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9" r:id="rId2"/>
    <p:sldId id="291" r:id="rId3"/>
    <p:sldId id="258" r:id="rId4"/>
    <p:sldId id="259" r:id="rId5"/>
    <p:sldId id="280" r:id="rId6"/>
    <p:sldId id="271" r:id="rId7"/>
    <p:sldId id="272" r:id="rId8"/>
    <p:sldId id="260" r:id="rId9"/>
    <p:sldId id="273" r:id="rId10"/>
    <p:sldId id="278" r:id="rId11"/>
    <p:sldId id="281" r:id="rId12"/>
    <p:sldId id="274" r:id="rId13"/>
    <p:sldId id="263" r:id="rId14"/>
    <p:sldId id="283" r:id="rId15"/>
    <p:sldId id="284" r:id="rId16"/>
    <p:sldId id="285" r:id="rId17"/>
    <p:sldId id="286" r:id="rId18"/>
    <p:sldId id="287" r:id="rId19"/>
    <p:sldId id="288" r:id="rId20"/>
    <p:sldId id="292" r:id="rId21"/>
    <p:sldId id="256" r:id="rId22"/>
    <p:sldId id="294" r:id="rId23"/>
    <p:sldId id="295" r:id="rId24"/>
    <p:sldId id="279" r:id="rId25"/>
    <p:sldId id="277" r:id="rId26"/>
    <p:sldId id="290"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C551F66-FC28-40E1-9808-0CC0185439E2}" type="datetimeFigureOut">
              <a:rPr lang="en-GB" smtClean="0"/>
              <a:t>27/02/2026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AF8415-AF3A-46AE-834B-0CC52982C898}" type="slidenum">
              <a:rPr lang="en-GB" smtClean="0"/>
              <a:t>‹#›</a:t>
            </a:fld>
            <a:endParaRPr lang="en-GB"/>
          </a:p>
        </p:txBody>
      </p:sp>
    </p:spTree>
    <p:extLst>
      <p:ext uri="{BB962C8B-B14F-4D97-AF65-F5344CB8AC3E}">
        <p14:creationId xmlns:p14="http://schemas.microsoft.com/office/powerpoint/2010/main" val="3835246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C551F66-FC28-40E1-9808-0CC0185439E2}" type="datetimeFigureOut">
              <a:rPr lang="en-GB" smtClean="0"/>
              <a:t>27/02/2026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AF8415-AF3A-46AE-834B-0CC52982C898}" type="slidenum">
              <a:rPr lang="en-GB" smtClean="0"/>
              <a:t>‹#›</a:t>
            </a:fld>
            <a:endParaRPr lang="en-GB"/>
          </a:p>
        </p:txBody>
      </p:sp>
    </p:spTree>
    <p:extLst>
      <p:ext uri="{BB962C8B-B14F-4D97-AF65-F5344CB8AC3E}">
        <p14:creationId xmlns:p14="http://schemas.microsoft.com/office/powerpoint/2010/main" val="1234860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551F66-FC28-40E1-9808-0CC0185439E2}" type="datetimeFigureOut">
              <a:rPr lang="en-GB" smtClean="0"/>
              <a:t>27/02/2026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AF8415-AF3A-46AE-834B-0CC52982C898}" type="slidenum">
              <a:rPr lang="en-GB" smtClean="0"/>
              <a:t>‹#›</a:t>
            </a:fld>
            <a:endParaRPr lang="en-GB"/>
          </a:p>
        </p:txBody>
      </p:sp>
    </p:spTree>
    <p:extLst>
      <p:ext uri="{BB962C8B-B14F-4D97-AF65-F5344CB8AC3E}">
        <p14:creationId xmlns:p14="http://schemas.microsoft.com/office/powerpoint/2010/main" val="2784163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C551F66-FC28-40E1-9808-0CC0185439E2}" type="datetimeFigureOut">
              <a:rPr lang="en-GB" smtClean="0"/>
              <a:t>27/02/2026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AF8415-AF3A-46AE-834B-0CC52982C898}" type="slidenum">
              <a:rPr lang="en-GB" smtClean="0"/>
              <a:t>‹#›</a:t>
            </a:fld>
            <a:endParaRPr lang="en-GB"/>
          </a:p>
        </p:txBody>
      </p:sp>
    </p:spTree>
    <p:extLst>
      <p:ext uri="{BB962C8B-B14F-4D97-AF65-F5344CB8AC3E}">
        <p14:creationId xmlns:p14="http://schemas.microsoft.com/office/powerpoint/2010/main" val="26424998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C551F66-FC28-40E1-9808-0CC0185439E2}" type="datetimeFigureOut">
              <a:rPr lang="en-GB" smtClean="0"/>
              <a:t>27/02/2026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CAF8415-AF3A-46AE-834B-0CC52982C898}" type="slidenum">
              <a:rPr lang="en-GB" smtClean="0"/>
              <a:t>‹#›</a:t>
            </a:fld>
            <a:endParaRPr lang="en-GB"/>
          </a:p>
        </p:txBody>
      </p:sp>
    </p:spTree>
    <p:extLst>
      <p:ext uri="{BB962C8B-B14F-4D97-AF65-F5344CB8AC3E}">
        <p14:creationId xmlns:p14="http://schemas.microsoft.com/office/powerpoint/2010/main" val="40910656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C551F66-FC28-40E1-9808-0CC0185439E2}" type="datetimeFigureOut">
              <a:rPr lang="en-GB" smtClean="0"/>
              <a:t>27/02/2026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CAF8415-AF3A-46AE-834B-0CC52982C898}" type="slidenum">
              <a:rPr lang="en-GB" smtClean="0"/>
              <a:t>‹#›</a:t>
            </a:fld>
            <a:endParaRPr lang="en-GB"/>
          </a:p>
        </p:txBody>
      </p:sp>
    </p:spTree>
    <p:extLst>
      <p:ext uri="{BB962C8B-B14F-4D97-AF65-F5344CB8AC3E}">
        <p14:creationId xmlns:p14="http://schemas.microsoft.com/office/powerpoint/2010/main" val="1746875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551F66-FC28-40E1-9808-0CC0185439E2}" type="datetimeFigureOut">
              <a:rPr lang="en-GB" smtClean="0"/>
              <a:t>27/02/2026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CAF8415-AF3A-46AE-834B-0CC52982C898}" type="slidenum">
              <a:rPr lang="en-GB" smtClean="0"/>
              <a:t>‹#›</a:t>
            </a:fld>
            <a:endParaRPr lang="en-GB"/>
          </a:p>
        </p:txBody>
      </p:sp>
    </p:spTree>
    <p:extLst>
      <p:ext uri="{BB962C8B-B14F-4D97-AF65-F5344CB8AC3E}">
        <p14:creationId xmlns:p14="http://schemas.microsoft.com/office/powerpoint/2010/main" val="18031363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C551F66-FC28-40E1-9808-0CC0185439E2}" type="datetimeFigureOut">
              <a:rPr lang="en-GB" smtClean="0"/>
              <a:t>27/02/2026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AF8415-AF3A-46AE-834B-0CC52982C898}" type="slidenum">
              <a:rPr lang="en-GB" smtClean="0"/>
              <a:t>‹#›</a:t>
            </a:fld>
            <a:endParaRPr lang="en-GB"/>
          </a:p>
        </p:txBody>
      </p:sp>
    </p:spTree>
    <p:extLst>
      <p:ext uri="{BB962C8B-B14F-4D97-AF65-F5344CB8AC3E}">
        <p14:creationId xmlns:p14="http://schemas.microsoft.com/office/powerpoint/2010/main" val="30670842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C551F66-FC28-40E1-9808-0CC0185439E2}" type="datetimeFigureOut">
              <a:rPr lang="en-GB" smtClean="0"/>
              <a:t>27/02/2026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AF8415-AF3A-46AE-834B-0CC52982C898}" type="slidenum">
              <a:rPr lang="en-GB" smtClean="0"/>
              <a:t>‹#›</a:t>
            </a:fld>
            <a:endParaRPr lang="en-GB"/>
          </a:p>
        </p:txBody>
      </p:sp>
    </p:spTree>
    <p:extLst>
      <p:ext uri="{BB962C8B-B14F-4D97-AF65-F5344CB8AC3E}">
        <p14:creationId xmlns:p14="http://schemas.microsoft.com/office/powerpoint/2010/main" val="654814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C551F66-FC28-40E1-9808-0CC0185439E2}" type="datetimeFigureOut">
              <a:rPr lang="en-GB" smtClean="0"/>
              <a:t>27/02/2026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AF8415-AF3A-46AE-834B-0CC52982C898}" type="slidenum">
              <a:rPr lang="en-GB" smtClean="0"/>
              <a:t>‹#›</a:t>
            </a:fld>
            <a:endParaRPr lang="en-GB"/>
          </a:p>
        </p:txBody>
      </p:sp>
    </p:spTree>
    <p:extLst>
      <p:ext uri="{BB962C8B-B14F-4D97-AF65-F5344CB8AC3E}">
        <p14:creationId xmlns:p14="http://schemas.microsoft.com/office/powerpoint/2010/main" val="10196602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C551F66-FC28-40E1-9808-0CC0185439E2}" type="datetimeFigureOut">
              <a:rPr lang="en-GB" smtClean="0"/>
              <a:t>27/02/2026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AF8415-AF3A-46AE-834B-0CC52982C898}" type="slidenum">
              <a:rPr lang="en-GB" smtClean="0"/>
              <a:t>‹#›</a:t>
            </a:fld>
            <a:endParaRPr lang="en-GB"/>
          </a:p>
        </p:txBody>
      </p:sp>
    </p:spTree>
    <p:extLst>
      <p:ext uri="{BB962C8B-B14F-4D97-AF65-F5344CB8AC3E}">
        <p14:creationId xmlns:p14="http://schemas.microsoft.com/office/powerpoint/2010/main" val="36560048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551F66-FC28-40E1-9808-0CC0185439E2}" type="datetimeFigureOut">
              <a:rPr lang="en-GB" smtClean="0"/>
              <a:t>27/02/2026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AF8415-AF3A-46AE-834B-0CC52982C898}" type="slidenum">
              <a:rPr lang="en-GB" smtClean="0"/>
              <a:t>‹#›</a:t>
            </a:fld>
            <a:endParaRPr lang="en-GB"/>
          </a:p>
        </p:txBody>
      </p:sp>
    </p:spTree>
    <p:extLst>
      <p:ext uri="{BB962C8B-B14F-4D97-AF65-F5344CB8AC3E}">
        <p14:creationId xmlns:p14="http://schemas.microsoft.com/office/powerpoint/2010/main" val="15253752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s://www.youtube.com/watch?v=Dpe7JgyoPzg"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9.png"/><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7" Type="http://schemas.microsoft.com/office/2007/relationships/hdphoto" Target="../media/hdphoto3.wdp"/><Relationship Id="rId2" Type="http://schemas.openxmlformats.org/officeDocument/2006/relationships/hyperlink" Target="https://www.holyroodcatholicprimary.co.uk/times-tables-1/" TargetMode="Externa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1.png"/><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timestables.co.uk/multiplication-tables-check/" TargetMode="External"/><Relationship Id="rId1" Type="http://schemas.openxmlformats.org/officeDocument/2006/relationships/slideLayout" Target="../slideLayouts/slideLayout1.xml"/><Relationship Id="rId5" Type="http://schemas.openxmlformats.org/officeDocument/2006/relationships/image" Target="../media/image22.gif"/><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7.png"/><Relationship Id="rId4" Type="http://schemas.microsoft.com/office/2007/relationships/hdphoto" Target="../media/hdphoto5.wdp"/></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4.jpeg"/><Relationship Id="rId2" Type="http://schemas.openxmlformats.org/officeDocument/2006/relationships/hyperlink" Target="https://www.holyroodcatholicprimary.co.uk/times-tables-1/" TargetMode="External"/><Relationship Id="rId1" Type="http://schemas.openxmlformats.org/officeDocument/2006/relationships/slideLayout" Target="../slideLayouts/slideLayout2.xml"/><Relationship Id="rId6" Type="http://schemas.openxmlformats.org/officeDocument/2006/relationships/image" Target="../media/image1.png"/><Relationship Id="rId5" Type="http://schemas.microsoft.com/office/2007/relationships/hdphoto" Target="../media/hdphoto6.wdp"/><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0018076" y="318551"/>
            <a:ext cx="1909445" cy="1298575"/>
          </a:xfrm>
          <a:prstGeom prst="rect">
            <a:avLst/>
          </a:prstGeom>
          <a:noFill/>
          <a:ln>
            <a:noFill/>
          </a:ln>
          <a:effectLst/>
        </p:spPr>
      </p:pic>
      <p:sp>
        <p:nvSpPr>
          <p:cNvPr id="6" name="TextBox 5"/>
          <p:cNvSpPr txBox="1"/>
          <p:nvPr/>
        </p:nvSpPr>
        <p:spPr>
          <a:xfrm>
            <a:off x="2760035" y="183009"/>
            <a:ext cx="6792868" cy="830997"/>
          </a:xfrm>
          <a:prstGeom prst="rect">
            <a:avLst/>
          </a:prstGeom>
          <a:noFill/>
        </p:spPr>
        <p:txBody>
          <a:bodyPr wrap="square" rtlCol="0">
            <a:spAutoFit/>
          </a:bodyPr>
          <a:lstStyle/>
          <a:p>
            <a:pPr algn="ctr"/>
            <a:endParaRPr lang="en-GB" sz="4800" dirty="0">
              <a:solidFill>
                <a:schemeClr val="bg1"/>
              </a:solidFill>
            </a:endParaRPr>
          </a:p>
        </p:txBody>
      </p:sp>
      <p:sp>
        <p:nvSpPr>
          <p:cNvPr id="7" name="Rectangle 6"/>
          <p:cNvSpPr/>
          <p:nvPr/>
        </p:nvSpPr>
        <p:spPr>
          <a:xfrm>
            <a:off x="2050309" y="1617126"/>
            <a:ext cx="8212320" cy="3061864"/>
          </a:xfrm>
          <a:prstGeom prst="rect">
            <a:avLst/>
          </a:prstGeom>
        </p:spPr>
        <p:txBody>
          <a:bodyPr wrap="square">
            <a:spAutoFit/>
          </a:bodyPr>
          <a:lstStyle/>
          <a:p>
            <a:pPr lvl="0" algn="ctr">
              <a:lnSpc>
                <a:spcPct val="115000"/>
              </a:lnSpc>
              <a:spcAft>
                <a:spcPts val="375"/>
              </a:spcAft>
              <a:buSzPts val="1000"/>
              <a:tabLst>
                <a:tab pos="457200" algn="l"/>
              </a:tabLst>
            </a:pPr>
            <a:r>
              <a:rPr lang="en-GB" sz="5400" dirty="0">
                <a:solidFill>
                  <a:srgbClr val="0D0D0D"/>
                </a:solidFill>
                <a:latin typeface="Sassoon Infant Std" panose="020B0503020103030203" pitchFamily="34" charset="0"/>
                <a:ea typeface="Times New Roman" panose="02020603050405020304" pitchFamily="18" charset="0"/>
                <a:cs typeface="Times New Roman" panose="02020603050405020304" pitchFamily="18" charset="0"/>
              </a:rPr>
              <a:t>Year 4</a:t>
            </a:r>
          </a:p>
          <a:p>
            <a:pPr lvl="0" algn="ctr">
              <a:lnSpc>
                <a:spcPct val="115000"/>
              </a:lnSpc>
              <a:spcAft>
                <a:spcPts val="375"/>
              </a:spcAft>
              <a:buSzPts val="1000"/>
              <a:tabLst>
                <a:tab pos="457200" algn="l"/>
              </a:tabLst>
            </a:pPr>
            <a:r>
              <a:rPr lang="en-GB" sz="5400" dirty="0">
                <a:solidFill>
                  <a:srgbClr val="0D0D0D"/>
                </a:solidFill>
                <a:latin typeface="Sassoon Infant Std" panose="020B0503020103030203" pitchFamily="34" charset="0"/>
                <a:ea typeface="Times New Roman" panose="02020603050405020304" pitchFamily="18" charset="0"/>
                <a:cs typeface="Times New Roman" panose="02020603050405020304" pitchFamily="18" charset="0"/>
              </a:rPr>
              <a:t>Multiplication Tables Check</a:t>
            </a:r>
          </a:p>
          <a:p>
            <a:pPr lvl="0" algn="ctr">
              <a:lnSpc>
                <a:spcPct val="115000"/>
              </a:lnSpc>
              <a:spcAft>
                <a:spcPts val="375"/>
              </a:spcAft>
              <a:buSzPts val="1000"/>
              <a:tabLst>
                <a:tab pos="457200" algn="l"/>
              </a:tabLst>
            </a:pPr>
            <a:r>
              <a:rPr lang="en-GB" sz="5400" dirty="0">
                <a:solidFill>
                  <a:srgbClr val="0D0D0D"/>
                </a:solidFill>
                <a:latin typeface="Sassoon Infant Std" panose="020B0503020103030203" pitchFamily="34" charset="0"/>
                <a:ea typeface="Times New Roman" panose="02020603050405020304" pitchFamily="18" charset="0"/>
                <a:cs typeface="Times New Roman" panose="02020603050405020304" pitchFamily="18" charset="0"/>
              </a:rPr>
              <a:t>Information for Parents </a:t>
            </a:r>
            <a:endParaRPr lang="en-GB" sz="5400" dirty="0">
              <a:solidFill>
                <a:srgbClr val="0D0D0D"/>
              </a:solidFill>
              <a:effectLst/>
              <a:latin typeface="Sassoon Infant Std" panose="020B0503020103030203" pitchFamily="34" charset="0"/>
              <a:ea typeface="Times New Roman" panose="02020603050405020304" pitchFamily="18" charset="0"/>
              <a:cs typeface="Times New Roman" panose="02020603050405020304" pitchFamily="18" charset="0"/>
            </a:endParaRPr>
          </a:p>
        </p:txBody>
      </p:sp>
      <p:pic>
        <p:nvPicPr>
          <p:cNvPr id="1026" name="Picture 2" descr="Math Symbols Bouncing Up Down | 3D Animated Clipart for PowerPoint -  PresenterMedia.com"/>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99362" y="318552"/>
            <a:ext cx="1590249" cy="159025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2050309" y="4970999"/>
            <a:ext cx="8212320" cy="635174"/>
          </a:xfrm>
          <a:prstGeom prst="rect">
            <a:avLst/>
          </a:prstGeom>
        </p:spPr>
        <p:txBody>
          <a:bodyPr wrap="square">
            <a:spAutoFit/>
          </a:bodyPr>
          <a:lstStyle/>
          <a:p>
            <a:pPr lvl="0" algn="ctr">
              <a:lnSpc>
                <a:spcPct val="115000"/>
              </a:lnSpc>
              <a:spcAft>
                <a:spcPts val="375"/>
              </a:spcAft>
              <a:buSzPts val="1000"/>
              <a:tabLst>
                <a:tab pos="457200" algn="l"/>
              </a:tabLst>
            </a:pPr>
            <a:r>
              <a:rPr lang="en-GB" sz="3200" dirty="0">
                <a:solidFill>
                  <a:srgbClr val="0D0D0D"/>
                </a:solidFill>
                <a:latin typeface="Sassoon Infant Std" panose="020B0503020103030203" pitchFamily="34" charset="0"/>
                <a:ea typeface="Times New Roman" panose="02020603050405020304" pitchFamily="18" charset="0"/>
                <a:cs typeface="Times New Roman" panose="02020603050405020304" pitchFamily="18" charset="0"/>
              </a:rPr>
              <a:t>5</a:t>
            </a:r>
            <a:r>
              <a:rPr lang="en-GB" sz="3200" baseline="30000" dirty="0">
                <a:solidFill>
                  <a:srgbClr val="0D0D0D"/>
                </a:solidFill>
                <a:latin typeface="Sassoon Infant Std" panose="020B0503020103030203" pitchFamily="34" charset="0"/>
                <a:ea typeface="Times New Roman" panose="02020603050405020304" pitchFamily="18" charset="0"/>
                <a:cs typeface="Times New Roman" panose="02020603050405020304" pitchFamily="18" charset="0"/>
              </a:rPr>
              <a:t>th</a:t>
            </a:r>
            <a:r>
              <a:rPr lang="en-GB" sz="3200" dirty="0">
                <a:solidFill>
                  <a:srgbClr val="0D0D0D"/>
                </a:solidFill>
                <a:latin typeface="Sassoon Infant Std" panose="020B0503020103030203" pitchFamily="34" charset="0"/>
                <a:ea typeface="Times New Roman" panose="02020603050405020304" pitchFamily="18" charset="0"/>
                <a:cs typeface="Times New Roman" panose="02020603050405020304" pitchFamily="18" charset="0"/>
              </a:rPr>
              <a:t> March 2026</a:t>
            </a:r>
            <a:endParaRPr lang="en-GB" sz="3200" dirty="0">
              <a:solidFill>
                <a:srgbClr val="0D0D0D"/>
              </a:solidFill>
              <a:effectLst/>
              <a:latin typeface="Sassoon Infant Std" panose="020B0503020103030203"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01560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234" y="365125"/>
            <a:ext cx="10889566" cy="1325563"/>
          </a:xfrm>
        </p:spPr>
        <p:txBody>
          <a:bodyPr>
            <a:normAutofit/>
          </a:bodyPr>
          <a:lstStyle/>
          <a:p>
            <a:r>
              <a:rPr lang="en-GB" sz="4000" b="1" dirty="0">
                <a:latin typeface="Sassoon Infant Std" panose="020B0503020103030203" pitchFamily="34" charset="0"/>
              </a:rPr>
              <a:t>Supporting your child with their times tables.</a:t>
            </a:r>
          </a:p>
        </p:txBody>
      </p:sp>
      <p:sp>
        <p:nvSpPr>
          <p:cNvPr id="3" name="Content Placeholder 2"/>
          <p:cNvSpPr>
            <a:spLocks noGrp="1"/>
          </p:cNvSpPr>
          <p:nvPr>
            <p:ph idx="1"/>
          </p:nvPr>
        </p:nvSpPr>
        <p:spPr>
          <a:xfrm>
            <a:off x="464233" y="2036640"/>
            <a:ext cx="8269863" cy="4351338"/>
          </a:xfrm>
        </p:spPr>
        <p:txBody>
          <a:bodyPr>
            <a:normAutofit/>
          </a:bodyPr>
          <a:lstStyle/>
          <a:p>
            <a:pPr marL="0" indent="0">
              <a:buNone/>
            </a:pPr>
            <a:r>
              <a:rPr lang="en-GB" sz="3200" dirty="0">
                <a:latin typeface="Sassoon Infant Std" panose="020B0503020103030203" pitchFamily="34" charset="0"/>
              </a:rPr>
              <a:t>The aims of today’s session:</a:t>
            </a:r>
          </a:p>
          <a:p>
            <a:r>
              <a:rPr lang="en-GB" sz="3200" dirty="0">
                <a:latin typeface="Sassoon Infant Std" panose="020B0503020103030203" pitchFamily="34" charset="0"/>
              </a:rPr>
              <a:t>To explain how we teach and practise the multiplication tables in Key Stage 2.</a:t>
            </a:r>
          </a:p>
          <a:p>
            <a:pPr marL="0" indent="0">
              <a:buNone/>
            </a:pPr>
            <a:endParaRPr lang="en-GB" sz="3200" dirty="0">
              <a:latin typeface="Sassoon Infant Std" panose="020B0503020103030203" pitchFamily="34" charset="0"/>
            </a:endParaRPr>
          </a:p>
          <a:p>
            <a:r>
              <a:rPr lang="en-GB" sz="3200" dirty="0">
                <a:latin typeface="Sassoon Infant Std" panose="020B0503020103030203" pitchFamily="34" charset="0"/>
              </a:rPr>
              <a:t>To explain how you can help your child to learn the multiplication tables at home.</a:t>
            </a:r>
          </a:p>
          <a:p>
            <a:endParaRPr lang="en-GB" sz="2400" dirty="0">
              <a:latin typeface="Sassoon Infant Std" panose="020B0503020103030203" pitchFamily="34" charset="0"/>
            </a:endParaRPr>
          </a:p>
        </p:txBody>
      </p:sp>
      <p:pic>
        <p:nvPicPr>
          <p:cNvPr id="4100" name="Picture 4" descr="Cilpart Stylist Design Ideas Ferring C E - Times Tables Clipart, HD Png  Download - 659x730(#2659758) - PngFind"/>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8860221" y="2903559"/>
            <a:ext cx="2685940" cy="2590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29115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0131674" y="292426"/>
            <a:ext cx="1909445" cy="1298575"/>
          </a:xfrm>
          <a:prstGeom prst="rect">
            <a:avLst/>
          </a:prstGeom>
          <a:noFill/>
          <a:ln>
            <a:noFill/>
          </a:ln>
          <a:effectLst/>
        </p:spPr>
      </p:pic>
      <p:sp>
        <p:nvSpPr>
          <p:cNvPr id="8" name="TextBox 7"/>
          <p:cNvSpPr txBox="1"/>
          <p:nvPr/>
        </p:nvSpPr>
        <p:spPr>
          <a:xfrm>
            <a:off x="2601369" y="292426"/>
            <a:ext cx="7106194" cy="793935"/>
          </a:xfrm>
          <a:prstGeom prst="rect">
            <a:avLst/>
          </a:prstGeom>
          <a:noFill/>
        </p:spPr>
        <p:txBody>
          <a:bodyPr wrap="square" rtlCol="0">
            <a:spAutoFit/>
          </a:bodyPr>
          <a:lstStyle/>
          <a:p>
            <a:pPr marL="111760" indent="-228600" algn="ctr">
              <a:lnSpc>
                <a:spcPct val="120000"/>
              </a:lnSpc>
              <a:spcAft>
                <a:spcPts val="0"/>
              </a:spcAft>
            </a:pPr>
            <a:r>
              <a:rPr lang="en-GB" sz="4000" b="1" dirty="0">
                <a:solidFill>
                  <a:srgbClr val="002060"/>
                </a:solidFill>
                <a:latin typeface="Sassoon Infant Std" panose="020B0503020103030203" pitchFamily="34" charset="0"/>
                <a:ea typeface="Times New Roman" panose="02020603050405020304" pitchFamily="18" charset="0"/>
                <a:cs typeface="Times New Roman" panose="02020603050405020304" pitchFamily="18" charset="0"/>
              </a:rPr>
              <a:t>What is the MTC?</a:t>
            </a:r>
          </a:p>
        </p:txBody>
      </p:sp>
      <p:pic>
        <p:nvPicPr>
          <p:cNvPr id="10" name="Picture 9" descr="C:\Users\Teacher\AppData\Local\Microsoft\Windows\INetCache\Content.MSO\BD0DC1DB.tmp"/>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7814" y="292426"/>
            <a:ext cx="1404232" cy="1157551"/>
          </a:xfrm>
          <a:prstGeom prst="rect">
            <a:avLst/>
          </a:prstGeom>
          <a:noFill/>
          <a:ln>
            <a:noFill/>
          </a:ln>
        </p:spPr>
      </p:pic>
      <p:sp>
        <p:nvSpPr>
          <p:cNvPr id="3" name="TextBox 2"/>
          <p:cNvSpPr txBox="1"/>
          <p:nvPr/>
        </p:nvSpPr>
        <p:spPr>
          <a:xfrm>
            <a:off x="574766" y="1972492"/>
            <a:ext cx="10698480" cy="4247317"/>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rgbClr val="0D0D0D"/>
                </a:solidFill>
                <a:latin typeface="Sassoon Infant Std" panose="020B0503020103030203" pitchFamily="34" charset="0"/>
                <a:ea typeface="Times New Roman" panose="02020603050405020304" pitchFamily="18" charset="0"/>
                <a:cs typeface="Times New Roman" panose="02020603050405020304" pitchFamily="18" charset="0"/>
              </a:rPr>
              <a:t>The </a:t>
            </a:r>
            <a:r>
              <a:rPr lang="en-GB" sz="2800" b="1" dirty="0">
                <a:solidFill>
                  <a:srgbClr val="0D0D0D"/>
                </a:solidFill>
                <a:latin typeface="Sassoon Infant Std" panose="020B0503020103030203" pitchFamily="34" charset="0"/>
                <a:ea typeface="Times New Roman" panose="02020603050405020304" pitchFamily="18" charset="0"/>
                <a:cs typeface="Times New Roman" panose="02020603050405020304" pitchFamily="18" charset="0"/>
              </a:rPr>
              <a:t>Multiplication Tables Check (MTC) </a:t>
            </a:r>
            <a:r>
              <a:rPr lang="en-GB" sz="2800" dirty="0">
                <a:solidFill>
                  <a:srgbClr val="0D0D0D"/>
                </a:solidFill>
                <a:latin typeface="Sassoon Infant Std" panose="020B0503020103030203" pitchFamily="34" charset="0"/>
                <a:ea typeface="Times New Roman" panose="02020603050405020304" pitchFamily="18" charset="0"/>
                <a:cs typeface="Times New Roman" panose="02020603050405020304" pitchFamily="18" charset="0"/>
              </a:rPr>
              <a:t>is a statutory assessment created by the government for all children in Year 4.</a:t>
            </a:r>
          </a:p>
          <a:p>
            <a:endParaRPr lang="en-GB" sz="2800" dirty="0">
              <a:solidFill>
                <a:srgbClr val="0D0D0D"/>
              </a:solidFill>
              <a:latin typeface="Sassoon Infant Std" panose="020B0503020103030203" pitchFamily="34" charset="0"/>
              <a:ea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800" dirty="0">
                <a:solidFill>
                  <a:srgbClr val="0D0D0D"/>
                </a:solidFill>
                <a:latin typeface="Sassoon Infant Std" panose="020B0503020103030203" pitchFamily="34" charset="0"/>
                <a:ea typeface="Times New Roman" panose="02020603050405020304" pitchFamily="18" charset="0"/>
                <a:cs typeface="Times New Roman" panose="02020603050405020304" pitchFamily="18" charset="0"/>
              </a:rPr>
              <a:t>The purpose of the MTC is to determine whether pupils can </a:t>
            </a:r>
            <a:r>
              <a:rPr lang="en-US" sz="2800" b="1" dirty="0">
                <a:solidFill>
                  <a:srgbClr val="0D0D0D"/>
                </a:solidFill>
                <a:latin typeface="Sassoon Infant Std" panose="020B0503020103030203" pitchFamily="34" charset="0"/>
                <a:ea typeface="Times New Roman" panose="02020603050405020304" pitchFamily="18" charset="0"/>
                <a:cs typeface="Times New Roman" panose="02020603050405020304" pitchFamily="18" charset="0"/>
              </a:rPr>
              <a:t>recall their times tables up to 12x12 fluently</a:t>
            </a:r>
            <a:r>
              <a:rPr lang="en-US" sz="2800" dirty="0">
                <a:solidFill>
                  <a:srgbClr val="0D0D0D"/>
                </a:solidFill>
                <a:latin typeface="Sassoon Infant Std" panose="020B0503020103030203" pitchFamily="34" charset="0"/>
                <a:ea typeface="Times New Roman" panose="02020603050405020304" pitchFamily="18" charset="0"/>
                <a:cs typeface="Times New Roman" panose="02020603050405020304" pitchFamily="18" charset="0"/>
              </a:rPr>
              <a:t>, which is essential for future success in mathematics.</a:t>
            </a:r>
          </a:p>
          <a:p>
            <a:endParaRPr lang="en-US" sz="2800" dirty="0">
              <a:solidFill>
                <a:srgbClr val="0D0D0D"/>
              </a:solidFill>
              <a:latin typeface="Sassoon Infant Std" panose="020B0503020103030203" pitchFamily="34" charset="0"/>
              <a:ea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800" dirty="0">
                <a:solidFill>
                  <a:srgbClr val="0D0D0D"/>
                </a:solidFill>
                <a:latin typeface="Sassoon Infant Std" panose="020B0503020103030203" pitchFamily="34" charset="0"/>
                <a:ea typeface="Times New Roman" panose="02020603050405020304" pitchFamily="18" charset="0"/>
                <a:cs typeface="Times New Roman" panose="02020603050405020304" pitchFamily="18" charset="0"/>
              </a:rPr>
              <a:t>It will help schools to identify pupils who have not yet mastered their times tables, so that additional support can be provided.</a:t>
            </a:r>
            <a:endParaRPr lang="en-GB" sz="2800" dirty="0">
              <a:solidFill>
                <a:srgbClr val="0D0D0D"/>
              </a:solidFill>
              <a:latin typeface="Sassoon Infant Std" panose="020B0503020103030203" pitchFamily="34" charset="0"/>
              <a:ea typeface="Times New Roman" panose="02020603050405020304" pitchFamily="18" charset="0"/>
              <a:cs typeface="Times New Roman" panose="02020603050405020304" pitchFamily="18" charset="0"/>
            </a:endParaRPr>
          </a:p>
          <a:p>
            <a:endParaRPr lang="en-GB" dirty="0">
              <a:latin typeface="Sassoon Infant Std" panose="020B0503020103030203" pitchFamily="34" charset="0"/>
            </a:endParaRPr>
          </a:p>
        </p:txBody>
      </p:sp>
    </p:spTree>
    <p:extLst>
      <p:ext uri="{BB962C8B-B14F-4D97-AF65-F5344CB8AC3E}">
        <p14:creationId xmlns:p14="http://schemas.microsoft.com/office/powerpoint/2010/main" val="236017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26276" y="159778"/>
            <a:ext cx="7589520" cy="1532599"/>
          </a:xfrm>
          <a:prstGeom prst="rect">
            <a:avLst/>
          </a:prstGeom>
          <a:noFill/>
        </p:spPr>
        <p:txBody>
          <a:bodyPr wrap="square" rtlCol="0">
            <a:spAutoFit/>
          </a:bodyPr>
          <a:lstStyle/>
          <a:p>
            <a:pPr algn="ctr">
              <a:lnSpc>
                <a:spcPct val="120000"/>
              </a:lnSpc>
              <a:spcAft>
                <a:spcPts val="0"/>
              </a:spcAft>
            </a:pPr>
            <a:r>
              <a:rPr lang="en-GB" sz="4000" b="1" dirty="0">
                <a:solidFill>
                  <a:srgbClr val="002060"/>
                </a:solidFill>
                <a:latin typeface="Sassoon Infant Std" panose="020B0503020103030203" pitchFamily="34" charset="0"/>
                <a:ea typeface="Times New Roman" panose="02020603050405020304" pitchFamily="18" charset="0"/>
                <a:cs typeface="Times New Roman" panose="02020603050405020304" pitchFamily="18" charset="0"/>
              </a:rPr>
              <a:t>National Curriculum Expectations:</a:t>
            </a:r>
          </a:p>
        </p:txBody>
      </p:sp>
      <p:pic>
        <p:nvPicPr>
          <p:cNvPr id="6" name="Picture 5" descr="C:\Users\Teacher\AppData\Local\Microsoft\Windows\INetCache\Content.MSO\BD0DC1DB.tmp"/>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7149" y="159778"/>
            <a:ext cx="1064597" cy="914400"/>
          </a:xfrm>
          <a:prstGeom prst="rect">
            <a:avLst/>
          </a:prstGeom>
          <a:noFill/>
          <a:ln>
            <a:noFill/>
          </a:ln>
        </p:spPr>
      </p:pic>
      <p:graphicFrame>
        <p:nvGraphicFramePr>
          <p:cNvPr id="2" name="Table 1"/>
          <p:cNvGraphicFramePr>
            <a:graphicFrameLocks noGrp="1"/>
          </p:cNvGraphicFramePr>
          <p:nvPr>
            <p:extLst>
              <p:ext uri="{D42A27DB-BD31-4B8C-83A1-F6EECF244321}">
                <p14:modId xmlns:p14="http://schemas.microsoft.com/office/powerpoint/2010/main" val="2527516724"/>
              </p:ext>
            </p:extLst>
          </p:nvPr>
        </p:nvGraphicFramePr>
        <p:xfrm>
          <a:off x="1156243" y="1074178"/>
          <a:ext cx="10404385" cy="5623560"/>
        </p:xfrm>
        <a:graphic>
          <a:graphicData uri="http://schemas.openxmlformats.org/drawingml/2006/table">
            <a:tbl>
              <a:tblPr firstRow="1" bandRow="1">
                <a:tableStyleId>{5C22544A-7EE6-4342-B048-85BDC9FD1C3A}</a:tableStyleId>
              </a:tblPr>
              <a:tblGrid>
                <a:gridCol w="3484050">
                  <a:extLst>
                    <a:ext uri="{9D8B030D-6E8A-4147-A177-3AD203B41FA5}">
                      <a16:colId xmlns:a16="http://schemas.microsoft.com/office/drawing/2014/main" val="717006824"/>
                    </a:ext>
                  </a:extLst>
                </a:gridCol>
                <a:gridCol w="6920335">
                  <a:extLst>
                    <a:ext uri="{9D8B030D-6E8A-4147-A177-3AD203B41FA5}">
                      <a16:colId xmlns:a16="http://schemas.microsoft.com/office/drawing/2014/main" val="2498179794"/>
                    </a:ext>
                  </a:extLst>
                </a:gridCol>
              </a:tblGrid>
              <a:tr h="370840">
                <a:tc>
                  <a:txBody>
                    <a:bodyPr/>
                    <a:lstStyle/>
                    <a:p>
                      <a:pPr algn="ctr"/>
                      <a:r>
                        <a:rPr lang="en-GB" sz="2800" dirty="0"/>
                        <a:t>Year Group</a:t>
                      </a:r>
                    </a:p>
                  </a:txBody>
                  <a:tcPr/>
                </a:tc>
                <a:tc>
                  <a:txBody>
                    <a:bodyPr/>
                    <a:lstStyle/>
                    <a:p>
                      <a:pPr algn="ctr"/>
                      <a:r>
                        <a:rPr lang="en-GB" sz="2800" dirty="0"/>
                        <a:t>End of Year</a:t>
                      </a:r>
                      <a:r>
                        <a:rPr lang="en-GB" sz="2800" baseline="0" dirty="0"/>
                        <a:t> Expectations</a:t>
                      </a:r>
                      <a:endParaRPr lang="en-GB" sz="2800" dirty="0"/>
                    </a:p>
                  </a:txBody>
                  <a:tcPr/>
                </a:tc>
                <a:extLst>
                  <a:ext uri="{0D108BD9-81ED-4DB2-BD59-A6C34878D82A}">
                    <a16:rowId xmlns:a16="http://schemas.microsoft.com/office/drawing/2014/main" val="1762521106"/>
                  </a:ext>
                </a:extLst>
              </a:tr>
              <a:tr h="370840">
                <a:tc>
                  <a:txBody>
                    <a:bodyPr/>
                    <a:lstStyle/>
                    <a:p>
                      <a:pPr algn="ctr"/>
                      <a:r>
                        <a:rPr lang="en-GB" sz="2800" dirty="0"/>
                        <a:t>Year 1</a:t>
                      </a:r>
                    </a:p>
                  </a:txBody>
                  <a:tcPr/>
                </a:tc>
                <a:tc>
                  <a:txBody>
                    <a:bodyPr/>
                    <a:lstStyle/>
                    <a:p>
                      <a:r>
                        <a:rPr lang="en-US" sz="2300" dirty="0"/>
                        <a:t>Count in multiples of 2, 5 and 10. Recall and use doubles of all numbers to 10 and corresponding halves.</a:t>
                      </a:r>
                      <a:endParaRPr lang="en-GB" sz="2300" dirty="0"/>
                    </a:p>
                  </a:txBody>
                  <a:tcPr/>
                </a:tc>
                <a:extLst>
                  <a:ext uri="{0D108BD9-81ED-4DB2-BD59-A6C34878D82A}">
                    <a16:rowId xmlns:a16="http://schemas.microsoft.com/office/drawing/2014/main" val="3631941715"/>
                  </a:ext>
                </a:extLst>
              </a:tr>
              <a:tr h="370840">
                <a:tc>
                  <a:txBody>
                    <a:bodyPr/>
                    <a:lstStyle/>
                    <a:p>
                      <a:pPr algn="ctr"/>
                      <a:r>
                        <a:rPr lang="en-GB" sz="2800" dirty="0"/>
                        <a:t>Year 2</a:t>
                      </a:r>
                    </a:p>
                  </a:txBody>
                  <a:tcPr/>
                </a:tc>
                <a:tc>
                  <a:txBody>
                    <a:bodyPr/>
                    <a:lstStyle/>
                    <a:p>
                      <a:r>
                        <a:rPr lang="en-US" sz="2300" dirty="0"/>
                        <a:t>Recall and use multiplication and division facts for the 2, 5 and 10 multiplication tables, including </a:t>
                      </a:r>
                      <a:r>
                        <a:rPr lang="en-US" sz="2300" dirty="0" err="1"/>
                        <a:t>recognising</a:t>
                      </a:r>
                      <a:r>
                        <a:rPr lang="en-US" sz="2300" dirty="0"/>
                        <a:t> odd and even numbers. </a:t>
                      </a:r>
                      <a:endParaRPr lang="en-GB" sz="2300" dirty="0"/>
                    </a:p>
                  </a:txBody>
                  <a:tcPr/>
                </a:tc>
                <a:extLst>
                  <a:ext uri="{0D108BD9-81ED-4DB2-BD59-A6C34878D82A}">
                    <a16:rowId xmlns:a16="http://schemas.microsoft.com/office/drawing/2014/main" val="651930395"/>
                  </a:ext>
                </a:extLst>
              </a:tr>
              <a:tr h="370840">
                <a:tc>
                  <a:txBody>
                    <a:bodyPr/>
                    <a:lstStyle/>
                    <a:p>
                      <a:pPr algn="ctr"/>
                      <a:r>
                        <a:rPr lang="en-GB" sz="2800" dirty="0"/>
                        <a:t>Year 3</a:t>
                      </a:r>
                    </a:p>
                  </a:txBody>
                  <a:tcPr/>
                </a:tc>
                <a:tc>
                  <a:txBody>
                    <a:bodyPr/>
                    <a:lstStyle/>
                    <a:p>
                      <a:r>
                        <a:rPr lang="en-US" sz="2300" dirty="0"/>
                        <a:t>Recall and use the multiplication and division facts for the 3, 4 and 8 multiplication tables.</a:t>
                      </a:r>
                      <a:endParaRPr lang="en-GB" sz="2300" dirty="0"/>
                    </a:p>
                  </a:txBody>
                  <a:tcPr/>
                </a:tc>
                <a:extLst>
                  <a:ext uri="{0D108BD9-81ED-4DB2-BD59-A6C34878D82A}">
                    <a16:rowId xmlns:a16="http://schemas.microsoft.com/office/drawing/2014/main" val="1276108615"/>
                  </a:ext>
                </a:extLst>
              </a:tr>
              <a:tr h="370840">
                <a:tc>
                  <a:txBody>
                    <a:bodyPr/>
                    <a:lstStyle/>
                    <a:p>
                      <a:pPr algn="ctr"/>
                      <a:r>
                        <a:rPr lang="en-GB" sz="2800" dirty="0"/>
                        <a:t>Year 4</a:t>
                      </a:r>
                    </a:p>
                  </a:txBody>
                  <a:tcPr/>
                </a:tc>
                <a:tc>
                  <a:txBody>
                    <a:bodyPr/>
                    <a:lstStyle/>
                    <a:p>
                      <a:r>
                        <a:rPr lang="en-US" sz="2300" dirty="0"/>
                        <a:t>Recall and use multiplication and division facts for multiplication tables up to 12 x 12.</a:t>
                      </a:r>
                      <a:endParaRPr lang="en-GB" sz="2300" dirty="0"/>
                    </a:p>
                  </a:txBody>
                  <a:tcPr/>
                </a:tc>
                <a:extLst>
                  <a:ext uri="{0D108BD9-81ED-4DB2-BD59-A6C34878D82A}">
                    <a16:rowId xmlns:a16="http://schemas.microsoft.com/office/drawing/2014/main" val="498397875"/>
                  </a:ext>
                </a:extLst>
              </a:tr>
              <a:tr h="370840">
                <a:tc>
                  <a:txBody>
                    <a:bodyPr/>
                    <a:lstStyle/>
                    <a:p>
                      <a:pPr algn="ctr"/>
                      <a:r>
                        <a:rPr lang="en-GB" sz="2800" dirty="0"/>
                        <a:t>Year 5</a:t>
                      </a:r>
                    </a:p>
                  </a:txBody>
                  <a:tcPr/>
                </a:tc>
                <a:tc>
                  <a:txBody>
                    <a:bodyPr/>
                    <a:lstStyle/>
                    <a:p>
                      <a:r>
                        <a:rPr lang="en-US" sz="2300" dirty="0"/>
                        <a:t>Revision of all multiplication and division facts up to 12 x 12.</a:t>
                      </a:r>
                      <a:endParaRPr lang="en-GB" sz="2300" dirty="0"/>
                    </a:p>
                  </a:txBody>
                  <a:tcPr/>
                </a:tc>
                <a:extLst>
                  <a:ext uri="{0D108BD9-81ED-4DB2-BD59-A6C34878D82A}">
                    <a16:rowId xmlns:a16="http://schemas.microsoft.com/office/drawing/2014/main" val="1388528802"/>
                  </a:ext>
                </a:extLst>
              </a:tr>
              <a:tr h="370840">
                <a:tc>
                  <a:txBody>
                    <a:bodyPr/>
                    <a:lstStyle/>
                    <a:p>
                      <a:pPr algn="ctr"/>
                      <a:r>
                        <a:rPr lang="en-GB" sz="2800" dirty="0"/>
                        <a:t>Year 6</a:t>
                      </a:r>
                    </a:p>
                  </a:txBody>
                  <a:tcPr/>
                </a:tc>
                <a:tc>
                  <a:txBody>
                    <a:bodyPr/>
                    <a:lstStyle/>
                    <a:p>
                      <a:r>
                        <a:rPr lang="en-US" sz="2300" dirty="0"/>
                        <a:t>Revision of all multiplication and division facts up to 12 x 12.</a:t>
                      </a:r>
                      <a:endParaRPr lang="en-GB" sz="2300" dirty="0"/>
                    </a:p>
                  </a:txBody>
                  <a:tcPr/>
                </a:tc>
                <a:extLst>
                  <a:ext uri="{0D108BD9-81ED-4DB2-BD59-A6C34878D82A}">
                    <a16:rowId xmlns:a16="http://schemas.microsoft.com/office/drawing/2014/main" val="3756114094"/>
                  </a:ext>
                </a:extLst>
              </a:tr>
            </a:tbl>
          </a:graphicData>
        </a:graphic>
      </p:graphicFrame>
      <p:pic>
        <p:nvPicPr>
          <p:cNvPr id="5" name="Picture 4"/>
          <p:cNvPicPr/>
          <p:nvPr/>
        </p:nvPicPr>
        <p:blipFill>
          <a:blip r:embed="rId3">
            <a:extLst>
              <a:ext uri="{28A0092B-C50C-407E-A947-70E740481C1C}">
                <a14:useLocalDpi xmlns:a14="http://schemas.microsoft.com/office/drawing/2010/main" val="0"/>
              </a:ext>
            </a:extLst>
          </a:blip>
          <a:srcRect/>
          <a:stretch>
            <a:fillRect/>
          </a:stretch>
        </p:blipFill>
        <p:spPr bwMode="auto">
          <a:xfrm>
            <a:off x="10361022" y="198646"/>
            <a:ext cx="1519646" cy="1105300"/>
          </a:xfrm>
          <a:prstGeom prst="rect">
            <a:avLst/>
          </a:prstGeom>
          <a:noFill/>
          <a:ln>
            <a:noFill/>
          </a:ln>
          <a:effectLst/>
        </p:spPr>
      </p:pic>
      <p:sp>
        <p:nvSpPr>
          <p:cNvPr id="3" name="Oval 2"/>
          <p:cNvSpPr/>
          <p:nvPr/>
        </p:nvSpPr>
        <p:spPr>
          <a:xfrm>
            <a:off x="1702526" y="4206240"/>
            <a:ext cx="9692639" cy="901337"/>
          </a:xfrm>
          <a:prstGeom prst="ellipse">
            <a:avLst/>
          </a:prstGeom>
          <a:noFill/>
          <a:ln w="5715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51972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6" presetClass="emph" presetSubtype="0" fill="hold" grpId="1" nodeType="afterEffect">
                                  <p:stCondLst>
                                    <p:cond delay="0"/>
                                  </p:stCondLst>
                                  <p:childTnLst>
                                    <p:animEffect transition="out" filter="fade">
                                      <p:cBhvr>
                                        <p:cTn id="11" dur="500" tmFilter="0, 0; .2, .5; .8, .5; 1, 0"/>
                                        <p:tgtEl>
                                          <p:spTgt spid="3"/>
                                        </p:tgtEl>
                                      </p:cBhvr>
                                    </p:animEffect>
                                    <p:animScale>
                                      <p:cBhvr>
                                        <p:cTn id="12" dur="250" autoRev="1"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782759707"/>
              </p:ext>
            </p:extLst>
          </p:nvPr>
        </p:nvGraphicFramePr>
        <p:xfrm>
          <a:off x="863236" y="1746065"/>
          <a:ext cx="10515600" cy="2377440"/>
        </p:xfrm>
        <a:graphic>
          <a:graphicData uri="http://schemas.openxmlformats.org/drawingml/2006/table">
            <a:tbl>
              <a:tblPr firstRow="1" bandRow="1">
                <a:tableStyleId>{5C22544A-7EE6-4342-B048-85BDC9FD1C3A}</a:tableStyleId>
              </a:tblPr>
              <a:tblGrid>
                <a:gridCol w="2628900">
                  <a:extLst>
                    <a:ext uri="{9D8B030D-6E8A-4147-A177-3AD203B41FA5}">
                      <a16:colId xmlns:a16="http://schemas.microsoft.com/office/drawing/2014/main" val="3346237522"/>
                    </a:ext>
                  </a:extLst>
                </a:gridCol>
                <a:gridCol w="2628900">
                  <a:extLst>
                    <a:ext uri="{9D8B030D-6E8A-4147-A177-3AD203B41FA5}">
                      <a16:colId xmlns:a16="http://schemas.microsoft.com/office/drawing/2014/main" val="2321423897"/>
                    </a:ext>
                  </a:extLst>
                </a:gridCol>
                <a:gridCol w="2628900">
                  <a:extLst>
                    <a:ext uri="{9D8B030D-6E8A-4147-A177-3AD203B41FA5}">
                      <a16:colId xmlns:a16="http://schemas.microsoft.com/office/drawing/2014/main" val="505689506"/>
                    </a:ext>
                  </a:extLst>
                </a:gridCol>
                <a:gridCol w="2628900">
                  <a:extLst>
                    <a:ext uri="{9D8B030D-6E8A-4147-A177-3AD203B41FA5}">
                      <a16:colId xmlns:a16="http://schemas.microsoft.com/office/drawing/2014/main" val="1818615753"/>
                    </a:ext>
                  </a:extLst>
                </a:gridCol>
              </a:tblGrid>
              <a:tr h="370840">
                <a:tc>
                  <a:txBody>
                    <a:bodyPr/>
                    <a:lstStyle/>
                    <a:p>
                      <a:pPr algn="ctr"/>
                      <a:r>
                        <a:rPr lang="en-GB" sz="3600" dirty="0">
                          <a:latin typeface="SassoonPrimaryInfant" panose="00000400000000000000" pitchFamily="2" charset="0"/>
                        </a:rPr>
                        <a:t>Year 1</a:t>
                      </a:r>
                    </a:p>
                  </a:txBody>
                  <a:tcPr>
                    <a:solidFill>
                      <a:srgbClr val="FF0000"/>
                    </a:solidFill>
                  </a:tcPr>
                </a:tc>
                <a:tc>
                  <a:txBody>
                    <a:bodyPr/>
                    <a:lstStyle/>
                    <a:p>
                      <a:pPr algn="ctr"/>
                      <a:r>
                        <a:rPr lang="en-GB" sz="3600" dirty="0">
                          <a:latin typeface="SassoonPrimaryInfant" panose="00000400000000000000" pitchFamily="2" charset="0"/>
                        </a:rPr>
                        <a:t>Year 2</a:t>
                      </a:r>
                    </a:p>
                  </a:txBody>
                  <a:tcPr>
                    <a:solidFill>
                      <a:srgbClr val="FFC000"/>
                    </a:solidFill>
                  </a:tcPr>
                </a:tc>
                <a:tc>
                  <a:txBody>
                    <a:bodyPr/>
                    <a:lstStyle/>
                    <a:p>
                      <a:pPr algn="ctr"/>
                      <a:r>
                        <a:rPr lang="en-GB" sz="3600" dirty="0">
                          <a:solidFill>
                            <a:schemeClr val="tx1"/>
                          </a:solidFill>
                          <a:latin typeface="SassoonPrimaryInfant" panose="00000400000000000000" pitchFamily="2" charset="0"/>
                        </a:rPr>
                        <a:t>Year</a:t>
                      </a:r>
                      <a:r>
                        <a:rPr lang="en-GB" sz="3600" baseline="0" dirty="0">
                          <a:solidFill>
                            <a:schemeClr val="tx1"/>
                          </a:solidFill>
                          <a:latin typeface="SassoonPrimaryInfant" panose="00000400000000000000" pitchFamily="2" charset="0"/>
                        </a:rPr>
                        <a:t> 3</a:t>
                      </a:r>
                      <a:endParaRPr lang="en-GB" sz="3600" dirty="0">
                        <a:solidFill>
                          <a:schemeClr val="tx1"/>
                        </a:solidFill>
                        <a:latin typeface="SassoonPrimaryInfant" panose="00000400000000000000" pitchFamily="2" charset="0"/>
                      </a:endParaRPr>
                    </a:p>
                  </a:txBody>
                  <a:tcPr>
                    <a:solidFill>
                      <a:srgbClr val="FFFF00"/>
                    </a:solidFill>
                  </a:tcPr>
                </a:tc>
                <a:tc>
                  <a:txBody>
                    <a:bodyPr/>
                    <a:lstStyle/>
                    <a:p>
                      <a:pPr algn="ctr"/>
                      <a:r>
                        <a:rPr lang="en-GB" sz="3600" dirty="0">
                          <a:latin typeface="SassoonPrimaryInfant" panose="00000400000000000000" pitchFamily="2" charset="0"/>
                        </a:rPr>
                        <a:t>Year 4</a:t>
                      </a:r>
                    </a:p>
                  </a:txBody>
                  <a:tcPr>
                    <a:solidFill>
                      <a:srgbClr val="92D050"/>
                    </a:solidFill>
                  </a:tcPr>
                </a:tc>
                <a:extLst>
                  <a:ext uri="{0D108BD9-81ED-4DB2-BD59-A6C34878D82A}">
                    <a16:rowId xmlns:a16="http://schemas.microsoft.com/office/drawing/2014/main" val="82381807"/>
                  </a:ext>
                </a:extLst>
              </a:tr>
              <a:tr h="370840">
                <a:tc>
                  <a:txBody>
                    <a:bodyPr/>
                    <a:lstStyle/>
                    <a:p>
                      <a:pPr algn="ctr"/>
                      <a:r>
                        <a:rPr lang="en-GB" sz="3600" dirty="0">
                          <a:latin typeface="SassoonPrimaryInfant" panose="00000400000000000000" pitchFamily="2" charset="0"/>
                        </a:rPr>
                        <a:t>Counting</a:t>
                      </a:r>
                      <a:r>
                        <a:rPr lang="en-GB" sz="3600" baseline="0" dirty="0">
                          <a:latin typeface="SassoonPrimaryInfant" panose="00000400000000000000" pitchFamily="2" charset="0"/>
                        </a:rPr>
                        <a:t> in 2s, 5s and 10s</a:t>
                      </a:r>
                      <a:endParaRPr lang="en-GB" sz="3600" dirty="0">
                        <a:latin typeface="SassoonPrimaryInfant" panose="00000400000000000000" pitchFamily="2" charset="0"/>
                      </a:endParaRPr>
                    </a:p>
                  </a:txBody>
                  <a:tcPr anchor="ctr"/>
                </a:tc>
                <a:tc>
                  <a:txBody>
                    <a:bodyPr/>
                    <a:lstStyle/>
                    <a:p>
                      <a:pPr algn="ctr"/>
                      <a:r>
                        <a:rPr lang="en-GB" sz="3600" dirty="0">
                          <a:latin typeface="SassoonPrimaryInfant" panose="00000400000000000000" pitchFamily="2" charset="0"/>
                        </a:rPr>
                        <a:t>2x,</a:t>
                      </a:r>
                      <a:r>
                        <a:rPr lang="en-GB" sz="3600" baseline="0" dirty="0">
                          <a:latin typeface="SassoonPrimaryInfant" panose="00000400000000000000" pitchFamily="2" charset="0"/>
                        </a:rPr>
                        <a:t> 5x,10x</a:t>
                      </a:r>
                      <a:endParaRPr lang="en-GB" sz="3600" dirty="0">
                        <a:latin typeface="SassoonPrimaryInfant" panose="00000400000000000000" pitchFamily="2" charset="0"/>
                      </a:endParaRPr>
                    </a:p>
                  </a:txBody>
                  <a:tcPr anchor="ctr"/>
                </a:tc>
                <a:tc>
                  <a:txBody>
                    <a:bodyPr/>
                    <a:lstStyle/>
                    <a:p>
                      <a:pPr algn="ctr"/>
                      <a:r>
                        <a:rPr lang="en-GB" sz="3600" dirty="0">
                          <a:latin typeface="SassoonPrimaryInfant" panose="00000400000000000000" pitchFamily="2" charset="0"/>
                        </a:rPr>
                        <a:t>3x,</a:t>
                      </a:r>
                      <a:r>
                        <a:rPr lang="en-GB" sz="3600" baseline="0" dirty="0">
                          <a:latin typeface="SassoonPrimaryInfant" panose="00000400000000000000" pitchFamily="2" charset="0"/>
                        </a:rPr>
                        <a:t> 4x, 8x</a:t>
                      </a:r>
                      <a:endParaRPr lang="en-GB" sz="3600" dirty="0">
                        <a:latin typeface="SassoonPrimaryInfant" panose="00000400000000000000" pitchFamily="2" charset="0"/>
                      </a:endParaRPr>
                    </a:p>
                  </a:txBody>
                  <a:tcPr anchor="ctr"/>
                </a:tc>
                <a:tc>
                  <a:txBody>
                    <a:bodyPr/>
                    <a:lstStyle/>
                    <a:p>
                      <a:pPr algn="ctr"/>
                      <a:r>
                        <a:rPr lang="en-GB" sz="3600" dirty="0">
                          <a:latin typeface="SassoonPrimaryInfant" panose="00000400000000000000" pitchFamily="2" charset="0"/>
                        </a:rPr>
                        <a:t>6x, 7x, 9x,</a:t>
                      </a:r>
                      <a:r>
                        <a:rPr lang="en-GB" sz="3600" baseline="0" dirty="0">
                          <a:latin typeface="SassoonPrimaryInfant" panose="00000400000000000000" pitchFamily="2" charset="0"/>
                        </a:rPr>
                        <a:t> 11x, 12x</a:t>
                      </a:r>
                      <a:endParaRPr lang="en-GB" sz="3600" dirty="0">
                        <a:latin typeface="SassoonPrimaryInfant" panose="00000400000000000000" pitchFamily="2" charset="0"/>
                      </a:endParaRPr>
                    </a:p>
                  </a:txBody>
                  <a:tcPr anchor="ctr"/>
                </a:tc>
                <a:extLst>
                  <a:ext uri="{0D108BD9-81ED-4DB2-BD59-A6C34878D82A}">
                    <a16:rowId xmlns:a16="http://schemas.microsoft.com/office/drawing/2014/main" val="1726084630"/>
                  </a:ext>
                </a:extLst>
              </a:tr>
            </a:tbl>
          </a:graphicData>
        </a:graphic>
      </p:graphicFrame>
      <p:sp>
        <p:nvSpPr>
          <p:cNvPr id="2" name="TextBox 1"/>
          <p:cNvSpPr txBox="1"/>
          <p:nvPr/>
        </p:nvSpPr>
        <p:spPr>
          <a:xfrm>
            <a:off x="470263" y="4928040"/>
            <a:ext cx="11103429" cy="1077218"/>
          </a:xfrm>
          <a:prstGeom prst="rect">
            <a:avLst/>
          </a:prstGeom>
          <a:noFill/>
        </p:spPr>
        <p:txBody>
          <a:bodyPr wrap="square" rtlCol="0">
            <a:spAutoFit/>
          </a:bodyPr>
          <a:lstStyle/>
          <a:p>
            <a:pPr algn="ctr"/>
            <a:r>
              <a:rPr lang="en-GB" sz="3200" dirty="0">
                <a:latin typeface="Sassoon Infant Std" panose="020B0503020103030203" pitchFamily="34" charset="0"/>
              </a:rPr>
              <a:t>Year 4: children are expected to recall and use multiplication and division facts for the multiplication tables up to 12x12</a:t>
            </a:r>
          </a:p>
        </p:txBody>
      </p:sp>
      <p:pic>
        <p:nvPicPr>
          <p:cNvPr id="7" name="Picture 6" descr="C:\Users\Teacher\AppData\Local\Microsoft\Windows\INetCache\Content.MSO\BD0DC1DB.tmp"/>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7149" y="159778"/>
            <a:ext cx="1064597" cy="914400"/>
          </a:xfrm>
          <a:prstGeom prst="rect">
            <a:avLst/>
          </a:prstGeom>
          <a:noFill/>
          <a:ln>
            <a:noFill/>
          </a:ln>
        </p:spPr>
      </p:pic>
      <p:pic>
        <p:nvPicPr>
          <p:cNvPr id="8" name="Picture 7"/>
          <p:cNvPicPr/>
          <p:nvPr/>
        </p:nvPicPr>
        <p:blipFill>
          <a:blip r:embed="rId3">
            <a:extLst>
              <a:ext uri="{28A0092B-C50C-407E-A947-70E740481C1C}">
                <a14:useLocalDpi xmlns:a14="http://schemas.microsoft.com/office/drawing/2010/main" val="0"/>
              </a:ext>
            </a:extLst>
          </a:blip>
          <a:srcRect/>
          <a:stretch>
            <a:fillRect/>
          </a:stretch>
        </p:blipFill>
        <p:spPr bwMode="auto">
          <a:xfrm>
            <a:off x="10361022" y="198646"/>
            <a:ext cx="1519646" cy="1105300"/>
          </a:xfrm>
          <a:prstGeom prst="rect">
            <a:avLst/>
          </a:prstGeom>
          <a:noFill/>
          <a:ln>
            <a:noFill/>
          </a:ln>
          <a:effectLst/>
        </p:spPr>
      </p:pic>
      <p:sp>
        <p:nvSpPr>
          <p:cNvPr id="9" name="TextBox 8"/>
          <p:cNvSpPr txBox="1"/>
          <p:nvPr/>
        </p:nvSpPr>
        <p:spPr>
          <a:xfrm>
            <a:off x="2326276" y="159778"/>
            <a:ext cx="7589520" cy="1532599"/>
          </a:xfrm>
          <a:prstGeom prst="rect">
            <a:avLst/>
          </a:prstGeom>
          <a:noFill/>
        </p:spPr>
        <p:txBody>
          <a:bodyPr wrap="square" rtlCol="0">
            <a:spAutoFit/>
          </a:bodyPr>
          <a:lstStyle/>
          <a:p>
            <a:pPr algn="ctr">
              <a:lnSpc>
                <a:spcPct val="120000"/>
              </a:lnSpc>
              <a:spcAft>
                <a:spcPts val="0"/>
              </a:spcAft>
            </a:pPr>
            <a:r>
              <a:rPr lang="en-GB" sz="4000" b="1" dirty="0">
                <a:solidFill>
                  <a:srgbClr val="002060"/>
                </a:solidFill>
                <a:latin typeface="Sassoon Infant Std" panose="020B0503020103030203" pitchFamily="34" charset="0"/>
                <a:ea typeface="Times New Roman" panose="02020603050405020304" pitchFamily="18" charset="0"/>
                <a:cs typeface="Times New Roman" panose="02020603050405020304" pitchFamily="18" charset="0"/>
              </a:rPr>
              <a:t>National Curriculum Expectations:</a:t>
            </a:r>
          </a:p>
        </p:txBody>
      </p:sp>
      <p:sp>
        <p:nvSpPr>
          <p:cNvPr id="10" name="Oval 9"/>
          <p:cNvSpPr/>
          <p:nvPr/>
        </p:nvSpPr>
        <p:spPr>
          <a:xfrm>
            <a:off x="8752114" y="1525164"/>
            <a:ext cx="2626721" cy="2877019"/>
          </a:xfrm>
          <a:prstGeom prst="ellipse">
            <a:avLst/>
          </a:prstGeom>
          <a:noFill/>
          <a:ln w="5715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13298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6" presetClass="emph" presetSubtype="0" fill="hold" grpId="1" nodeType="afterEffect">
                                  <p:stCondLst>
                                    <p:cond delay="0"/>
                                  </p:stCondLst>
                                  <p:childTnLst>
                                    <p:animEffect transition="out" filter="fade">
                                      <p:cBhvr>
                                        <p:cTn id="11" dur="500" tmFilter="0, 0; .2, .5; .8, .5; 1, 0"/>
                                        <p:tgtEl>
                                          <p:spTgt spid="10"/>
                                        </p:tgtEl>
                                      </p:cBhvr>
                                    </p:animEffect>
                                    <p:animScale>
                                      <p:cBhvr>
                                        <p:cTn id="12" dur="250" autoRev="1" fill="hold"/>
                                        <p:tgtEl>
                                          <p:spTgt spid="1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0517777" y="416681"/>
            <a:ext cx="1519646" cy="1105300"/>
          </a:xfrm>
          <a:prstGeom prst="rect">
            <a:avLst/>
          </a:prstGeom>
          <a:noFill/>
          <a:ln>
            <a:noFill/>
          </a:ln>
          <a:effectLst/>
        </p:spPr>
      </p:pic>
      <p:sp>
        <p:nvSpPr>
          <p:cNvPr id="7" name="TextBox 6"/>
          <p:cNvSpPr txBox="1"/>
          <p:nvPr/>
        </p:nvSpPr>
        <p:spPr>
          <a:xfrm>
            <a:off x="2037806" y="187579"/>
            <a:ext cx="8725988" cy="781752"/>
          </a:xfrm>
          <a:prstGeom prst="rect">
            <a:avLst/>
          </a:prstGeom>
          <a:noFill/>
        </p:spPr>
        <p:txBody>
          <a:bodyPr wrap="square" rtlCol="0">
            <a:spAutoFit/>
          </a:bodyPr>
          <a:lstStyle/>
          <a:p>
            <a:pPr>
              <a:lnSpc>
                <a:spcPct val="120000"/>
              </a:lnSpc>
              <a:spcAft>
                <a:spcPts val="0"/>
              </a:spcAft>
            </a:pPr>
            <a:r>
              <a:rPr lang="en-GB" sz="40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What will the MTC be like for my child?</a:t>
            </a:r>
          </a:p>
        </p:txBody>
      </p:sp>
      <p:pic>
        <p:nvPicPr>
          <p:cNvPr id="6" name="Picture 5" descr="C:\Users\Teacher\AppData\Local\Microsoft\Windows\INetCache\Content.MSO\BD0DC1DB.tmp"/>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7814" y="292426"/>
            <a:ext cx="1404232" cy="1157551"/>
          </a:xfrm>
          <a:prstGeom prst="rect">
            <a:avLst/>
          </a:prstGeom>
          <a:noFill/>
          <a:ln>
            <a:noFill/>
          </a:ln>
        </p:spPr>
      </p:pic>
      <p:pic>
        <p:nvPicPr>
          <p:cNvPr id="8" name="Picture 7">
            <a:hlinkClick r:id="rId4"/>
          </p:cNvPr>
          <p:cNvPicPr/>
          <p:nvPr/>
        </p:nvPicPr>
        <p:blipFill rotWithShape="1">
          <a:blip r:embed="rId5"/>
          <a:srcRect l="14458" t="27783" r="39841" b="26699"/>
          <a:stretch/>
        </p:blipFill>
        <p:spPr bwMode="auto">
          <a:xfrm>
            <a:off x="2978308" y="1521981"/>
            <a:ext cx="6233207" cy="36593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57768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0517777" y="416681"/>
            <a:ext cx="1519646" cy="1105300"/>
          </a:xfrm>
          <a:prstGeom prst="rect">
            <a:avLst/>
          </a:prstGeom>
          <a:noFill/>
          <a:ln>
            <a:noFill/>
          </a:ln>
          <a:effectLst/>
        </p:spPr>
      </p:pic>
      <p:sp>
        <p:nvSpPr>
          <p:cNvPr id="7" name="TextBox 6"/>
          <p:cNvSpPr txBox="1"/>
          <p:nvPr/>
        </p:nvSpPr>
        <p:spPr>
          <a:xfrm>
            <a:off x="2037806" y="187579"/>
            <a:ext cx="8725988" cy="1532599"/>
          </a:xfrm>
          <a:prstGeom prst="rect">
            <a:avLst/>
          </a:prstGeom>
          <a:noFill/>
        </p:spPr>
        <p:txBody>
          <a:bodyPr wrap="square" rtlCol="0">
            <a:spAutoFit/>
          </a:bodyPr>
          <a:lstStyle/>
          <a:p>
            <a:pPr>
              <a:lnSpc>
                <a:spcPct val="120000"/>
              </a:lnSpc>
              <a:spcAft>
                <a:spcPts val="0"/>
              </a:spcAft>
            </a:pPr>
            <a:r>
              <a:rPr lang="en-GB" sz="4000" b="1" dirty="0">
                <a:solidFill>
                  <a:srgbClr val="002060"/>
                </a:solidFill>
                <a:latin typeface="Sassoon Infant Std" panose="020B0503020103030203" pitchFamily="34" charset="0"/>
                <a:ea typeface="Times New Roman" panose="02020603050405020304" pitchFamily="18" charset="0"/>
                <a:cs typeface="Times New Roman" panose="02020603050405020304" pitchFamily="18" charset="0"/>
              </a:rPr>
              <a:t>What will the MTC be like for my child?</a:t>
            </a:r>
          </a:p>
        </p:txBody>
      </p:sp>
      <p:pic>
        <p:nvPicPr>
          <p:cNvPr id="6" name="Picture 5" descr="C:\Users\Teacher\AppData\Local\Microsoft\Windows\INetCache\Content.MSO\BD0DC1DB.tmp"/>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7814" y="292426"/>
            <a:ext cx="1404232" cy="1157551"/>
          </a:xfrm>
          <a:prstGeom prst="rect">
            <a:avLst/>
          </a:prstGeom>
          <a:noFill/>
          <a:ln>
            <a:noFill/>
          </a:ln>
        </p:spPr>
      </p:pic>
      <p:sp>
        <p:nvSpPr>
          <p:cNvPr id="9" name="TextBox 8"/>
          <p:cNvSpPr txBox="1"/>
          <p:nvPr/>
        </p:nvSpPr>
        <p:spPr>
          <a:xfrm>
            <a:off x="579120" y="1751083"/>
            <a:ext cx="10698480" cy="4524315"/>
          </a:xfrm>
          <a:prstGeom prst="rect">
            <a:avLst/>
          </a:prstGeom>
          <a:noFill/>
        </p:spPr>
        <p:txBody>
          <a:bodyPr wrap="square" rtlCol="0">
            <a:spAutoFit/>
          </a:bodyPr>
          <a:lstStyle/>
          <a:p>
            <a:pPr marL="457200" indent="-457200">
              <a:buFont typeface="Arial" panose="020B0604020202020204" pitchFamily="34" charset="0"/>
              <a:buChar char="•"/>
            </a:pPr>
            <a:r>
              <a:rPr lang="en-US" sz="3600" dirty="0">
                <a:latin typeface="Sassoon Infant Std" panose="020B0503020103030203" pitchFamily="34" charset="0"/>
              </a:rPr>
              <a:t>It is an </a:t>
            </a:r>
            <a:r>
              <a:rPr lang="en-US" sz="3600" b="1" dirty="0">
                <a:latin typeface="Sassoon Infant Std" panose="020B0503020103030203" pitchFamily="34" charset="0"/>
              </a:rPr>
              <a:t>on-screen</a:t>
            </a:r>
            <a:r>
              <a:rPr lang="en-US" sz="3600" dirty="0">
                <a:latin typeface="Sassoon Infant Std" panose="020B0503020103030203" pitchFamily="34" charset="0"/>
              </a:rPr>
              <a:t> check consisting of </a:t>
            </a:r>
            <a:r>
              <a:rPr lang="en-US" sz="3600" b="1" dirty="0">
                <a:latin typeface="Sassoon Infant Std" panose="020B0503020103030203" pitchFamily="34" charset="0"/>
              </a:rPr>
              <a:t>25 times table questions</a:t>
            </a:r>
            <a:r>
              <a:rPr lang="en-US" sz="3600" dirty="0">
                <a:latin typeface="Sassoon Infant Std" panose="020B0503020103030203" pitchFamily="34" charset="0"/>
              </a:rPr>
              <a:t>. </a:t>
            </a:r>
          </a:p>
          <a:p>
            <a:pPr marL="457200" indent="-457200">
              <a:buFont typeface="Arial" panose="020B0604020202020204" pitchFamily="34" charset="0"/>
              <a:buChar char="•"/>
            </a:pPr>
            <a:r>
              <a:rPr lang="en-US" sz="3600" dirty="0">
                <a:latin typeface="Sassoon Infant Std" panose="020B0503020103030203" pitchFamily="34" charset="0"/>
              </a:rPr>
              <a:t>Your child will be able to answer 3 practice questions before taking the actual check. </a:t>
            </a:r>
          </a:p>
          <a:p>
            <a:pPr marL="457200" indent="-457200">
              <a:buFont typeface="Arial" panose="020B0604020202020204" pitchFamily="34" charset="0"/>
              <a:buChar char="•"/>
            </a:pPr>
            <a:r>
              <a:rPr lang="en-US" sz="3600" dirty="0">
                <a:latin typeface="Sassoon Infant Std" panose="020B0503020103030203" pitchFamily="34" charset="0"/>
              </a:rPr>
              <a:t>They will then have </a:t>
            </a:r>
            <a:r>
              <a:rPr lang="en-US" sz="3600" b="1" dirty="0">
                <a:latin typeface="Sassoon Infant Std" panose="020B0503020103030203" pitchFamily="34" charset="0"/>
              </a:rPr>
              <a:t>6 seconds </a:t>
            </a:r>
            <a:r>
              <a:rPr lang="en-US" sz="3600" dirty="0">
                <a:latin typeface="Sassoon Infant Std" panose="020B0503020103030203" pitchFamily="34" charset="0"/>
              </a:rPr>
              <a:t>to answer each question. </a:t>
            </a:r>
          </a:p>
          <a:p>
            <a:pPr marL="457200" indent="-457200">
              <a:buFont typeface="Arial" panose="020B0604020202020204" pitchFamily="34" charset="0"/>
              <a:buChar char="•"/>
            </a:pPr>
            <a:r>
              <a:rPr lang="en-US" sz="3600" dirty="0">
                <a:latin typeface="Sassoon Infant Std" panose="020B0503020103030203" pitchFamily="34" charset="0"/>
              </a:rPr>
              <a:t>On average, the check should take no longer than 5 minutes to complete.</a:t>
            </a:r>
            <a:endParaRPr lang="en-GB" sz="3600" dirty="0">
              <a:latin typeface="Sassoon Infant Std" panose="020B0503020103030203" pitchFamily="34" charset="0"/>
            </a:endParaRPr>
          </a:p>
        </p:txBody>
      </p:sp>
    </p:spTree>
    <p:extLst>
      <p:ext uri="{BB962C8B-B14F-4D97-AF65-F5344CB8AC3E}">
        <p14:creationId xmlns:p14="http://schemas.microsoft.com/office/powerpoint/2010/main" val="9596466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0517777" y="416681"/>
            <a:ext cx="1519646" cy="1105300"/>
          </a:xfrm>
          <a:prstGeom prst="rect">
            <a:avLst/>
          </a:prstGeom>
          <a:noFill/>
          <a:ln>
            <a:noFill/>
          </a:ln>
          <a:effectLst/>
        </p:spPr>
      </p:pic>
      <p:sp>
        <p:nvSpPr>
          <p:cNvPr id="7" name="TextBox 6"/>
          <p:cNvSpPr txBox="1"/>
          <p:nvPr/>
        </p:nvSpPr>
        <p:spPr>
          <a:xfrm>
            <a:off x="90815" y="2022406"/>
            <a:ext cx="2915194" cy="3046988"/>
          </a:xfrm>
          <a:prstGeom prst="rect">
            <a:avLst/>
          </a:prstGeom>
          <a:noFill/>
        </p:spPr>
        <p:txBody>
          <a:bodyPr wrap="square" rtlCol="0">
            <a:spAutoFit/>
          </a:bodyPr>
          <a:lstStyle/>
          <a:p>
            <a:r>
              <a:rPr lang="en-GB" sz="3200" dirty="0">
                <a:solidFill>
                  <a:srgbClr val="002060"/>
                </a:solidFill>
                <a:latin typeface="Sassoon Infant Std" panose="020B0503020103030203" pitchFamily="34" charset="0"/>
              </a:rPr>
              <a:t>The majority of the MTC questions will focus on the tables learnt in KS2.</a:t>
            </a:r>
          </a:p>
        </p:txBody>
      </p:sp>
      <p:pic>
        <p:nvPicPr>
          <p:cNvPr id="3" name="Picture 2"/>
          <p:cNvPicPr>
            <a:picLocks noChangeAspect="1"/>
          </p:cNvPicPr>
          <p:nvPr/>
        </p:nvPicPr>
        <p:blipFill>
          <a:blip r:embed="rId3"/>
          <a:stretch>
            <a:fillRect/>
          </a:stretch>
        </p:blipFill>
        <p:spPr>
          <a:xfrm>
            <a:off x="2995124" y="233801"/>
            <a:ext cx="7522653" cy="6624199"/>
          </a:xfrm>
          <a:prstGeom prst="rect">
            <a:avLst/>
          </a:prstGeom>
        </p:spPr>
      </p:pic>
      <p:sp>
        <p:nvSpPr>
          <p:cNvPr id="6" name="Rectangle 5"/>
          <p:cNvSpPr/>
          <p:nvPr/>
        </p:nvSpPr>
        <p:spPr>
          <a:xfrm>
            <a:off x="3108960" y="3866606"/>
            <a:ext cx="7289074" cy="1632857"/>
          </a:xfrm>
          <a:prstGeom prst="rect">
            <a:avLst/>
          </a:prstGeom>
          <a:noFill/>
          <a:ln w="5715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3108960" y="6322423"/>
            <a:ext cx="7289074" cy="398417"/>
          </a:xfrm>
          <a:prstGeom prst="rect">
            <a:avLst/>
          </a:prstGeom>
          <a:noFill/>
          <a:ln w="5715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32843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0517777" y="416681"/>
            <a:ext cx="1519646" cy="1105300"/>
          </a:xfrm>
          <a:prstGeom prst="rect">
            <a:avLst/>
          </a:prstGeom>
          <a:noFill/>
          <a:ln>
            <a:noFill/>
          </a:ln>
          <a:effectLst/>
        </p:spPr>
      </p:pic>
      <p:sp>
        <p:nvSpPr>
          <p:cNvPr id="7" name="TextBox 6"/>
          <p:cNvSpPr txBox="1"/>
          <p:nvPr/>
        </p:nvSpPr>
        <p:spPr>
          <a:xfrm>
            <a:off x="2795452" y="416681"/>
            <a:ext cx="8725988" cy="793935"/>
          </a:xfrm>
          <a:prstGeom prst="rect">
            <a:avLst/>
          </a:prstGeom>
          <a:noFill/>
        </p:spPr>
        <p:txBody>
          <a:bodyPr wrap="square" rtlCol="0">
            <a:spAutoFit/>
          </a:bodyPr>
          <a:lstStyle/>
          <a:p>
            <a:pPr>
              <a:lnSpc>
                <a:spcPct val="120000"/>
              </a:lnSpc>
              <a:spcAft>
                <a:spcPts val="0"/>
              </a:spcAft>
            </a:pPr>
            <a:r>
              <a:rPr lang="en-GB" sz="4000" b="1" dirty="0">
                <a:solidFill>
                  <a:srgbClr val="002060"/>
                </a:solidFill>
                <a:latin typeface="Sassoon Infant Std" panose="020B0503020103030203" pitchFamily="34" charset="0"/>
                <a:ea typeface="Times New Roman" panose="02020603050405020304" pitchFamily="18" charset="0"/>
                <a:cs typeface="Times New Roman" panose="02020603050405020304" pitchFamily="18" charset="0"/>
              </a:rPr>
              <a:t>When will the MTC take place?</a:t>
            </a:r>
          </a:p>
        </p:txBody>
      </p:sp>
      <p:pic>
        <p:nvPicPr>
          <p:cNvPr id="6" name="Picture 5" descr="C:\Users\Teacher\AppData\Local\Microsoft\Windows\INetCache\Content.MSO\BD0DC1DB.tmp"/>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7814" y="292426"/>
            <a:ext cx="1404232" cy="1157551"/>
          </a:xfrm>
          <a:prstGeom prst="rect">
            <a:avLst/>
          </a:prstGeom>
          <a:noFill/>
          <a:ln>
            <a:noFill/>
          </a:ln>
        </p:spPr>
      </p:pic>
      <p:sp>
        <p:nvSpPr>
          <p:cNvPr id="9" name="TextBox 8"/>
          <p:cNvSpPr txBox="1"/>
          <p:nvPr/>
        </p:nvSpPr>
        <p:spPr>
          <a:xfrm>
            <a:off x="579120" y="1751083"/>
            <a:ext cx="10698480" cy="3970318"/>
          </a:xfrm>
          <a:prstGeom prst="rect">
            <a:avLst/>
          </a:prstGeom>
          <a:noFill/>
        </p:spPr>
        <p:txBody>
          <a:bodyPr wrap="square" rtlCol="0">
            <a:spAutoFit/>
          </a:bodyPr>
          <a:lstStyle/>
          <a:p>
            <a:pPr marL="457200" indent="-457200">
              <a:buFont typeface="Arial" panose="020B0604020202020204" pitchFamily="34" charset="0"/>
              <a:buChar char="•"/>
            </a:pPr>
            <a:r>
              <a:rPr lang="en-US" sz="3600" dirty="0">
                <a:latin typeface="Sassoon Infant Std" panose="020B0503020103030203" pitchFamily="34" charset="0"/>
              </a:rPr>
              <a:t>Schools will have a 2-week check window in </a:t>
            </a:r>
            <a:r>
              <a:rPr lang="en-US" sz="3600" b="1" dirty="0">
                <a:latin typeface="Sassoon Infant Std" panose="020B0503020103030203" pitchFamily="34" charset="0"/>
              </a:rPr>
              <a:t>June</a:t>
            </a:r>
            <a:r>
              <a:rPr lang="en-US" sz="3600" dirty="0">
                <a:latin typeface="Sassoon Infant Std" panose="020B0503020103030203" pitchFamily="34" charset="0"/>
              </a:rPr>
              <a:t> to administer the MTC: </a:t>
            </a:r>
            <a:r>
              <a:rPr lang="en-US" sz="3600" b="1" dirty="0">
                <a:latin typeface="Sassoon Infant Std" panose="020B0503020103030203" pitchFamily="34" charset="0"/>
              </a:rPr>
              <a:t>Monday 1 June - Friday 12 June 2026</a:t>
            </a:r>
          </a:p>
          <a:p>
            <a:pPr marL="457200" indent="-457200">
              <a:buFont typeface="Arial" panose="020B0604020202020204" pitchFamily="34" charset="0"/>
              <a:buChar char="•"/>
            </a:pPr>
            <a:endParaRPr lang="en-US" sz="3600" dirty="0">
              <a:latin typeface="Sassoon Infant Std" panose="020B0503020103030203" pitchFamily="34" charset="0"/>
            </a:endParaRPr>
          </a:p>
          <a:p>
            <a:pPr marL="457200" indent="-457200">
              <a:buFont typeface="Arial" panose="020B0604020202020204" pitchFamily="34" charset="0"/>
              <a:buChar char="•"/>
            </a:pPr>
            <a:r>
              <a:rPr lang="en-US" sz="3600" dirty="0">
                <a:latin typeface="Sassoon Infant Std" panose="020B0503020103030203" pitchFamily="34" charset="0"/>
              </a:rPr>
              <a:t>Teachers will have the flexibility to administer the check to individual pupils, small groups or a whole class at the same time.</a:t>
            </a:r>
            <a:endParaRPr lang="en-US" sz="6000" dirty="0">
              <a:latin typeface="Sassoon Infant Std" panose="020B0503020103030203" pitchFamily="34" charset="0"/>
            </a:endParaRPr>
          </a:p>
        </p:txBody>
      </p:sp>
    </p:spTree>
    <p:extLst>
      <p:ext uri="{BB962C8B-B14F-4D97-AF65-F5344CB8AC3E}">
        <p14:creationId xmlns:p14="http://schemas.microsoft.com/office/powerpoint/2010/main" val="27232450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0517777" y="416681"/>
            <a:ext cx="1519646" cy="1105300"/>
          </a:xfrm>
          <a:prstGeom prst="rect">
            <a:avLst/>
          </a:prstGeom>
          <a:noFill/>
          <a:ln>
            <a:noFill/>
          </a:ln>
          <a:effectLst/>
        </p:spPr>
      </p:pic>
      <p:sp>
        <p:nvSpPr>
          <p:cNvPr id="7" name="TextBox 6"/>
          <p:cNvSpPr txBox="1"/>
          <p:nvPr/>
        </p:nvSpPr>
        <p:spPr>
          <a:xfrm>
            <a:off x="2847703" y="427902"/>
            <a:ext cx="8725988" cy="793935"/>
          </a:xfrm>
          <a:prstGeom prst="rect">
            <a:avLst/>
          </a:prstGeom>
          <a:noFill/>
        </p:spPr>
        <p:txBody>
          <a:bodyPr wrap="square" rtlCol="0">
            <a:spAutoFit/>
          </a:bodyPr>
          <a:lstStyle/>
          <a:p>
            <a:pPr>
              <a:lnSpc>
                <a:spcPct val="120000"/>
              </a:lnSpc>
              <a:spcAft>
                <a:spcPts val="0"/>
              </a:spcAft>
            </a:pPr>
            <a:r>
              <a:rPr lang="en-GB" sz="4000" b="1" dirty="0">
                <a:solidFill>
                  <a:srgbClr val="002060"/>
                </a:solidFill>
                <a:latin typeface="Sassoon Infant Std" panose="020B0503020103030203" pitchFamily="34" charset="0"/>
                <a:ea typeface="Times New Roman" panose="02020603050405020304" pitchFamily="18" charset="0"/>
                <a:cs typeface="Times New Roman" panose="02020603050405020304" pitchFamily="18" charset="0"/>
              </a:rPr>
              <a:t>What will the outcomes be?</a:t>
            </a:r>
          </a:p>
        </p:txBody>
      </p:sp>
      <p:pic>
        <p:nvPicPr>
          <p:cNvPr id="6" name="Picture 5" descr="C:\Users\Teacher\AppData\Local\Microsoft\Windows\INetCache\Content.MSO\BD0DC1DB.tmp"/>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7814" y="292426"/>
            <a:ext cx="1404232" cy="1157551"/>
          </a:xfrm>
          <a:prstGeom prst="rect">
            <a:avLst/>
          </a:prstGeom>
          <a:noFill/>
          <a:ln>
            <a:noFill/>
          </a:ln>
        </p:spPr>
      </p:pic>
      <p:sp>
        <p:nvSpPr>
          <p:cNvPr id="9" name="TextBox 8"/>
          <p:cNvSpPr txBox="1"/>
          <p:nvPr/>
        </p:nvSpPr>
        <p:spPr>
          <a:xfrm>
            <a:off x="579120" y="1533202"/>
            <a:ext cx="10698480" cy="5078313"/>
          </a:xfrm>
          <a:prstGeom prst="rect">
            <a:avLst/>
          </a:prstGeom>
          <a:noFill/>
        </p:spPr>
        <p:txBody>
          <a:bodyPr wrap="square" rtlCol="0">
            <a:spAutoFit/>
          </a:bodyPr>
          <a:lstStyle/>
          <a:p>
            <a:pPr marL="457200" indent="-457200">
              <a:buFont typeface="Arial" panose="020B0604020202020204" pitchFamily="34" charset="0"/>
              <a:buChar char="•"/>
            </a:pPr>
            <a:r>
              <a:rPr lang="en-US" sz="3600" dirty="0">
                <a:latin typeface="Sassoon Infant Std" panose="020B0503020103030203" pitchFamily="34" charset="0"/>
              </a:rPr>
              <a:t>There is </a:t>
            </a:r>
            <a:r>
              <a:rPr lang="en-US" sz="3600" b="1" dirty="0">
                <a:latin typeface="Sassoon Infant Std" panose="020B0503020103030203" pitchFamily="34" charset="0"/>
              </a:rPr>
              <a:t>no pass mark</a:t>
            </a:r>
            <a:r>
              <a:rPr lang="en-US" sz="3600" dirty="0">
                <a:latin typeface="Sassoon Infant Std" panose="020B0503020103030203" pitchFamily="34" charset="0"/>
              </a:rPr>
              <a:t> for the MTC. Last year, the </a:t>
            </a:r>
            <a:r>
              <a:rPr lang="en-US" sz="3600" b="1" dirty="0">
                <a:latin typeface="Sassoon Infant Std" panose="020B0503020103030203" pitchFamily="34" charset="0"/>
              </a:rPr>
              <a:t>national average score was </a:t>
            </a:r>
            <a:r>
              <a:rPr lang="en-GB" sz="3600" b="1" dirty="0">
                <a:latin typeface="Sassoon Infant Std" panose="020B0503020103030203" pitchFamily="34" charset="0"/>
              </a:rPr>
              <a:t>20.6</a:t>
            </a:r>
          </a:p>
          <a:p>
            <a:endParaRPr lang="en-US" sz="3600" b="1" dirty="0">
              <a:latin typeface="Sassoon Infant Std" panose="020B0503020103030203" pitchFamily="34" charset="0"/>
            </a:endParaRPr>
          </a:p>
          <a:p>
            <a:pPr marL="457200" indent="-457200">
              <a:buFont typeface="Arial" panose="020B0604020202020204" pitchFamily="34" charset="0"/>
              <a:buChar char="•"/>
            </a:pPr>
            <a:r>
              <a:rPr lang="en-US" sz="3600" dirty="0">
                <a:latin typeface="Sassoon Infant Std" panose="020B0503020103030203" pitchFamily="34" charset="0"/>
              </a:rPr>
              <a:t>The school will get access to all of the pupils’ results, allowing us to identify children who need additional support as they move into Upper Key Stage 2.</a:t>
            </a:r>
          </a:p>
          <a:p>
            <a:pPr marL="457200" indent="-457200">
              <a:buFont typeface="Arial" panose="020B0604020202020204" pitchFamily="34" charset="0"/>
              <a:buChar char="•"/>
            </a:pPr>
            <a:endParaRPr lang="en-US" sz="3600" dirty="0">
              <a:latin typeface="Sassoon Infant Std" panose="020B0503020103030203" pitchFamily="34" charset="0"/>
            </a:endParaRPr>
          </a:p>
          <a:p>
            <a:pPr marL="457200" indent="-457200">
              <a:buFont typeface="Arial" panose="020B0604020202020204" pitchFamily="34" charset="0"/>
              <a:buChar char="•"/>
            </a:pPr>
            <a:r>
              <a:rPr lang="en-US" sz="3600" dirty="0">
                <a:latin typeface="Sassoon Infant Std" panose="020B0503020103030203" pitchFamily="34" charset="0"/>
              </a:rPr>
              <a:t>We will share your child’s score with you and inform you if any additional support is required.</a:t>
            </a:r>
          </a:p>
        </p:txBody>
      </p:sp>
    </p:spTree>
    <p:extLst>
      <p:ext uri="{BB962C8B-B14F-4D97-AF65-F5344CB8AC3E}">
        <p14:creationId xmlns:p14="http://schemas.microsoft.com/office/powerpoint/2010/main" val="5589207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03" y="140964"/>
            <a:ext cx="10515600" cy="1123882"/>
          </a:xfrm>
        </p:spPr>
        <p:txBody>
          <a:bodyPr>
            <a:normAutofit/>
          </a:bodyPr>
          <a:lstStyle/>
          <a:p>
            <a:pPr algn="ctr"/>
            <a:r>
              <a:rPr lang="en-GB" sz="4000" b="1" dirty="0">
                <a:solidFill>
                  <a:srgbClr val="002060"/>
                </a:solidFill>
                <a:latin typeface="Sassoon Infant Std" panose="020B0503020103030203" pitchFamily="34" charset="0"/>
              </a:rPr>
              <a:t>Multiplication Tables at School</a:t>
            </a:r>
          </a:p>
        </p:txBody>
      </p:sp>
      <p:sp>
        <p:nvSpPr>
          <p:cNvPr id="3" name="Content Placeholder 2"/>
          <p:cNvSpPr>
            <a:spLocks noGrp="1"/>
          </p:cNvSpPr>
          <p:nvPr>
            <p:ph idx="1"/>
          </p:nvPr>
        </p:nvSpPr>
        <p:spPr>
          <a:xfrm>
            <a:off x="415869" y="1303946"/>
            <a:ext cx="8501535" cy="4351338"/>
          </a:xfrm>
        </p:spPr>
        <p:txBody>
          <a:bodyPr>
            <a:noAutofit/>
          </a:bodyPr>
          <a:lstStyle/>
          <a:p>
            <a:r>
              <a:rPr lang="en-GB" sz="3200" dirty="0">
                <a:latin typeface="Sassoon Infant Std" panose="020B0503020103030203" pitchFamily="34" charset="0"/>
              </a:rPr>
              <a:t>Focused lessons on building and learning times table and division facts </a:t>
            </a:r>
          </a:p>
          <a:p>
            <a:r>
              <a:rPr lang="en-GB" sz="3200" dirty="0">
                <a:latin typeface="Sassoon Infant Std" panose="020B0503020103030203" pitchFamily="34" charset="0"/>
              </a:rPr>
              <a:t>MOT (Maths On Track) for additional practise </a:t>
            </a:r>
          </a:p>
          <a:p>
            <a:r>
              <a:rPr lang="en-GB" sz="3200" dirty="0">
                <a:latin typeface="Sassoon Infant Std" panose="020B0503020103030203" pitchFamily="34" charset="0"/>
              </a:rPr>
              <a:t>Times Tables Rock Stars</a:t>
            </a:r>
          </a:p>
          <a:p>
            <a:r>
              <a:rPr lang="en-GB" sz="3200" dirty="0">
                <a:latin typeface="Sassoon Infant Std" panose="020B0503020103030203" pitchFamily="34" charset="0"/>
              </a:rPr>
              <a:t>Times Table Tracker</a:t>
            </a:r>
          </a:p>
          <a:p>
            <a:r>
              <a:rPr lang="en-GB" sz="3200" dirty="0">
                <a:latin typeface="Sassoon Infant Std" panose="020B0503020103030203" pitchFamily="34" charset="0"/>
              </a:rPr>
              <a:t>Interventions</a:t>
            </a:r>
          </a:p>
          <a:p>
            <a:r>
              <a:rPr lang="en-GB" sz="3200" dirty="0">
                <a:latin typeface="Sassoon Infant Std" panose="020B0503020103030203" pitchFamily="34" charset="0"/>
              </a:rPr>
              <a:t>Early morning tasks (Quiz Booklet)</a:t>
            </a:r>
          </a:p>
          <a:p>
            <a:r>
              <a:rPr lang="en-GB" sz="3200" dirty="0">
                <a:latin typeface="Sassoon Infant Std" panose="020B0503020103030203" pitchFamily="34" charset="0"/>
              </a:rPr>
              <a:t>Games, chanting and posters/facts on display</a:t>
            </a:r>
          </a:p>
          <a:p>
            <a:r>
              <a:rPr lang="en-GB" sz="3200" dirty="0">
                <a:latin typeface="Sassoon Infant Std" panose="020B0503020103030203" pitchFamily="34" charset="0"/>
              </a:rPr>
              <a:t>Regular assessments to monitor progress</a:t>
            </a:r>
          </a:p>
          <a:p>
            <a:endParaRPr lang="en-GB" sz="3200" dirty="0">
              <a:latin typeface="Sassoon Infant Std" panose="020B0503020103030203" pitchFamily="34" charset="0"/>
            </a:endParaRPr>
          </a:p>
        </p:txBody>
      </p:sp>
      <p:pic>
        <p:nvPicPr>
          <p:cNvPr id="5" name="Picture 4"/>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imgEffect>
                  </a14:imgLayer>
                </a14:imgProps>
              </a:ext>
            </a:extLst>
          </a:blip>
          <a:stretch>
            <a:fillRect/>
          </a:stretch>
        </p:blipFill>
        <p:spPr>
          <a:xfrm>
            <a:off x="9366442" y="1460340"/>
            <a:ext cx="2457450" cy="1857375"/>
          </a:xfrm>
          <a:prstGeom prst="rect">
            <a:avLst/>
          </a:prstGeom>
        </p:spPr>
      </p:pic>
      <p:pic>
        <p:nvPicPr>
          <p:cNvPr id="3076" name="Picture 4" descr="Times Tables 1 - 12 40x60cm : Amazon.co.uk: Home &amp;amp; Kitche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244568">
            <a:off x="8682658" y="3598247"/>
            <a:ext cx="1782770" cy="260638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5"/>
          <a:stretch>
            <a:fillRect/>
          </a:stretch>
        </p:blipFill>
        <p:spPr>
          <a:xfrm rot="513270">
            <a:off x="10602750" y="3736466"/>
            <a:ext cx="1137265" cy="2888512"/>
          </a:xfrm>
          <a:prstGeom prst="rect">
            <a:avLst/>
          </a:prstGeom>
        </p:spPr>
      </p:pic>
      <p:pic>
        <p:nvPicPr>
          <p:cNvPr id="7" name="Picture 6" descr="C:\Users\Teacher\AppData\Local\Microsoft\Windows\INetCache\Content.MSO\BD0DC1DB.tmp"/>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7149" y="159778"/>
            <a:ext cx="1064597" cy="914400"/>
          </a:xfrm>
          <a:prstGeom prst="rect">
            <a:avLst/>
          </a:prstGeom>
          <a:noFill/>
          <a:ln>
            <a:noFill/>
          </a:ln>
        </p:spPr>
      </p:pic>
      <p:pic>
        <p:nvPicPr>
          <p:cNvPr id="8" name="Picture 7"/>
          <p:cNvPicPr/>
          <p:nvPr/>
        </p:nvPicPr>
        <p:blipFill>
          <a:blip r:embed="rId7">
            <a:extLst>
              <a:ext uri="{28A0092B-C50C-407E-A947-70E740481C1C}">
                <a14:useLocalDpi xmlns:a14="http://schemas.microsoft.com/office/drawing/2010/main" val="0"/>
              </a:ext>
            </a:extLst>
          </a:blip>
          <a:srcRect/>
          <a:stretch>
            <a:fillRect/>
          </a:stretch>
        </p:blipFill>
        <p:spPr bwMode="auto">
          <a:xfrm>
            <a:off x="10361022" y="198646"/>
            <a:ext cx="1519646" cy="1105300"/>
          </a:xfrm>
          <a:prstGeom prst="rect">
            <a:avLst/>
          </a:prstGeom>
          <a:noFill/>
          <a:ln>
            <a:noFill/>
          </a:ln>
          <a:effectLst/>
        </p:spPr>
      </p:pic>
    </p:spTree>
    <p:extLst>
      <p:ext uri="{BB962C8B-B14F-4D97-AF65-F5344CB8AC3E}">
        <p14:creationId xmlns:p14="http://schemas.microsoft.com/office/powerpoint/2010/main" val="24157734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0517777" y="416681"/>
            <a:ext cx="1519646" cy="1105300"/>
          </a:xfrm>
          <a:prstGeom prst="rect">
            <a:avLst/>
          </a:prstGeom>
          <a:noFill/>
          <a:ln>
            <a:noFill/>
          </a:ln>
          <a:effectLst/>
        </p:spPr>
      </p:pic>
      <p:sp>
        <p:nvSpPr>
          <p:cNvPr id="7" name="TextBox 6"/>
          <p:cNvSpPr txBox="1"/>
          <p:nvPr/>
        </p:nvSpPr>
        <p:spPr>
          <a:xfrm>
            <a:off x="2515144" y="292426"/>
            <a:ext cx="7159535" cy="934230"/>
          </a:xfrm>
          <a:prstGeom prst="rect">
            <a:avLst/>
          </a:prstGeom>
          <a:noFill/>
        </p:spPr>
        <p:txBody>
          <a:bodyPr wrap="square" rtlCol="0">
            <a:spAutoFit/>
          </a:bodyPr>
          <a:lstStyle/>
          <a:p>
            <a:pPr algn="ctr">
              <a:lnSpc>
                <a:spcPct val="120000"/>
              </a:lnSpc>
              <a:spcAft>
                <a:spcPts val="0"/>
              </a:spcAft>
            </a:pPr>
            <a:r>
              <a:rPr lang="en-GB" sz="4800" b="1" dirty="0">
                <a:solidFill>
                  <a:srgbClr val="002060"/>
                </a:solidFill>
                <a:latin typeface="Sassoon Infant Std" panose="020B0503020103030203" pitchFamily="34" charset="0"/>
                <a:ea typeface="Times New Roman" panose="02020603050405020304" pitchFamily="18" charset="0"/>
                <a:cs typeface="Times New Roman" panose="02020603050405020304" pitchFamily="18" charset="0"/>
              </a:rPr>
              <a:t>Preparing for the MTC:</a:t>
            </a:r>
          </a:p>
        </p:txBody>
      </p:sp>
      <p:pic>
        <p:nvPicPr>
          <p:cNvPr id="6" name="Picture 5" descr="C:\Users\Teacher\AppData\Local\Microsoft\Windows\INetCache\Content.MSO\BD0DC1DB.tmp"/>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7814" y="292426"/>
            <a:ext cx="1404232" cy="1157551"/>
          </a:xfrm>
          <a:prstGeom prst="rect">
            <a:avLst/>
          </a:prstGeom>
          <a:noFill/>
          <a:ln>
            <a:noFill/>
          </a:ln>
        </p:spPr>
      </p:pic>
      <p:sp>
        <p:nvSpPr>
          <p:cNvPr id="9" name="TextBox 8"/>
          <p:cNvSpPr txBox="1"/>
          <p:nvPr/>
        </p:nvSpPr>
        <p:spPr>
          <a:xfrm>
            <a:off x="210106" y="1521981"/>
            <a:ext cx="11769609" cy="5324535"/>
          </a:xfrm>
          <a:prstGeom prst="rect">
            <a:avLst/>
          </a:prstGeom>
          <a:noFill/>
        </p:spPr>
        <p:txBody>
          <a:bodyPr wrap="square" rtlCol="0">
            <a:spAutoFit/>
          </a:bodyPr>
          <a:lstStyle/>
          <a:p>
            <a:pPr marL="457200" indent="-457200">
              <a:buFont typeface="Arial" panose="020B0604020202020204" pitchFamily="34" charset="0"/>
              <a:buChar char="•"/>
            </a:pPr>
            <a:r>
              <a:rPr lang="en-GB" sz="3400" dirty="0">
                <a:latin typeface="Sassoon Infant Std" panose="020B0503020103030203" pitchFamily="34" charset="0"/>
              </a:rPr>
              <a:t>We always encourage the children to practise their times tables regularly and completing homework set on </a:t>
            </a:r>
            <a:r>
              <a:rPr lang="en-GB" sz="3400" b="1" dirty="0">
                <a:latin typeface="Sassoon Infant Std" panose="020B0503020103030203" pitchFamily="34" charset="0"/>
              </a:rPr>
              <a:t>Times Table Rock Stars </a:t>
            </a:r>
            <a:r>
              <a:rPr lang="en-GB" sz="3400" dirty="0">
                <a:latin typeface="Sassoon Infant Std" panose="020B0503020103030203" pitchFamily="34" charset="0"/>
              </a:rPr>
              <a:t>is key, especially as this is also online and will help the children get used to typing numbers quickly.</a:t>
            </a:r>
            <a:endParaRPr lang="en-US" sz="3400" dirty="0">
              <a:latin typeface="Sassoon Infant Std" panose="020B0503020103030203" pitchFamily="34" charset="0"/>
            </a:endParaRPr>
          </a:p>
          <a:p>
            <a:pPr marL="457200" indent="-457200">
              <a:buFont typeface="Arial" panose="020B0604020202020204" pitchFamily="34" charset="0"/>
              <a:buChar char="•"/>
            </a:pPr>
            <a:endParaRPr lang="en-US" sz="3400" dirty="0">
              <a:latin typeface="Sassoon Infant Std" panose="020B0503020103030203" pitchFamily="34" charset="0"/>
            </a:endParaRPr>
          </a:p>
          <a:p>
            <a:pPr marL="457200" indent="-457200">
              <a:buFont typeface="Arial" panose="020B0604020202020204" pitchFamily="34" charset="0"/>
              <a:buChar char="•"/>
            </a:pPr>
            <a:r>
              <a:rPr lang="en-US" sz="3400" dirty="0">
                <a:latin typeface="Sassoon Infant Std" panose="020B0503020103030203" pitchFamily="34" charset="0"/>
              </a:rPr>
              <a:t>We will have access to a ‘try it out’ area from April within school time. We can use this to make sure pupils have the necessary support required to access the check. This includes opportunities for pupils to </a:t>
            </a:r>
            <a:r>
              <a:rPr lang="en-US" sz="3400" dirty="0" err="1">
                <a:latin typeface="Sassoon Infant Std" panose="020B0503020103030203" pitchFamily="34" charset="0"/>
              </a:rPr>
              <a:t>familiarise</a:t>
            </a:r>
            <a:r>
              <a:rPr lang="en-US" sz="3400" dirty="0">
                <a:latin typeface="Sassoon Infant Std" panose="020B0503020103030203" pitchFamily="34" charset="0"/>
              </a:rPr>
              <a:t> themselves with the check format.</a:t>
            </a:r>
          </a:p>
        </p:txBody>
      </p:sp>
    </p:spTree>
    <p:extLst>
      <p:ext uri="{BB962C8B-B14F-4D97-AF65-F5344CB8AC3E}">
        <p14:creationId xmlns:p14="http://schemas.microsoft.com/office/powerpoint/2010/main" val="12797569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2330" y="1690688"/>
            <a:ext cx="7576457" cy="4697290"/>
          </a:xfrm>
        </p:spPr>
        <p:txBody>
          <a:bodyPr>
            <a:normAutofit/>
          </a:bodyPr>
          <a:lstStyle/>
          <a:p>
            <a:r>
              <a:rPr lang="en-US" sz="3600" b="1" dirty="0">
                <a:latin typeface="Sassoon Infant Std" panose="020B0503020103030203" pitchFamily="34" charset="0"/>
              </a:rPr>
              <a:t>Practicing times tables at home with your child every day.</a:t>
            </a:r>
          </a:p>
          <a:p>
            <a:endParaRPr lang="en-US" sz="3600" b="1" dirty="0">
              <a:latin typeface="Sassoon Infant Std" panose="020B0503020103030203" pitchFamily="34" charset="0"/>
            </a:endParaRPr>
          </a:p>
          <a:p>
            <a:r>
              <a:rPr lang="en-US" sz="3600" dirty="0">
                <a:latin typeface="Sassoon Infant Std" panose="020B0503020103030203" pitchFamily="34" charset="0"/>
              </a:rPr>
              <a:t>Try to build this into your daily routine.</a:t>
            </a:r>
          </a:p>
          <a:p>
            <a:pPr marL="0" indent="0">
              <a:buNone/>
            </a:pPr>
            <a:endParaRPr lang="en-US" sz="3600" dirty="0">
              <a:latin typeface="Sassoon Infant Std" panose="020B0503020103030203" pitchFamily="34" charset="0"/>
            </a:endParaRPr>
          </a:p>
          <a:p>
            <a:r>
              <a:rPr lang="en-US" sz="3600" dirty="0">
                <a:latin typeface="Sassoon Infant Std" panose="020B0503020103030203" pitchFamily="34" charset="0"/>
              </a:rPr>
              <a:t>You can practice in lots of different ways… </a:t>
            </a: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0" b="89967" l="0" r="89980"/>
                    </a14:imgEffect>
                  </a14:imgLayer>
                </a14:imgProps>
              </a:ext>
            </a:extLst>
          </a:blip>
          <a:stretch>
            <a:fillRect/>
          </a:stretch>
        </p:blipFill>
        <p:spPr>
          <a:xfrm>
            <a:off x="8082059" y="2985247"/>
            <a:ext cx="3852437" cy="3872753"/>
          </a:xfrm>
          <a:prstGeom prst="rect">
            <a:avLst/>
          </a:prstGeom>
        </p:spPr>
      </p:pic>
      <p:sp>
        <p:nvSpPr>
          <p:cNvPr id="8" name="Title 1">
            <a:extLst>
              <a:ext uri="{FF2B5EF4-FFF2-40B4-BE49-F238E27FC236}">
                <a16:creationId xmlns:a16="http://schemas.microsoft.com/office/drawing/2014/main" id="{17D1BC35-4917-408B-8B6E-B3A09838181D}"/>
              </a:ext>
            </a:extLst>
          </p:cNvPr>
          <p:cNvSpPr txBox="1">
            <a:spLocks/>
          </p:cNvSpPr>
          <p:nvPr/>
        </p:nvSpPr>
        <p:spPr>
          <a:xfrm>
            <a:off x="292364" y="102670"/>
            <a:ext cx="1098804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000" b="1" dirty="0">
                <a:solidFill>
                  <a:srgbClr val="002060"/>
                </a:solidFill>
                <a:latin typeface="Sassoon Infant Std" panose="020B0503020103030203" pitchFamily="34" charset="0"/>
              </a:rPr>
              <a:t>How can you help at home?</a:t>
            </a:r>
          </a:p>
        </p:txBody>
      </p:sp>
      <p:pic>
        <p:nvPicPr>
          <p:cNvPr id="9" name="Picture 8" descr="C:\Users\Teacher\AppData\Local\Microsoft\Windows\INetCache\Content.MSO\BD0DC1DB.tmp">
            <a:extLst>
              <a:ext uri="{FF2B5EF4-FFF2-40B4-BE49-F238E27FC236}">
                <a16:creationId xmlns:a16="http://schemas.microsoft.com/office/drawing/2014/main" id="{38E1982E-F42C-4B38-9D4E-2ED260C4D5F7}"/>
              </a:ext>
            </a:extLst>
          </p:cNvPr>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7149" y="159778"/>
            <a:ext cx="1064597" cy="914400"/>
          </a:xfrm>
          <a:prstGeom prst="rect">
            <a:avLst/>
          </a:prstGeom>
          <a:noFill/>
          <a:ln>
            <a:noFill/>
          </a:ln>
        </p:spPr>
      </p:pic>
      <p:pic>
        <p:nvPicPr>
          <p:cNvPr id="10" name="Picture 9">
            <a:extLst>
              <a:ext uri="{FF2B5EF4-FFF2-40B4-BE49-F238E27FC236}">
                <a16:creationId xmlns:a16="http://schemas.microsoft.com/office/drawing/2014/main" id="{204FA197-9C6E-41A8-9E10-62C2920ABEE9}"/>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0361022" y="198646"/>
            <a:ext cx="1519646" cy="1105300"/>
          </a:xfrm>
          <a:prstGeom prst="rect">
            <a:avLst/>
          </a:prstGeom>
          <a:noFill/>
          <a:ln>
            <a:noFill/>
          </a:ln>
          <a:effectLst/>
        </p:spPr>
      </p:pic>
    </p:spTree>
    <p:extLst>
      <p:ext uri="{BB962C8B-B14F-4D97-AF65-F5344CB8AC3E}">
        <p14:creationId xmlns:p14="http://schemas.microsoft.com/office/powerpoint/2010/main" val="23386143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2" y="1428233"/>
            <a:ext cx="11132894" cy="5425306"/>
          </a:xfrm>
        </p:spPr>
        <p:txBody>
          <a:bodyPr>
            <a:normAutofit/>
          </a:bodyPr>
          <a:lstStyle/>
          <a:p>
            <a:r>
              <a:rPr lang="en-GB" sz="3600" dirty="0">
                <a:latin typeface="Sassoon Infant Std" panose="020B0503020103030203" pitchFamily="34" charset="0"/>
              </a:rPr>
              <a:t>All practise is positive!</a:t>
            </a:r>
            <a:endParaRPr lang="en-US" sz="3600" dirty="0">
              <a:latin typeface="Sassoon Infant Std" panose="020B0503020103030203" pitchFamily="34" charset="0"/>
            </a:endParaRPr>
          </a:p>
          <a:p>
            <a:r>
              <a:rPr lang="en-GB" sz="3600" dirty="0">
                <a:latin typeface="Sassoon Infant Std" panose="020B0503020103030203" pitchFamily="34" charset="0"/>
              </a:rPr>
              <a:t>Online resources can be found on the </a:t>
            </a:r>
            <a:r>
              <a:rPr lang="en-GB" sz="3600" dirty="0">
                <a:latin typeface="Sassoon Infant Std" panose="020B0503020103030203" pitchFamily="34" charset="0"/>
                <a:hlinkClick r:id="rId2"/>
              </a:rPr>
              <a:t>school website</a:t>
            </a:r>
            <a:r>
              <a:rPr lang="en-GB" sz="3600" dirty="0">
                <a:latin typeface="Sassoon Infant Std" panose="020B0503020103030203" pitchFamily="34" charset="0"/>
              </a:rPr>
              <a:t> on the Year 4 Homework page:</a:t>
            </a:r>
          </a:p>
          <a:p>
            <a:endParaRPr lang="en-GB" sz="3600" dirty="0">
              <a:latin typeface="Sassoon Infant Std" panose="020B0503020103030203" pitchFamily="34" charset="0"/>
            </a:endParaRPr>
          </a:p>
        </p:txBody>
      </p:sp>
      <p:pic>
        <p:nvPicPr>
          <p:cNvPr id="4" name="Picture 3"/>
          <p:cNvPicPr>
            <a:picLocks noChangeAspect="1"/>
          </p:cNvPicPr>
          <p:nvPr/>
        </p:nvPicPr>
        <p:blipFill>
          <a:blip r:embed="rId3"/>
          <a:stretch>
            <a:fillRect/>
          </a:stretch>
        </p:blipFill>
        <p:spPr>
          <a:xfrm>
            <a:off x="1469338" y="3167217"/>
            <a:ext cx="5719493" cy="3455791"/>
          </a:xfrm>
          <a:prstGeom prst="rect">
            <a:avLst/>
          </a:prstGeom>
        </p:spPr>
      </p:pic>
      <p:sp>
        <p:nvSpPr>
          <p:cNvPr id="5" name="Up Arrow 4"/>
          <p:cNvSpPr/>
          <p:nvPr/>
        </p:nvSpPr>
        <p:spPr>
          <a:xfrm rot="15212244">
            <a:off x="6841613" y="3597600"/>
            <a:ext cx="694437" cy="3432155"/>
          </a:xfrm>
          <a:prstGeom prst="upArrow">
            <a:avLst/>
          </a:prstGeom>
          <a:solidFill>
            <a:srgbClr val="0070C0"/>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C:\Users\Teacher\AppData\Local\Microsoft\Windows\INetCache\Content.MSO\BD0DC1DB.tmp"/>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7149" y="159778"/>
            <a:ext cx="1064597" cy="914400"/>
          </a:xfrm>
          <a:prstGeom prst="rect">
            <a:avLst/>
          </a:prstGeom>
          <a:noFill/>
          <a:ln>
            <a:noFill/>
          </a:ln>
        </p:spPr>
      </p:pic>
      <p:pic>
        <p:nvPicPr>
          <p:cNvPr id="7" name="Picture 6"/>
          <p:cNvPicPr/>
          <p:nvPr/>
        </p:nvPicPr>
        <p:blipFill>
          <a:blip r:embed="rId5">
            <a:extLst>
              <a:ext uri="{28A0092B-C50C-407E-A947-70E740481C1C}">
                <a14:useLocalDpi xmlns:a14="http://schemas.microsoft.com/office/drawing/2010/main" val="0"/>
              </a:ext>
            </a:extLst>
          </a:blip>
          <a:srcRect/>
          <a:stretch>
            <a:fillRect/>
          </a:stretch>
        </p:blipFill>
        <p:spPr bwMode="auto">
          <a:xfrm>
            <a:off x="10361022" y="198646"/>
            <a:ext cx="1519646" cy="1105300"/>
          </a:xfrm>
          <a:prstGeom prst="rect">
            <a:avLst/>
          </a:prstGeom>
          <a:noFill/>
          <a:ln>
            <a:noFill/>
          </a:ln>
          <a:effectLst/>
        </p:spPr>
      </p:pic>
      <p:sp>
        <p:nvSpPr>
          <p:cNvPr id="9" name="Title 1"/>
          <p:cNvSpPr txBox="1">
            <a:spLocks/>
          </p:cNvSpPr>
          <p:nvPr/>
        </p:nvSpPr>
        <p:spPr>
          <a:xfrm>
            <a:off x="292364" y="102670"/>
            <a:ext cx="1098804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000" b="1" dirty="0">
                <a:solidFill>
                  <a:srgbClr val="002060"/>
                </a:solidFill>
                <a:latin typeface="Sassoon Infant Std" panose="020B0503020103030203" pitchFamily="34" charset="0"/>
              </a:rPr>
              <a:t>How can you help at home?</a:t>
            </a:r>
          </a:p>
        </p:txBody>
      </p:sp>
      <p:pic>
        <p:nvPicPr>
          <p:cNvPr id="10" name="Picture 9"/>
          <p:cNvPicPr>
            <a:picLocks noChangeAspect="1"/>
          </p:cNvPicPr>
          <p:nvPr/>
        </p:nvPicPr>
        <p:blipFill>
          <a:blip r:embed="rId6">
            <a:extLst>
              <a:ext uri="{BEBA8EAE-BF5A-486C-A8C5-ECC9F3942E4B}">
                <a14:imgProps xmlns:a14="http://schemas.microsoft.com/office/drawing/2010/main">
                  <a14:imgLayer r:embed="rId7">
                    <a14:imgEffect>
                      <a14:backgroundRemoval t="0" b="89967" l="0" r="89980"/>
                    </a14:imgEffect>
                  </a14:imgLayer>
                </a14:imgProps>
              </a:ext>
            </a:extLst>
          </a:blip>
          <a:stretch>
            <a:fillRect/>
          </a:stretch>
        </p:blipFill>
        <p:spPr>
          <a:xfrm>
            <a:off x="9115151" y="3190381"/>
            <a:ext cx="2927163" cy="2942599"/>
          </a:xfrm>
          <a:prstGeom prst="rect">
            <a:avLst/>
          </a:prstGeom>
        </p:spPr>
      </p:pic>
    </p:spTree>
    <p:extLst>
      <p:ext uri="{BB962C8B-B14F-4D97-AF65-F5344CB8AC3E}">
        <p14:creationId xmlns:p14="http://schemas.microsoft.com/office/powerpoint/2010/main" val="1466033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6" name="Picture 5"/>
          <p:cNvPicPr>
            <a:picLocks noChangeAspect="1"/>
          </p:cNvPicPr>
          <p:nvPr/>
        </p:nvPicPr>
        <p:blipFill>
          <a:blip r:embed="rId2"/>
          <a:stretch>
            <a:fillRect/>
          </a:stretch>
        </p:blipFill>
        <p:spPr>
          <a:xfrm>
            <a:off x="1382937" y="58382"/>
            <a:ext cx="10086477" cy="6799618"/>
          </a:xfrm>
          <a:prstGeom prst="rect">
            <a:avLst/>
          </a:prstGeom>
        </p:spPr>
      </p:pic>
      <p:sp>
        <p:nvSpPr>
          <p:cNvPr id="7" name="TextBox 6"/>
          <p:cNvSpPr txBox="1"/>
          <p:nvPr/>
        </p:nvSpPr>
        <p:spPr>
          <a:xfrm>
            <a:off x="7894418" y="171410"/>
            <a:ext cx="4297582" cy="1077218"/>
          </a:xfrm>
          <a:prstGeom prst="rect">
            <a:avLst/>
          </a:prstGeom>
          <a:solidFill>
            <a:schemeClr val="accent4">
              <a:lumMod val="20000"/>
              <a:lumOff val="80000"/>
            </a:schemeClr>
          </a:solidFill>
        </p:spPr>
        <p:txBody>
          <a:bodyPr wrap="square" rtlCol="0">
            <a:spAutoFit/>
          </a:bodyPr>
          <a:lstStyle/>
          <a:p>
            <a:pPr algn="ctr"/>
            <a:r>
              <a:rPr lang="en-GB" sz="3200" dirty="0">
                <a:latin typeface="Sassoon Infant Std" panose="020B0503020103030203" pitchFamily="34" charset="0"/>
              </a:rPr>
              <a:t>On browser, all of these sites are </a:t>
            </a:r>
            <a:r>
              <a:rPr lang="en-GB" sz="3200" b="1" u="sng" dirty="0">
                <a:latin typeface="Sassoon Infant Std" panose="020B0503020103030203" pitchFamily="34" charset="0"/>
              </a:rPr>
              <a:t>free</a:t>
            </a:r>
            <a:r>
              <a:rPr lang="en-GB" sz="3200" dirty="0">
                <a:latin typeface="Sassoon Infant Std" panose="020B0503020103030203" pitchFamily="34" charset="0"/>
              </a:rPr>
              <a:t> to access.</a:t>
            </a:r>
          </a:p>
        </p:txBody>
      </p:sp>
      <p:sp>
        <p:nvSpPr>
          <p:cNvPr id="8" name="TextBox 7"/>
          <p:cNvSpPr txBox="1"/>
          <p:nvPr/>
        </p:nvSpPr>
        <p:spPr>
          <a:xfrm>
            <a:off x="8969941" y="4947822"/>
            <a:ext cx="2860766" cy="1569660"/>
          </a:xfrm>
          <a:prstGeom prst="rect">
            <a:avLst/>
          </a:prstGeom>
          <a:solidFill>
            <a:schemeClr val="accent6">
              <a:lumMod val="40000"/>
              <a:lumOff val="60000"/>
            </a:schemeClr>
          </a:solidFill>
        </p:spPr>
        <p:txBody>
          <a:bodyPr wrap="square" rtlCol="0">
            <a:spAutoFit/>
          </a:bodyPr>
          <a:lstStyle/>
          <a:p>
            <a:pPr algn="ctr"/>
            <a:r>
              <a:rPr lang="en-GB" sz="3200" dirty="0">
                <a:latin typeface="Sassoon Infant Std" panose="020B0503020103030203" pitchFamily="34" charset="0"/>
              </a:rPr>
              <a:t>These websites are similar to the MTC.</a:t>
            </a:r>
          </a:p>
        </p:txBody>
      </p:sp>
      <p:sp>
        <p:nvSpPr>
          <p:cNvPr id="10" name="Left Arrow 9"/>
          <p:cNvSpPr/>
          <p:nvPr/>
        </p:nvSpPr>
        <p:spPr>
          <a:xfrm rot="1513567">
            <a:off x="7632406" y="5150756"/>
            <a:ext cx="1664459" cy="352697"/>
          </a:xfrm>
          <a:prstGeom prst="leftArrow">
            <a:avLst/>
          </a:prstGeom>
          <a:solidFill>
            <a:schemeClr val="accent6">
              <a:lumMod val="60000"/>
              <a:lumOff val="4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descr="C:\Users\Teacher\AppData\Local\Microsoft\Windows\INetCache\Content.MSO\BD0DC1DB.tmp"/>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0287" y="5732652"/>
            <a:ext cx="1064597" cy="914400"/>
          </a:xfrm>
          <a:prstGeom prst="rect">
            <a:avLst/>
          </a:prstGeom>
          <a:noFill/>
          <a:ln>
            <a:noFill/>
          </a:ln>
        </p:spPr>
      </p:pic>
      <p:pic>
        <p:nvPicPr>
          <p:cNvPr id="11" name="Picture 10"/>
          <p:cNvPicPr/>
          <p:nvPr/>
        </p:nvPicPr>
        <p:blipFill>
          <a:blip r:embed="rId4">
            <a:extLst>
              <a:ext uri="{28A0092B-C50C-407E-A947-70E740481C1C}">
                <a14:useLocalDpi xmlns:a14="http://schemas.microsoft.com/office/drawing/2010/main" val="0"/>
              </a:ext>
            </a:extLst>
          </a:blip>
          <a:srcRect/>
          <a:stretch>
            <a:fillRect/>
          </a:stretch>
        </p:blipFill>
        <p:spPr bwMode="auto">
          <a:xfrm>
            <a:off x="14351" y="169519"/>
            <a:ext cx="1519646" cy="1105300"/>
          </a:xfrm>
          <a:prstGeom prst="rect">
            <a:avLst/>
          </a:prstGeom>
          <a:noFill/>
          <a:ln>
            <a:noFill/>
          </a:ln>
          <a:effectLst/>
        </p:spPr>
      </p:pic>
    </p:spTree>
    <p:extLst>
      <p:ext uri="{BB962C8B-B14F-4D97-AF65-F5344CB8AC3E}">
        <p14:creationId xmlns:p14="http://schemas.microsoft.com/office/powerpoint/2010/main" val="4268743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018804" y="1438883"/>
            <a:ext cx="10102041" cy="3851484"/>
          </a:xfrm>
          <a:prstGeom prst="rect">
            <a:avLst/>
          </a:prstGeom>
        </p:spPr>
      </p:pic>
      <p:pic>
        <p:nvPicPr>
          <p:cNvPr id="5" name="Picture 4" descr="C:\Users\Teacher\AppData\Local\Microsoft\Windows\INetCache\Content.MSO\BD0DC1DB.tmp"/>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7149" y="159778"/>
            <a:ext cx="1064597" cy="914400"/>
          </a:xfrm>
          <a:prstGeom prst="rect">
            <a:avLst/>
          </a:prstGeom>
          <a:noFill/>
          <a:ln>
            <a:noFill/>
          </a:ln>
        </p:spPr>
      </p:pic>
      <p:pic>
        <p:nvPicPr>
          <p:cNvPr id="6" name="Picture 5"/>
          <p:cNvPicPr/>
          <p:nvPr/>
        </p:nvPicPr>
        <p:blipFill>
          <a:blip r:embed="rId4">
            <a:extLst>
              <a:ext uri="{28A0092B-C50C-407E-A947-70E740481C1C}">
                <a14:useLocalDpi xmlns:a14="http://schemas.microsoft.com/office/drawing/2010/main" val="0"/>
              </a:ext>
            </a:extLst>
          </a:blip>
          <a:srcRect/>
          <a:stretch>
            <a:fillRect/>
          </a:stretch>
        </p:blipFill>
        <p:spPr bwMode="auto">
          <a:xfrm>
            <a:off x="10361022" y="198646"/>
            <a:ext cx="1519646" cy="1105300"/>
          </a:xfrm>
          <a:prstGeom prst="rect">
            <a:avLst/>
          </a:prstGeom>
          <a:noFill/>
          <a:ln>
            <a:noFill/>
          </a:ln>
          <a:effectLst/>
        </p:spPr>
      </p:pic>
      <p:sp>
        <p:nvSpPr>
          <p:cNvPr id="7" name="Content Placeholder 2"/>
          <p:cNvSpPr txBox="1">
            <a:spLocks/>
          </p:cNvSpPr>
          <p:nvPr/>
        </p:nvSpPr>
        <p:spPr>
          <a:xfrm>
            <a:off x="525780" y="5425304"/>
            <a:ext cx="12184380" cy="46972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600" dirty="0">
                <a:latin typeface="Sassoon Infant Std" panose="020B0503020103030203" pitchFamily="34" charset="0"/>
              </a:rPr>
              <a:t>Encourage your child to practice regularly at home. </a:t>
            </a:r>
          </a:p>
          <a:p>
            <a:pPr marL="0" indent="0">
              <a:buNone/>
            </a:pPr>
            <a:r>
              <a:rPr lang="en-US" sz="3600" dirty="0">
                <a:latin typeface="Sassoon Infant Std" panose="020B0503020103030203" pitchFamily="34" charset="0"/>
              </a:rPr>
              <a:t>They can practice in lots of different ways!</a:t>
            </a:r>
          </a:p>
        </p:txBody>
      </p:sp>
    </p:spTree>
    <p:extLst>
      <p:ext uri="{BB962C8B-B14F-4D97-AF65-F5344CB8AC3E}">
        <p14:creationId xmlns:p14="http://schemas.microsoft.com/office/powerpoint/2010/main" val="20256263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
          <p:cNvPicPr>
            <a:picLocks noChangeAspect="1"/>
          </p:cNvPicPr>
          <p:nvPr/>
        </p:nvPicPr>
        <p:blipFill>
          <a:blip r:embed="rId2"/>
          <a:stretch>
            <a:fillRect/>
          </a:stretch>
        </p:blipFill>
        <p:spPr>
          <a:xfrm>
            <a:off x="512543" y="365125"/>
            <a:ext cx="11327361" cy="4395521"/>
          </a:xfrm>
          <a:prstGeom prst="rect">
            <a:avLst/>
          </a:prstGeom>
        </p:spPr>
      </p:pic>
      <p:sp>
        <p:nvSpPr>
          <p:cNvPr id="5" name="Rectangle 4"/>
          <p:cNvSpPr/>
          <p:nvPr/>
        </p:nvSpPr>
        <p:spPr>
          <a:xfrm>
            <a:off x="9364717" y="365124"/>
            <a:ext cx="2333297" cy="69116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Up Arrow 5"/>
          <p:cNvSpPr/>
          <p:nvPr/>
        </p:nvSpPr>
        <p:spPr>
          <a:xfrm rot="1496009">
            <a:off x="4635082" y="4151379"/>
            <a:ext cx="988908" cy="1563226"/>
          </a:xfrm>
          <a:prstGeom prst="upArrow">
            <a:avLst/>
          </a:prstGeom>
          <a:solidFill>
            <a:srgbClr val="7030A0"/>
          </a:solidFill>
          <a:ln w="76200">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512542" y="5638355"/>
            <a:ext cx="11327361" cy="1077218"/>
          </a:xfrm>
          <a:prstGeom prst="rect">
            <a:avLst/>
          </a:prstGeom>
          <a:noFill/>
        </p:spPr>
        <p:txBody>
          <a:bodyPr wrap="square" rtlCol="0">
            <a:spAutoFit/>
          </a:bodyPr>
          <a:lstStyle/>
          <a:p>
            <a:r>
              <a:rPr lang="en-GB" sz="3200" dirty="0">
                <a:latin typeface="Sassoon Infant Std" panose="020B0503020103030203" pitchFamily="34" charset="0"/>
              </a:rPr>
              <a:t>This game is similar to the official MTC. </a:t>
            </a:r>
          </a:p>
          <a:p>
            <a:r>
              <a:rPr lang="en-GB" sz="3200" dirty="0">
                <a:latin typeface="Sassoon Infant Std" panose="020B0503020103030203" pitchFamily="34" charset="0"/>
              </a:rPr>
              <a:t>Please encourage your children to practise on ‘</a:t>
            </a:r>
            <a:r>
              <a:rPr lang="en-GB" sz="3200" b="1" dirty="0">
                <a:latin typeface="Sassoon Infant Std" panose="020B0503020103030203" pitchFamily="34" charset="0"/>
              </a:rPr>
              <a:t>Sound Check</a:t>
            </a:r>
            <a:r>
              <a:rPr lang="en-GB" sz="3200" dirty="0">
                <a:latin typeface="Sassoon Infant Std" panose="020B0503020103030203" pitchFamily="34" charset="0"/>
              </a:rPr>
              <a:t>’.</a:t>
            </a:r>
          </a:p>
        </p:txBody>
      </p:sp>
      <p:pic>
        <p:nvPicPr>
          <p:cNvPr id="9" name="Picture 8"/>
          <p:cNvPicPr/>
          <p:nvPr/>
        </p:nvPicPr>
        <p:blipFill>
          <a:blip r:embed="rId3">
            <a:extLst>
              <a:ext uri="{28A0092B-C50C-407E-A947-70E740481C1C}">
                <a14:useLocalDpi xmlns:a14="http://schemas.microsoft.com/office/drawing/2010/main" val="0"/>
              </a:ext>
            </a:extLst>
          </a:blip>
          <a:srcRect/>
          <a:stretch>
            <a:fillRect/>
          </a:stretch>
        </p:blipFill>
        <p:spPr bwMode="auto">
          <a:xfrm>
            <a:off x="10621966" y="158057"/>
            <a:ext cx="1519646" cy="1105300"/>
          </a:xfrm>
          <a:prstGeom prst="rect">
            <a:avLst/>
          </a:prstGeom>
          <a:noFill/>
          <a:ln>
            <a:noFill/>
          </a:ln>
          <a:effectLst/>
        </p:spPr>
      </p:pic>
    </p:spTree>
    <p:extLst>
      <p:ext uri="{BB962C8B-B14F-4D97-AF65-F5344CB8AC3E}">
        <p14:creationId xmlns:p14="http://schemas.microsoft.com/office/powerpoint/2010/main" val="23901624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sp>
        <p:nvSpPr>
          <p:cNvPr id="5" name="TextBox 4"/>
          <p:cNvSpPr txBox="1"/>
          <p:nvPr/>
        </p:nvSpPr>
        <p:spPr>
          <a:xfrm>
            <a:off x="8433239" y="1156098"/>
            <a:ext cx="3563007" cy="2246769"/>
          </a:xfrm>
          <a:prstGeom prst="rect">
            <a:avLst/>
          </a:prstGeom>
          <a:noFill/>
        </p:spPr>
        <p:txBody>
          <a:bodyPr wrap="square" rtlCol="0">
            <a:spAutoFit/>
          </a:bodyPr>
          <a:lstStyle/>
          <a:p>
            <a:r>
              <a:rPr lang="en-GB" sz="2800" dirty="0">
                <a:latin typeface="Sassoon Infant Std" panose="020B0503020103030203" pitchFamily="34" charset="0"/>
              </a:rPr>
              <a:t>There are 25 questions. The bar along the top shows the score. </a:t>
            </a:r>
          </a:p>
          <a:p>
            <a:r>
              <a:rPr lang="en-GB" sz="2800" dirty="0">
                <a:solidFill>
                  <a:srgbClr val="00B050"/>
                </a:solidFill>
                <a:latin typeface="Sassoon Infant Std" panose="020B0503020103030203" pitchFamily="34" charset="0"/>
              </a:rPr>
              <a:t>Green = correct.</a:t>
            </a:r>
          </a:p>
          <a:p>
            <a:r>
              <a:rPr lang="en-GB" sz="2800" dirty="0">
                <a:solidFill>
                  <a:srgbClr val="FF0000"/>
                </a:solidFill>
                <a:latin typeface="Sassoon Infant Std" panose="020B0503020103030203" pitchFamily="34" charset="0"/>
              </a:rPr>
              <a:t>Red = incorrect</a:t>
            </a:r>
          </a:p>
        </p:txBody>
      </p:sp>
      <p:pic>
        <p:nvPicPr>
          <p:cNvPr id="6" name="Picture 5"/>
          <p:cNvPicPr>
            <a:picLocks noChangeAspect="1"/>
          </p:cNvPicPr>
          <p:nvPr/>
        </p:nvPicPr>
        <p:blipFill>
          <a:blip r:embed="rId2"/>
          <a:stretch>
            <a:fillRect/>
          </a:stretch>
        </p:blipFill>
        <p:spPr>
          <a:xfrm>
            <a:off x="216364" y="1265643"/>
            <a:ext cx="7760167" cy="4982684"/>
          </a:xfrm>
          <a:prstGeom prst="rect">
            <a:avLst/>
          </a:prstGeom>
        </p:spPr>
      </p:pic>
      <p:cxnSp>
        <p:nvCxnSpPr>
          <p:cNvPr id="10" name="Straight Arrow Connector 9"/>
          <p:cNvCxnSpPr/>
          <p:nvPr/>
        </p:nvCxnSpPr>
        <p:spPr>
          <a:xfrm flipH="1">
            <a:off x="6227379" y="1492026"/>
            <a:ext cx="2246587" cy="418671"/>
          </a:xfrm>
          <a:prstGeom prst="straightConnector1">
            <a:avLst/>
          </a:prstGeom>
          <a:ln w="76200">
            <a:solidFill>
              <a:srgbClr val="FF0066"/>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flipV="1">
            <a:off x="6361611" y="2575667"/>
            <a:ext cx="2174926" cy="1425628"/>
          </a:xfrm>
          <a:prstGeom prst="straightConnector1">
            <a:avLst/>
          </a:prstGeom>
          <a:ln w="76200">
            <a:solidFill>
              <a:srgbClr val="FF0066"/>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8598367" y="3719878"/>
            <a:ext cx="2776043" cy="954107"/>
          </a:xfrm>
          <a:prstGeom prst="rect">
            <a:avLst/>
          </a:prstGeom>
          <a:noFill/>
        </p:spPr>
        <p:txBody>
          <a:bodyPr wrap="square" rtlCol="0">
            <a:spAutoFit/>
          </a:bodyPr>
          <a:lstStyle/>
          <a:p>
            <a:r>
              <a:rPr lang="en-GB" sz="2800" dirty="0">
                <a:latin typeface="Sassoon Infant Std" panose="020B0503020103030203" pitchFamily="34" charset="0"/>
              </a:rPr>
              <a:t>The timer counts 6 seconds.</a:t>
            </a:r>
            <a:endParaRPr lang="en-GB" sz="2800" dirty="0">
              <a:solidFill>
                <a:srgbClr val="FF0000"/>
              </a:solidFill>
              <a:latin typeface="Sassoon Infant Std" panose="020B0503020103030203" pitchFamily="34" charset="0"/>
            </a:endParaRPr>
          </a:p>
        </p:txBody>
      </p:sp>
      <p:cxnSp>
        <p:nvCxnSpPr>
          <p:cNvPr id="17" name="Straight Arrow Connector 16"/>
          <p:cNvCxnSpPr/>
          <p:nvPr/>
        </p:nvCxnSpPr>
        <p:spPr>
          <a:xfrm flipH="1">
            <a:off x="5924259" y="488732"/>
            <a:ext cx="1806139" cy="1003294"/>
          </a:xfrm>
          <a:prstGeom prst="straightConnector1">
            <a:avLst/>
          </a:prstGeom>
          <a:ln w="76200">
            <a:solidFill>
              <a:srgbClr val="FF0066"/>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6661261" y="77453"/>
            <a:ext cx="3625411" cy="523220"/>
          </a:xfrm>
          <a:prstGeom prst="rect">
            <a:avLst/>
          </a:prstGeom>
          <a:noFill/>
        </p:spPr>
        <p:txBody>
          <a:bodyPr wrap="square" rtlCol="0">
            <a:spAutoFit/>
          </a:bodyPr>
          <a:lstStyle/>
          <a:p>
            <a:r>
              <a:rPr lang="en-GB" sz="2800" dirty="0">
                <a:latin typeface="Sassoon Infant Std" panose="020B0503020103030203" pitchFamily="34" charset="0"/>
              </a:rPr>
              <a:t>Flips the number pad.</a:t>
            </a:r>
            <a:endParaRPr lang="en-GB" sz="2800" dirty="0">
              <a:solidFill>
                <a:srgbClr val="FF0000"/>
              </a:solidFill>
              <a:latin typeface="Sassoon Infant Std" panose="020B0503020103030203" pitchFamily="34" charset="0"/>
            </a:endParaRPr>
          </a:p>
        </p:txBody>
      </p:sp>
      <p:sp>
        <p:nvSpPr>
          <p:cNvPr id="22" name="TextBox 21"/>
          <p:cNvSpPr txBox="1"/>
          <p:nvPr/>
        </p:nvSpPr>
        <p:spPr>
          <a:xfrm>
            <a:off x="6826469" y="4611231"/>
            <a:ext cx="5365531" cy="2246769"/>
          </a:xfrm>
          <a:prstGeom prst="rect">
            <a:avLst/>
          </a:prstGeom>
          <a:solidFill>
            <a:srgbClr val="7030A0"/>
          </a:solidFill>
        </p:spPr>
        <p:txBody>
          <a:bodyPr wrap="square" rtlCol="0">
            <a:spAutoFit/>
          </a:bodyPr>
          <a:lstStyle/>
          <a:p>
            <a:r>
              <a:rPr lang="en-GB" sz="2800" b="1" u="sng" dirty="0">
                <a:solidFill>
                  <a:srgbClr val="FF0066"/>
                </a:solidFill>
                <a:latin typeface="Sassoon Infant Std" panose="020B0503020103030203" pitchFamily="34" charset="0"/>
              </a:rPr>
              <a:t>Top Tip:</a:t>
            </a:r>
            <a:r>
              <a:rPr lang="en-GB" sz="2800" b="1" dirty="0">
                <a:solidFill>
                  <a:srgbClr val="FF0066"/>
                </a:solidFill>
                <a:latin typeface="Sassoon Infant Std" panose="020B0503020103030203" pitchFamily="34" charset="0"/>
              </a:rPr>
              <a:t> </a:t>
            </a:r>
            <a:r>
              <a:rPr lang="en-GB" sz="2800" dirty="0">
                <a:solidFill>
                  <a:schemeClr val="bg1"/>
                </a:solidFill>
                <a:latin typeface="Sassoon Infant Std" panose="020B0503020103030203" pitchFamily="34" charset="0"/>
              </a:rPr>
              <a:t>Teach your child to allow the timer to count down (rather than press enter). This gives them more time to think and check their answer without rushing.  </a:t>
            </a:r>
          </a:p>
        </p:txBody>
      </p:sp>
      <p:pic>
        <p:nvPicPr>
          <p:cNvPr id="23" name="Picture 22"/>
          <p:cNvPicPr>
            <a:picLocks noChangeAspect="1"/>
          </p:cNvPicPr>
          <p:nvPr/>
        </p:nvPicPr>
        <p:blipFill>
          <a:blip r:embed="rId3"/>
          <a:stretch>
            <a:fillRect/>
          </a:stretch>
        </p:blipFill>
        <p:spPr>
          <a:xfrm>
            <a:off x="9941405" y="80490"/>
            <a:ext cx="2149397" cy="1054628"/>
          </a:xfrm>
          <a:prstGeom prst="rect">
            <a:avLst/>
          </a:prstGeom>
        </p:spPr>
      </p:pic>
      <p:pic>
        <p:nvPicPr>
          <p:cNvPr id="15" name="Picture 14"/>
          <p:cNvPicPr/>
          <p:nvPr/>
        </p:nvPicPr>
        <p:blipFill>
          <a:blip r:embed="rId4">
            <a:extLst>
              <a:ext uri="{28A0092B-C50C-407E-A947-70E740481C1C}">
                <a14:useLocalDpi xmlns:a14="http://schemas.microsoft.com/office/drawing/2010/main" val="0"/>
              </a:ext>
            </a:extLst>
          </a:blip>
          <a:srcRect/>
          <a:stretch>
            <a:fillRect/>
          </a:stretch>
        </p:blipFill>
        <p:spPr bwMode="auto">
          <a:xfrm>
            <a:off x="78377" y="160343"/>
            <a:ext cx="1519646" cy="1105300"/>
          </a:xfrm>
          <a:prstGeom prst="rect">
            <a:avLst/>
          </a:prstGeom>
          <a:noFill/>
          <a:ln>
            <a:noFill/>
          </a:ln>
          <a:effectLst/>
        </p:spPr>
      </p:pic>
    </p:spTree>
    <p:extLst>
      <p:ext uri="{BB962C8B-B14F-4D97-AF65-F5344CB8AC3E}">
        <p14:creationId xmlns:p14="http://schemas.microsoft.com/office/powerpoint/2010/main" val="103160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9" grpId="0"/>
      <p:bldP spid="2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5144" y="0"/>
            <a:ext cx="9363441" cy="1325563"/>
          </a:xfrm>
        </p:spPr>
        <p:txBody>
          <a:bodyPr>
            <a:normAutofit/>
          </a:bodyPr>
          <a:lstStyle/>
          <a:p>
            <a:pPr algn="ctr"/>
            <a:r>
              <a:rPr lang="en-GB" sz="3600" dirty="0">
                <a:latin typeface="Sassoon Infant Std" panose="020B0503020103030203" pitchFamily="34" charset="0"/>
              </a:rPr>
              <a:t>Underneath, you can see their score history:</a:t>
            </a:r>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211746" y="1039922"/>
            <a:ext cx="9591967" cy="5818078"/>
          </a:xfrm>
          <a:prstGeom prst="rect">
            <a:avLst/>
          </a:prstGeom>
        </p:spPr>
      </p:pic>
      <p:pic>
        <p:nvPicPr>
          <p:cNvPr id="5" name="Picture 4" descr="C:\Users\Teacher\AppData\Local\Microsoft\Windows\INetCache\Content.MSO\BD0DC1DB.tmp"/>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7149" y="159778"/>
            <a:ext cx="1064597" cy="914400"/>
          </a:xfrm>
          <a:prstGeom prst="rect">
            <a:avLst/>
          </a:prstGeom>
          <a:noFill/>
          <a:ln>
            <a:noFill/>
          </a:ln>
        </p:spPr>
      </p:pic>
      <p:pic>
        <p:nvPicPr>
          <p:cNvPr id="6" name="Picture 5"/>
          <p:cNvPicPr/>
          <p:nvPr/>
        </p:nvPicPr>
        <p:blipFill>
          <a:blip r:embed="rId4">
            <a:extLst>
              <a:ext uri="{28A0092B-C50C-407E-A947-70E740481C1C}">
                <a14:useLocalDpi xmlns:a14="http://schemas.microsoft.com/office/drawing/2010/main" val="0"/>
              </a:ext>
            </a:extLst>
          </a:blip>
          <a:srcRect/>
          <a:stretch>
            <a:fillRect/>
          </a:stretch>
        </p:blipFill>
        <p:spPr bwMode="auto">
          <a:xfrm>
            <a:off x="10593976" y="220263"/>
            <a:ext cx="1519646" cy="1105300"/>
          </a:xfrm>
          <a:prstGeom prst="rect">
            <a:avLst/>
          </a:prstGeom>
          <a:noFill/>
          <a:ln>
            <a:noFill/>
          </a:ln>
          <a:effectLst/>
        </p:spPr>
      </p:pic>
    </p:spTree>
    <p:extLst>
      <p:ext uri="{BB962C8B-B14F-4D97-AF65-F5344CB8AC3E}">
        <p14:creationId xmlns:p14="http://schemas.microsoft.com/office/powerpoint/2010/main" val="34292785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483" y="207470"/>
            <a:ext cx="11776841" cy="1325563"/>
          </a:xfrm>
        </p:spPr>
        <p:txBody>
          <a:bodyPr>
            <a:normAutofit/>
          </a:bodyPr>
          <a:lstStyle/>
          <a:p>
            <a:r>
              <a:rPr lang="en-GB" sz="3600" dirty="0">
                <a:latin typeface="Sassoon Infant Std" panose="020B0503020103030203" pitchFamily="34" charset="0"/>
              </a:rPr>
              <a:t>Your child’s </a:t>
            </a:r>
            <a:r>
              <a:rPr lang="en-GB" sz="3600" b="1" dirty="0">
                <a:latin typeface="Sassoon Infant Std" panose="020B0503020103030203" pitchFamily="34" charset="0"/>
              </a:rPr>
              <a:t>heat map </a:t>
            </a:r>
            <a:r>
              <a:rPr lang="en-GB" sz="3600" dirty="0">
                <a:latin typeface="Sassoon Infant Std" panose="020B0503020103030203" pitchFamily="34" charset="0"/>
              </a:rPr>
              <a:t>shows the areas they need to practise.</a:t>
            </a:r>
            <a:br>
              <a:rPr lang="en-GB" sz="3600" dirty="0">
                <a:latin typeface="Sassoon Infant Std" panose="020B0503020103030203" pitchFamily="34" charset="0"/>
              </a:rPr>
            </a:br>
            <a:r>
              <a:rPr lang="en-GB" sz="3600" dirty="0">
                <a:latin typeface="Sassoon Infant Std" panose="020B0503020103030203" pitchFamily="34" charset="0"/>
              </a:rPr>
              <a:t>We will share these with you at parents’ evening.   </a:t>
            </a:r>
          </a:p>
        </p:txBody>
      </p:sp>
      <p:sp>
        <p:nvSpPr>
          <p:cNvPr id="3" name="Content Placeholder 2"/>
          <p:cNvSpPr>
            <a:spLocks noGrp="1"/>
          </p:cNvSpPr>
          <p:nvPr>
            <p:ph idx="1"/>
          </p:nvPr>
        </p:nvSpPr>
        <p:spPr>
          <a:xfrm>
            <a:off x="838200" y="4807333"/>
            <a:ext cx="10515600" cy="1369630"/>
          </a:xfrm>
        </p:spPr>
        <p:txBody>
          <a:bodyPr>
            <a:noAutofit/>
          </a:bodyPr>
          <a:lstStyle/>
          <a:p>
            <a:r>
              <a:rPr lang="en-GB" sz="2400" b="1" dirty="0">
                <a:solidFill>
                  <a:schemeClr val="bg1">
                    <a:lumMod val="50000"/>
                  </a:schemeClr>
                </a:solidFill>
                <a:latin typeface="Sassoon Infant Std" panose="020B0503020103030203" pitchFamily="34" charset="0"/>
              </a:rPr>
              <a:t>Grey</a:t>
            </a:r>
            <a:r>
              <a:rPr lang="en-GB" sz="2400" dirty="0">
                <a:latin typeface="Sassoon Infant Std" panose="020B0503020103030203" pitchFamily="34" charset="0"/>
              </a:rPr>
              <a:t> = not able to answer</a:t>
            </a:r>
          </a:p>
          <a:p>
            <a:r>
              <a:rPr lang="en-GB" sz="2400" b="1" dirty="0">
                <a:solidFill>
                  <a:srgbClr val="FF0000"/>
                </a:solidFill>
                <a:latin typeface="Sassoon Infant Std" panose="020B0503020103030203" pitchFamily="34" charset="0"/>
              </a:rPr>
              <a:t>Red</a:t>
            </a:r>
            <a:r>
              <a:rPr lang="en-GB" sz="2400" dirty="0">
                <a:latin typeface="Sassoon Infant Std" panose="020B0503020103030203" pitchFamily="34" charset="0"/>
              </a:rPr>
              <a:t> = incorrect</a:t>
            </a:r>
          </a:p>
          <a:p>
            <a:r>
              <a:rPr lang="en-GB" sz="2400" b="1" dirty="0">
                <a:solidFill>
                  <a:srgbClr val="FF6600"/>
                </a:solidFill>
                <a:latin typeface="Sassoon Infant Std" panose="020B0503020103030203" pitchFamily="34" charset="0"/>
              </a:rPr>
              <a:t>Amber</a:t>
            </a:r>
            <a:r>
              <a:rPr lang="en-GB" sz="2400" dirty="0">
                <a:latin typeface="Sassoon Infant Std" panose="020B0503020103030203" pitchFamily="34" charset="0"/>
              </a:rPr>
              <a:t> = sometimes correct</a:t>
            </a:r>
          </a:p>
          <a:p>
            <a:r>
              <a:rPr lang="en-GB" sz="2400" b="1" dirty="0">
                <a:solidFill>
                  <a:srgbClr val="83CB01"/>
                </a:solidFill>
                <a:latin typeface="Sassoon Infant Std" panose="020B0503020103030203" pitchFamily="34" charset="0"/>
              </a:rPr>
              <a:t>Green</a:t>
            </a:r>
            <a:r>
              <a:rPr lang="en-GB" sz="2400" dirty="0">
                <a:latin typeface="Sassoon Infant Std" panose="020B0503020103030203" pitchFamily="34" charset="0"/>
              </a:rPr>
              <a:t> = correct</a:t>
            </a:r>
          </a:p>
        </p:txBody>
      </p:sp>
      <p:pic>
        <p:nvPicPr>
          <p:cNvPr id="4" name="Picture 3"/>
          <p:cNvPicPr>
            <a:picLocks noChangeAspect="1"/>
          </p:cNvPicPr>
          <p:nvPr/>
        </p:nvPicPr>
        <p:blipFill>
          <a:blip r:embed="rId2"/>
          <a:stretch>
            <a:fillRect/>
          </a:stretch>
        </p:blipFill>
        <p:spPr>
          <a:xfrm>
            <a:off x="525518" y="1658007"/>
            <a:ext cx="5498822" cy="3024352"/>
          </a:xfrm>
          <a:prstGeom prst="rect">
            <a:avLst/>
          </a:prstGeom>
        </p:spPr>
      </p:pic>
      <p:pic>
        <p:nvPicPr>
          <p:cNvPr id="5" name="Picture 4"/>
          <p:cNvPicPr>
            <a:picLocks noChangeAspect="1"/>
          </p:cNvPicPr>
          <p:nvPr/>
        </p:nvPicPr>
        <p:blipFill>
          <a:blip r:embed="rId3"/>
          <a:stretch>
            <a:fillRect/>
          </a:stretch>
        </p:blipFill>
        <p:spPr>
          <a:xfrm>
            <a:off x="6353505" y="1658007"/>
            <a:ext cx="5500380" cy="3024352"/>
          </a:xfrm>
          <a:prstGeom prst="rect">
            <a:avLst/>
          </a:prstGeom>
        </p:spPr>
      </p:pic>
    </p:spTree>
    <p:extLst>
      <p:ext uri="{BB962C8B-B14F-4D97-AF65-F5344CB8AC3E}">
        <p14:creationId xmlns:p14="http://schemas.microsoft.com/office/powerpoint/2010/main" val="9419117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33629" y="4338917"/>
            <a:ext cx="11272344" cy="2354555"/>
          </a:xfrm>
        </p:spPr>
        <p:txBody>
          <a:bodyPr>
            <a:normAutofit/>
          </a:bodyPr>
          <a:lstStyle/>
          <a:p>
            <a:pPr algn="l"/>
            <a:r>
              <a:rPr lang="en-GB" sz="3200" dirty="0">
                <a:latin typeface="Sassoon Infant Std" panose="020B0503020103030203" pitchFamily="34" charset="0"/>
              </a:rPr>
              <a:t>Have a go with your child! </a:t>
            </a:r>
          </a:p>
          <a:p>
            <a:pPr algn="l"/>
            <a:endParaRPr lang="en-GB" sz="3200" dirty="0">
              <a:latin typeface="Sassoon Infant Std" panose="020B0503020103030203" pitchFamily="34" charset="0"/>
              <a:hlinkClick r:id="rId2"/>
            </a:endParaRPr>
          </a:p>
          <a:p>
            <a:pPr algn="l"/>
            <a:r>
              <a:rPr lang="fr-FR" sz="3200" dirty="0">
                <a:latin typeface="Sassoon Infant Std" panose="020B0503020103030203" pitchFamily="34" charset="0"/>
                <a:hlinkClick r:id="rId2"/>
              </a:rPr>
              <a:t>Multiplication Tables Check - 2025 - Timestables.co.uk</a:t>
            </a:r>
            <a:endParaRPr lang="en-GB" sz="3200" dirty="0">
              <a:latin typeface="Sassoon Infant Std" panose="020B0503020103030203" pitchFamily="34" charset="0"/>
            </a:endParaRPr>
          </a:p>
        </p:txBody>
      </p:sp>
      <p:pic>
        <p:nvPicPr>
          <p:cNvPr id="4" name="Picture 3">
            <a:extLst>
              <a:ext uri="{FF2B5EF4-FFF2-40B4-BE49-F238E27FC236}">
                <a16:creationId xmlns:a16="http://schemas.microsoft.com/office/drawing/2014/main" id="{DB86368D-47A1-4FCB-AC68-DDF6999F67C6}"/>
              </a:ext>
            </a:extLst>
          </p:cNvPr>
          <p:cNvPicPr>
            <a:picLocks noChangeAspect="1"/>
          </p:cNvPicPr>
          <p:nvPr/>
        </p:nvPicPr>
        <p:blipFill>
          <a:blip r:embed="rId3"/>
          <a:stretch>
            <a:fillRect/>
          </a:stretch>
        </p:blipFill>
        <p:spPr>
          <a:xfrm>
            <a:off x="433629" y="213833"/>
            <a:ext cx="6659245" cy="3623061"/>
          </a:xfrm>
          <a:prstGeom prst="rect">
            <a:avLst/>
          </a:prstGeom>
        </p:spPr>
      </p:pic>
      <p:pic>
        <p:nvPicPr>
          <p:cNvPr id="6" name="Picture 5">
            <a:extLst>
              <a:ext uri="{FF2B5EF4-FFF2-40B4-BE49-F238E27FC236}">
                <a16:creationId xmlns:a16="http://schemas.microsoft.com/office/drawing/2014/main" id="{0F110DC6-A6B1-4CEE-AF25-6ABA3DB172AC}"/>
              </a:ext>
            </a:extLst>
          </p:cNvPr>
          <p:cNvPicPr>
            <a:picLocks noChangeAspect="1"/>
          </p:cNvPicPr>
          <p:nvPr/>
        </p:nvPicPr>
        <p:blipFill>
          <a:blip r:embed="rId4"/>
          <a:stretch>
            <a:fillRect/>
          </a:stretch>
        </p:blipFill>
        <p:spPr>
          <a:xfrm rot="20675475">
            <a:off x="9402406" y="2889571"/>
            <a:ext cx="980285" cy="3619105"/>
          </a:xfrm>
          <a:prstGeom prst="rect">
            <a:avLst/>
          </a:prstGeom>
        </p:spPr>
      </p:pic>
      <p:sp>
        <p:nvSpPr>
          <p:cNvPr id="7" name="TextBox 6">
            <a:extLst>
              <a:ext uri="{FF2B5EF4-FFF2-40B4-BE49-F238E27FC236}">
                <a16:creationId xmlns:a16="http://schemas.microsoft.com/office/drawing/2014/main" id="{F7CDCB28-119E-4C20-8118-AB155C861BE7}"/>
              </a:ext>
            </a:extLst>
          </p:cNvPr>
          <p:cNvSpPr txBox="1"/>
          <p:nvPr/>
        </p:nvSpPr>
        <p:spPr>
          <a:xfrm>
            <a:off x="7279341" y="995082"/>
            <a:ext cx="4849906" cy="2062103"/>
          </a:xfrm>
          <a:prstGeom prst="rect">
            <a:avLst/>
          </a:prstGeom>
          <a:noFill/>
        </p:spPr>
        <p:txBody>
          <a:bodyPr wrap="square" rtlCol="0">
            <a:spAutoFit/>
          </a:bodyPr>
          <a:lstStyle/>
          <a:p>
            <a:pPr algn="l"/>
            <a:r>
              <a:rPr lang="en-GB" sz="3200" dirty="0">
                <a:latin typeface="Sassoon Infant Std" panose="020B0503020103030203" pitchFamily="34" charset="0"/>
              </a:rPr>
              <a:t>Please have ready:</a:t>
            </a:r>
          </a:p>
          <a:p>
            <a:pPr marL="571500" indent="-571500" algn="l">
              <a:buFont typeface="Arial" panose="020B0604020202020204" pitchFamily="34" charset="0"/>
              <a:buChar char="•"/>
            </a:pPr>
            <a:r>
              <a:rPr lang="en-GB" sz="3200" dirty="0">
                <a:latin typeface="Sassoon Infant Std" panose="020B0503020103030203" pitchFamily="34" charset="0"/>
              </a:rPr>
              <a:t>pen or pencil</a:t>
            </a:r>
          </a:p>
          <a:p>
            <a:pPr marL="571500" indent="-571500" algn="l">
              <a:buFont typeface="Arial" panose="020B0604020202020204" pitchFamily="34" charset="0"/>
              <a:buChar char="•"/>
            </a:pPr>
            <a:r>
              <a:rPr lang="en-GB" sz="3200" dirty="0">
                <a:latin typeface="Sassoon Infant Std" panose="020B0503020103030203" pitchFamily="34" charset="0"/>
              </a:rPr>
              <a:t>piece of paper (1-25)</a:t>
            </a:r>
          </a:p>
          <a:p>
            <a:endParaRPr lang="en-GB" sz="3200" dirty="0">
              <a:latin typeface="Sassoon Infant Std" panose="020B0503020103030203" pitchFamily="34" charset="0"/>
            </a:endParaRPr>
          </a:p>
        </p:txBody>
      </p:sp>
      <p:pic>
        <p:nvPicPr>
          <p:cNvPr id="10" name="Picture 4" descr="GIPHY — steffi lynn">
            <a:extLst>
              <a:ext uri="{FF2B5EF4-FFF2-40B4-BE49-F238E27FC236}">
                <a16:creationId xmlns:a16="http://schemas.microsoft.com/office/drawing/2014/main" id="{4C0981BD-3139-473D-A58B-DEED22645B7A}"/>
              </a:ext>
            </a:extLst>
          </p:cNvPr>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04294" y="2568639"/>
            <a:ext cx="2547903" cy="27205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49169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61241" y="2490951"/>
            <a:ext cx="4776952" cy="253250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200" y="365125"/>
            <a:ext cx="10896600" cy="1022241"/>
          </a:xfrm>
        </p:spPr>
        <p:txBody>
          <a:bodyPr/>
          <a:lstStyle/>
          <a:p>
            <a:r>
              <a:rPr lang="en-GB" u="sng" dirty="0">
                <a:latin typeface="Sassoon Infant Std" panose="020B0503020103030203" pitchFamily="34" charset="0"/>
              </a:rPr>
              <a:t>Bingo!</a:t>
            </a:r>
          </a:p>
        </p:txBody>
      </p:sp>
      <p:sp>
        <p:nvSpPr>
          <p:cNvPr id="3" name="Content Placeholder 2"/>
          <p:cNvSpPr>
            <a:spLocks noGrp="1"/>
          </p:cNvSpPr>
          <p:nvPr>
            <p:ph idx="1"/>
          </p:nvPr>
        </p:nvSpPr>
        <p:spPr>
          <a:xfrm>
            <a:off x="424634" y="1377006"/>
            <a:ext cx="10515600" cy="5139558"/>
          </a:xfrm>
        </p:spPr>
        <p:txBody>
          <a:bodyPr>
            <a:normAutofit lnSpcReduction="10000"/>
          </a:bodyPr>
          <a:lstStyle/>
          <a:p>
            <a:pPr marL="0" indent="0">
              <a:buNone/>
            </a:pPr>
            <a:r>
              <a:rPr lang="en-GB" dirty="0">
                <a:latin typeface="Sassoon Infant Std" panose="020B0503020103030203" pitchFamily="34" charset="0"/>
              </a:rPr>
              <a:t>With your child, draw a 3 by 3 grid on a piece of paper and pick 9 numbers to fill the grid from a select times table e.g. 6x below -</a:t>
            </a:r>
          </a:p>
          <a:p>
            <a:pPr marL="0" indent="0">
              <a:buNone/>
            </a:pPr>
            <a:endParaRPr lang="en-GB" dirty="0">
              <a:latin typeface="Sassoon Infant Std" panose="020B0503020103030203" pitchFamily="34" charset="0"/>
            </a:endParaRPr>
          </a:p>
          <a:p>
            <a:pPr marL="0" indent="0">
              <a:buNone/>
            </a:pPr>
            <a:endParaRPr lang="en-GB" dirty="0">
              <a:latin typeface="Sassoon Infant Std" panose="020B0503020103030203" pitchFamily="34" charset="0"/>
            </a:endParaRPr>
          </a:p>
          <a:p>
            <a:pPr marL="0" indent="0">
              <a:buNone/>
            </a:pPr>
            <a:endParaRPr lang="en-GB" dirty="0">
              <a:latin typeface="Sassoon Infant Std" panose="020B0503020103030203" pitchFamily="34" charset="0"/>
            </a:endParaRPr>
          </a:p>
          <a:p>
            <a:pPr marL="0" indent="0">
              <a:buNone/>
            </a:pPr>
            <a:endParaRPr lang="en-GB" dirty="0">
              <a:latin typeface="Sassoon Infant Std" panose="020B0503020103030203" pitchFamily="34" charset="0"/>
            </a:endParaRPr>
          </a:p>
          <a:p>
            <a:pPr marL="0" indent="0">
              <a:buNone/>
            </a:pPr>
            <a:endParaRPr lang="en-GB" dirty="0">
              <a:latin typeface="Sassoon Infant Std" panose="020B0503020103030203" pitchFamily="34" charset="0"/>
            </a:endParaRPr>
          </a:p>
          <a:p>
            <a:pPr marL="0" indent="0">
              <a:buNone/>
            </a:pPr>
            <a:endParaRPr lang="en-GB" dirty="0">
              <a:latin typeface="Sassoon Infant Std" panose="020B0503020103030203" pitchFamily="34" charset="0"/>
            </a:endParaRPr>
          </a:p>
          <a:p>
            <a:pPr marL="0" indent="0">
              <a:buNone/>
            </a:pPr>
            <a:endParaRPr lang="en-GB" dirty="0">
              <a:latin typeface="Sassoon Infant Std" panose="020B0503020103030203" pitchFamily="34" charset="0"/>
            </a:endParaRPr>
          </a:p>
          <a:p>
            <a:pPr marL="0" indent="0">
              <a:buNone/>
            </a:pPr>
            <a:r>
              <a:rPr lang="en-GB" dirty="0">
                <a:latin typeface="Sassoon Infant Std" panose="020B0503020103030203" pitchFamily="34" charset="0"/>
              </a:rPr>
              <a:t>You can call the questions out and children cross off the correct answers to try to get three in a row or a ‘full house’!</a:t>
            </a: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0" b="99043" l="0" r="100000">
                        <a14:foregroundMark x1="26141" y1="27273" x2="26141" y2="27273"/>
                        <a14:foregroundMark x1="36929" y1="22010" x2="36929" y2="22010"/>
                        <a14:foregroundMark x1="71784" y1="20574" x2="71784" y2="20574"/>
                        <a14:foregroundMark x1="77178" y1="25359" x2="77178" y2="25359"/>
                        <a14:foregroundMark x1="80498" y1="24880" x2="80498" y2="24880"/>
                      </a14:backgroundRemoval>
                    </a14:imgEffect>
                  </a14:imgLayer>
                </a14:imgProps>
              </a:ext>
            </a:extLst>
          </a:blip>
          <a:stretch>
            <a:fillRect/>
          </a:stretch>
        </p:blipFill>
        <p:spPr>
          <a:xfrm>
            <a:off x="9480108" y="4123808"/>
            <a:ext cx="2920252" cy="2532501"/>
          </a:xfrm>
          <a:prstGeom prst="rect">
            <a:avLst/>
          </a:prstGeom>
        </p:spPr>
      </p:pic>
      <p:graphicFrame>
        <p:nvGraphicFramePr>
          <p:cNvPr id="5" name="Table 4"/>
          <p:cNvGraphicFramePr>
            <a:graphicFrameLocks noGrp="1"/>
          </p:cNvGraphicFramePr>
          <p:nvPr>
            <p:extLst>
              <p:ext uri="{D42A27DB-BD31-4B8C-83A1-F6EECF244321}">
                <p14:modId xmlns:p14="http://schemas.microsoft.com/office/powerpoint/2010/main" val="284503492"/>
              </p:ext>
            </p:extLst>
          </p:nvPr>
        </p:nvGraphicFramePr>
        <p:xfrm>
          <a:off x="1560787" y="2715748"/>
          <a:ext cx="4146330" cy="2177502"/>
        </p:xfrm>
        <a:graphic>
          <a:graphicData uri="http://schemas.openxmlformats.org/drawingml/2006/table">
            <a:tbl>
              <a:tblPr firstRow="1" bandRow="1">
                <a:tableStyleId>{5940675A-B579-460E-94D1-54222C63F5DA}</a:tableStyleId>
              </a:tblPr>
              <a:tblGrid>
                <a:gridCol w="1382110">
                  <a:extLst>
                    <a:ext uri="{9D8B030D-6E8A-4147-A177-3AD203B41FA5}">
                      <a16:colId xmlns:a16="http://schemas.microsoft.com/office/drawing/2014/main" val="4188261542"/>
                    </a:ext>
                  </a:extLst>
                </a:gridCol>
                <a:gridCol w="1382110">
                  <a:extLst>
                    <a:ext uri="{9D8B030D-6E8A-4147-A177-3AD203B41FA5}">
                      <a16:colId xmlns:a16="http://schemas.microsoft.com/office/drawing/2014/main" val="1715083011"/>
                    </a:ext>
                  </a:extLst>
                </a:gridCol>
                <a:gridCol w="1382110">
                  <a:extLst>
                    <a:ext uri="{9D8B030D-6E8A-4147-A177-3AD203B41FA5}">
                      <a16:colId xmlns:a16="http://schemas.microsoft.com/office/drawing/2014/main" val="1413770804"/>
                    </a:ext>
                  </a:extLst>
                </a:gridCol>
              </a:tblGrid>
              <a:tr h="725834">
                <a:tc>
                  <a:txBody>
                    <a:bodyPr/>
                    <a:lstStyle/>
                    <a:p>
                      <a:pPr algn="ctr"/>
                      <a:r>
                        <a:rPr lang="en-GB" sz="2400" b="1" dirty="0">
                          <a:latin typeface="SassoonPrimaryInfant" panose="00000400000000000000" pitchFamily="2" charset="0"/>
                        </a:rPr>
                        <a:t>36</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1" dirty="0">
                          <a:latin typeface="SassoonPrimaryInfant" panose="00000400000000000000" pitchFamily="2" charset="0"/>
                        </a:rPr>
                        <a:t>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1" dirty="0">
                          <a:latin typeface="SassoonPrimaryInfant" panose="00000400000000000000" pitchFamily="2" charset="0"/>
                        </a:rPr>
                        <a:t>48</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75414412"/>
                  </a:ext>
                </a:extLst>
              </a:tr>
              <a:tr h="725834">
                <a:tc>
                  <a:txBody>
                    <a:bodyPr/>
                    <a:lstStyle/>
                    <a:p>
                      <a:pPr algn="ctr"/>
                      <a:r>
                        <a:rPr lang="en-GB" sz="2400" b="1" dirty="0">
                          <a:latin typeface="SassoonPrimaryInfant" panose="00000400000000000000" pitchFamily="2" charset="0"/>
                        </a:rPr>
                        <a:t>42</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1" dirty="0">
                          <a:latin typeface="SassoonPrimaryInfant" panose="00000400000000000000" pitchFamily="2" charset="0"/>
                        </a:rPr>
                        <a:t>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1" dirty="0">
                          <a:latin typeface="SassoonPrimaryInfant" panose="00000400000000000000" pitchFamily="2" charset="0"/>
                        </a:rPr>
                        <a:t>24</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30608274"/>
                  </a:ext>
                </a:extLst>
              </a:tr>
              <a:tr h="725834">
                <a:tc>
                  <a:txBody>
                    <a:bodyPr/>
                    <a:lstStyle/>
                    <a:p>
                      <a:pPr algn="ctr"/>
                      <a:r>
                        <a:rPr lang="en-GB" sz="2400" b="1" dirty="0">
                          <a:latin typeface="SassoonPrimaryInfant" panose="00000400000000000000" pitchFamily="2" charset="0"/>
                        </a:rPr>
                        <a:t>66</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400" b="1" dirty="0">
                          <a:latin typeface="SassoonPrimaryInfant" panose="00000400000000000000" pitchFamily="2" charset="0"/>
                        </a:rPr>
                        <a:t>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400" b="1" dirty="0">
                          <a:latin typeface="SassoonPrimaryInfant" panose="00000400000000000000" pitchFamily="2" charset="0"/>
                        </a:rPr>
                        <a:t>72</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431556347"/>
                  </a:ext>
                </a:extLst>
              </a:tr>
            </a:tbl>
          </a:graphicData>
        </a:graphic>
      </p:graphicFrame>
      <p:sp>
        <p:nvSpPr>
          <p:cNvPr id="8" name="Content Placeholder 2">
            <a:extLst>
              <a:ext uri="{FF2B5EF4-FFF2-40B4-BE49-F238E27FC236}">
                <a16:creationId xmlns:a16="http://schemas.microsoft.com/office/drawing/2014/main" id="{DB109ACE-F18A-4B44-8D6D-A6FCD88CAC50}"/>
              </a:ext>
            </a:extLst>
          </p:cNvPr>
          <p:cNvSpPr txBox="1">
            <a:spLocks/>
          </p:cNvSpPr>
          <p:nvPr/>
        </p:nvSpPr>
        <p:spPr>
          <a:xfrm>
            <a:off x="6337739" y="2715748"/>
            <a:ext cx="3815672" cy="51395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4400" b="1" dirty="0"/>
              <a:t>6, 12, 18, 24, 30, 36, 42, 48, 54, 60, 66, 72</a:t>
            </a:r>
          </a:p>
        </p:txBody>
      </p:sp>
    </p:spTree>
    <p:extLst>
      <p:ext uri="{BB962C8B-B14F-4D97-AF65-F5344CB8AC3E}">
        <p14:creationId xmlns:p14="http://schemas.microsoft.com/office/powerpoint/2010/main" val="18012598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65125"/>
            <a:ext cx="10896600" cy="1022241"/>
          </a:xfrm>
        </p:spPr>
        <p:txBody>
          <a:bodyPr/>
          <a:lstStyle/>
          <a:p>
            <a:r>
              <a:rPr lang="en-GB" u="sng" dirty="0">
                <a:latin typeface="Sassoon Infant Std" panose="020B0503020103030203" pitchFamily="34" charset="0"/>
              </a:rPr>
              <a:t>Hot Potato!</a:t>
            </a:r>
          </a:p>
        </p:txBody>
      </p:sp>
      <p:sp>
        <p:nvSpPr>
          <p:cNvPr id="3" name="Content Placeholder 2"/>
          <p:cNvSpPr>
            <a:spLocks noGrp="1"/>
          </p:cNvSpPr>
          <p:nvPr>
            <p:ph idx="1"/>
          </p:nvPr>
        </p:nvSpPr>
        <p:spPr>
          <a:xfrm>
            <a:off x="457200" y="1387366"/>
            <a:ext cx="11062447" cy="5139558"/>
          </a:xfrm>
        </p:spPr>
        <p:txBody>
          <a:bodyPr>
            <a:normAutofit/>
          </a:bodyPr>
          <a:lstStyle/>
          <a:p>
            <a:pPr marL="0" indent="0">
              <a:buNone/>
            </a:pPr>
            <a:r>
              <a:rPr lang="en-GB" dirty="0">
                <a:latin typeface="Sassoon Infant Std" panose="020B0503020103030203" pitchFamily="34" charset="0"/>
              </a:rPr>
              <a:t>Grab a bean-bag or ball. Pass the bean-bag around the table and call out the times tables you are practising. </a:t>
            </a:r>
          </a:p>
          <a:p>
            <a:pPr marL="0" indent="0">
              <a:buNone/>
            </a:pPr>
            <a:r>
              <a:rPr lang="en-GB" dirty="0">
                <a:latin typeface="Sassoon Infant Std" panose="020B0503020103030203" pitchFamily="34" charset="0"/>
              </a:rPr>
              <a:t>Let’s try it with our </a:t>
            </a:r>
            <a:r>
              <a:rPr lang="en-GB" b="1" dirty="0">
                <a:latin typeface="Sassoon Infant Std" panose="020B0503020103030203" pitchFamily="34" charset="0"/>
              </a:rPr>
              <a:t>8 times table</a:t>
            </a:r>
            <a:r>
              <a:rPr lang="en-GB" dirty="0">
                <a:latin typeface="Sassoon Infant Std" panose="020B0503020103030203" pitchFamily="34" charset="0"/>
              </a:rPr>
              <a:t>…</a:t>
            </a:r>
          </a:p>
        </p:txBody>
      </p:sp>
      <p:pic>
        <p:nvPicPr>
          <p:cNvPr id="1028" name="Picture 4" descr="Hot Potato price today, HOTP to USD live price, marketcap and chart |  CoinMarketCap">
            <a:extLst>
              <a:ext uri="{FF2B5EF4-FFF2-40B4-BE49-F238E27FC236}">
                <a16:creationId xmlns:a16="http://schemas.microsoft.com/office/drawing/2014/main" id="{8F178578-6C53-4FB6-92FC-1B31AFD387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8362" y="3314513"/>
            <a:ext cx="2835275" cy="2835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90397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8011" y="365126"/>
            <a:ext cx="10935789" cy="1082128"/>
          </a:xfrm>
        </p:spPr>
        <p:txBody>
          <a:bodyPr/>
          <a:lstStyle/>
          <a:p>
            <a:r>
              <a:rPr lang="en-GB" u="sng" dirty="0">
                <a:latin typeface="Sassoon Infant Std" panose="020B0503020103030203" pitchFamily="34" charset="0"/>
              </a:rPr>
              <a:t>Multiples Cards</a:t>
            </a:r>
          </a:p>
        </p:txBody>
      </p:sp>
      <p:sp>
        <p:nvSpPr>
          <p:cNvPr id="3" name="Content Placeholder 2"/>
          <p:cNvSpPr>
            <a:spLocks noGrp="1"/>
          </p:cNvSpPr>
          <p:nvPr>
            <p:ph idx="1"/>
          </p:nvPr>
        </p:nvSpPr>
        <p:spPr>
          <a:xfrm>
            <a:off x="551792" y="1447253"/>
            <a:ext cx="6862019" cy="4351338"/>
          </a:xfrm>
        </p:spPr>
        <p:txBody>
          <a:bodyPr/>
          <a:lstStyle/>
          <a:p>
            <a:r>
              <a:rPr lang="en-GB" dirty="0">
                <a:latin typeface="Sassoon Infant Std" panose="020B0503020103030203" pitchFamily="34" charset="0"/>
              </a:rPr>
              <a:t>Cut out the digit cards and the multiples cards</a:t>
            </a:r>
          </a:p>
          <a:p>
            <a:r>
              <a:rPr lang="en-GB" dirty="0">
                <a:latin typeface="Sassoon Infant Std" panose="020B0503020103030203" pitchFamily="34" charset="0"/>
              </a:rPr>
              <a:t>You can use these to play games like snap, match or pairs</a:t>
            </a:r>
          </a:p>
          <a:p>
            <a:r>
              <a:rPr lang="en-GB" dirty="0">
                <a:latin typeface="Sassoon Infant Std" panose="020B0503020103030203" pitchFamily="34" charset="0"/>
              </a:rPr>
              <a:t>Place the cards face down. Have a go with your child at finding matching pairs for your </a:t>
            </a:r>
            <a:r>
              <a:rPr lang="en-GB" b="1" dirty="0">
                <a:latin typeface="Sassoon Infant Std" panose="020B0503020103030203" pitchFamily="34" charset="0"/>
              </a:rPr>
              <a:t>9 times table</a:t>
            </a:r>
            <a:r>
              <a:rPr lang="en-GB" dirty="0">
                <a:latin typeface="Sassoon Infant Std" panose="020B0503020103030203" pitchFamily="34" charset="0"/>
              </a:rPr>
              <a:t>!</a:t>
            </a:r>
          </a:p>
        </p:txBody>
      </p:sp>
      <p:pic>
        <p:nvPicPr>
          <p:cNvPr id="4" name="Picture 3"/>
          <p:cNvPicPr>
            <a:picLocks noChangeAspect="1"/>
          </p:cNvPicPr>
          <p:nvPr/>
        </p:nvPicPr>
        <p:blipFill>
          <a:blip r:embed="rId2"/>
          <a:stretch>
            <a:fillRect/>
          </a:stretch>
        </p:blipFill>
        <p:spPr>
          <a:xfrm>
            <a:off x="8928158" y="355439"/>
            <a:ext cx="3124232" cy="3267483"/>
          </a:xfrm>
          <a:prstGeom prst="rect">
            <a:avLst/>
          </a:prstGeom>
        </p:spPr>
      </p:pic>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ackgroundRemoval t="0" b="100000" l="0" r="100000">
                        <a14:foregroundMark x1="64883" y1="34524" x2="64883" y2="34524"/>
                        <a14:foregroundMark x1="64883" y1="41667" x2="64883" y2="41667"/>
                        <a14:foregroundMark x1="70234" y1="42857" x2="70234" y2="42857"/>
                        <a14:foregroundMark x1="72910" y1="42857" x2="72910" y2="42857"/>
                        <a14:foregroundMark x1="94314" y1="73810" x2="94314" y2="73810"/>
                        <a14:foregroundMark x1="91639" y1="70833" x2="91639" y2="70833"/>
                        <a14:foregroundMark x1="86957" y1="95238" x2="86957" y2="95238"/>
                        <a14:foregroundMark x1="76589" y1="95238" x2="76589" y2="95238"/>
                        <a14:foregroundMark x1="51171" y1="85714" x2="51171" y2="85714"/>
                        <a14:foregroundMark x1="46823" y1="90476" x2="46823" y2="90476"/>
                        <a14:foregroundMark x1="46823" y1="89881" x2="46823" y2="89881"/>
                        <a14:foregroundMark x1="46823" y1="89881" x2="46823" y2="89881"/>
                        <a14:foregroundMark x1="45819" y1="89881" x2="45819" y2="89881"/>
                        <a14:foregroundMark x1="42475" y1="89881" x2="42475" y2="89881"/>
                        <a14:foregroundMark x1="42475" y1="89881" x2="42475" y2="89881"/>
                        <a14:foregroundMark x1="47826" y1="95238" x2="47826" y2="95238"/>
                        <a14:foregroundMark x1="47826" y1="95238" x2="47826" y2="95238"/>
                        <a14:foregroundMark x1="50502" y1="89881" x2="50502" y2="89881"/>
                        <a14:foregroundMark x1="50502" y1="89881" x2="50502" y2="89881"/>
                        <a14:foregroundMark x1="39130" y1="75000" x2="39130" y2="75000"/>
                        <a14:foregroundMark x1="38127" y1="70238" x2="38127" y2="70238"/>
                        <a14:foregroundMark x1="20401" y1="69048" x2="20401" y2="69048"/>
                        <a14:foregroundMark x1="20401" y1="69048" x2="20401" y2="69048"/>
                        <a14:foregroundMark x1="20401" y1="58333" x2="20401" y2="58333"/>
                        <a14:foregroundMark x1="41472" y1="34524" x2="41472" y2="34524"/>
                        <a14:foregroundMark x1="41472" y1="34524" x2="41472" y2="34524"/>
                        <a14:foregroundMark x1="41472" y1="34524" x2="41472" y2="34524"/>
                        <a14:foregroundMark x1="36789" y1="40476" x2="36789" y2="40476"/>
                        <a14:foregroundMark x1="34448" y1="42857" x2="34448" y2="42857"/>
                        <a14:foregroundMark x1="33779" y1="43452" x2="33779" y2="43452"/>
                        <a14:foregroundMark x1="28094" y1="43452" x2="28094" y2="43452"/>
                        <a14:foregroundMark x1="28094" y1="43452" x2="28094" y2="43452"/>
                        <a14:foregroundMark x1="28094" y1="39881" x2="28094" y2="39881"/>
                        <a14:foregroundMark x1="28094" y1="36905" x2="28094" y2="36905"/>
                        <a14:foregroundMark x1="31104" y1="44048" x2="31104" y2="44048"/>
                        <a14:foregroundMark x1="38796" y1="30952" x2="38796" y2="30952"/>
                        <a14:foregroundMark x1="36455" y1="35714" x2="36455" y2="35714"/>
                        <a14:foregroundMark x1="36455" y1="35714" x2="36455" y2="35714"/>
                        <a14:foregroundMark x1="36455" y1="35714" x2="36455" y2="35714"/>
                        <a14:foregroundMark x1="37458" y1="44643" x2="37458" y2="44643"/>
                        <a14:foregroundMark x1="37458" y1="44643" x2="37458" y2="44643"/>
                        <a14:foregroundMark x1="20736" y1="57143" x2="20736" y2="57143"/>
                        <a14:foregroundMark x1="5351" y1="61310" x2="5351" y2="61310"/>
                        <a14:foregroundMark x1="10033" y1="58929" x2="10033" y2="58929"/>
                        <a14:foregroundMark x1="65886" y1="30357" x2="65886" y2="30357"/>
                        <a14:foregroundMark x1="65886" y1="30357" x2="65886" y2="30357"/>
                        <a14:foregroundMark x1="27759" y1="92262" x2="27759" y2="92262"/>
                        <a14:foregroundMark x1="26421" y1="86905" x2="26421" y2="86905"/>
                        <a14:foregroundMark x1="22074" y1="89881" x2="22074" y2="89881"/>
                        <a14:foregroundMark x1="39465" y1="84524" x2="39465" y2="84524"/>
                      </a14:backgroundRemoval>
                    </a14:imgEffect>
                  </a14:imgLayer>
                </a14:imgProps>
              </a:ext>
            </a:extLst>
          </a:blip>
          <a:stretch>
            <a:fillRect/>
          </a:stretch>
        </p:blipFill>
        <p:spPr>
          <a:xfrm>
            <a:off x="2388375" y="4780662"/>
            <a:ext cx="3623341" cy="2035857"/>
          </a:xfrm>
          <a:prstGeom prst="rect">
            <a:avLst/>
          </a:prstGeom>
        </p:spPr>
      </p:pic>
      <p:pic>
        <p:nvPicPr>
          <p:cNvPr id="9" name="Picture 8">
            <a:extLst>
              <a:ext uri="{FF2B5EF4-FFF2-40B4-BE49-F238E27FC236}">
                <a16:creationId xmlns:a16="http://schemas.microsoft.com/office/drawing/2014/main" id="{927BEDF1-A4B2-40C6-B221-EC748D264C95}"/>
              </a:ext>
            </a:extLst>
          </p:cNvPr>
          <p:cNvPicPr>
            <a:picLocks noChangeAspect="1"/>
          </p:cNvPicPr>
          <p:nvPr/>
        </p:nvPicPr>
        <p:blipFill>
          <a:blip r:embed="rId5"/>
          <a:stretch>
            <a:fillRect/>
          </a:stretch>
        </p:blipFill>
        <p:spPr>
          <a:xfrm rot="21167437">
            <a:off x="7450782" y="2537973"/>
            <a:ext cx="3241040" cy="3776146"/>
          </a:xfrm>
          <a:prstGeom prst="rect">
            <a:avLst/>
          </a:prstGeom>
        </p:spPr>
      </p:pic>
    </p:spTree>
    <p:extLst>
      <p:ext uri="{BB962C8B-B14F-4D97-AF65-F5344CB8AC3E}">
        <p14:creationId xmlns:p14="http://schemas.microsoft.com/office/powerpoint/2010/main" val="37679325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0517777" y="416681"/>
            <a:ext cx="1519646" cy="1105300"/>
          </a:xfrm>
          <a:prstGeom prst="rect">
            <a:avLst/>
          </a:prstGeom>
          <a:noFill/>
          <a:ln>
            <a:noFill/>
          </a:ln>
          <a:effectLst/>
        </p:spPr>
      </p:pic>
      <p:sp>
        <p:nvSpPr>
          <p:cNvPr id="7" name="TextBox 6"/>
          <p:cNvSpPr txBox="1"/>
          <p:nvPr/>
        </p:nvSpPr>
        <p:spPr>
          <a:xfrm>
            <a:off x="2613756" y="364313"/>
            <a:ext cx="7159535" cy="934230"/>
          </a:xfrm>
          <a:prstGeom prst="rect">
            <a:avLst/>
          </a:prstGeom>
          <a:noFill/>
        </p:spPr>
        <p:txBody>
          <a:bodyPr wrap="square" rtlCol="0">
            <a:spAutoFit/>
          </a:bodyPr>
          <a:lstStyle/>
          <a:p>
            <a:pPr algn="ctr">
              <a:lnSpc>
                <a:spcPct val="120000"/>
              </a:lnSpc>
              <a:spcAft>
                <a:spcPts val="0"/>
              </a:spcAft>
            </a:pPr>
            <a:r>
              <a:rPr lang="en-GB" sz="4800" b="1" dirty="0">
                <a:solidFill>
                  <a:srgbClr val="002060"/>
                </a:solidFill>
                <a:latin typeface="Sassoon Infant Std" panose="020B0503020103030203" pitchFamily="34" charset="0"/>
                <a:ea typeface="Times New Roman" panose="02020603050405020304" pitchFamily="18" charset="0"/>
                <a:cs typeface="Times New Roman" panose="02020603050405020304" pitchFamily="18" charset="0"/>
              </a:rPr>
              <a:t>Preparing for the MTC:</a:t>
            </a:r>
          </a:p>
        </p:txBody>
      </p:sp>
      <p:pic>
        <p:nvPicPr>
          <p:cNvPr id="6" name="Picture 5" descr="C:\Users\Teacher\AppData\Local\Microsoft\Windows\INetCache\Content.MSO\BD0DC1DB.tmp"/>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7814" y="292426"/>
            <a:ext cx="1404232" cy="1157551"/>
          </a:xfrm>
          <a:prstGeom prst="rect">
            <a:avLst/>
          </a:prstGeom>
          <a:noFill/>
          <a:ln>
            <a:noFill/>
          </a:ln>
        </p:spPr>
      </p:pic>
      <p:sp>
        <p:nvSpPr>
          <p:cNvPr id="9" name="TextBox 8"/>
          <p:cNvSpPr txBox="1"/>
          <p:nvPr/>
        </p:nvSpPr>
        <p:spPr>
          <a:xfrm>
            <a:off x="210106" y="1966118"/>
            <a:ext cx="11769609" cy="3170099"/>
          </a:xfrm>
          <a:prstGeom prst="rect">
            <a:avLst/>
          </a:prstGeom>
          <a:noFill/>
        </p:spPr>
        <p:txBody>
          <a:bodyPr wrap="square" rtlCol="0">
            <a:spAutoFit/>
          </a:bodyPr>
          <a:lstStyle/>
          <a:p>
            <a:pPr marL="457200" indent="-457200">
              <a:buFont typeface="Arial" panose="020B0604020202020204" pitchFamily="34" charset="0"/>
              <a:buChar char="•"/>
            </a:pPr>
            <a:r>
              <a:rPr lang="en-GB" sz="4000" dirty="0">
                <a:latin typeface="Sassoon Infant Std" panose="020B0503020103030203" pitchFamily="34" charset="0"/>
              </a:rPr>
              <a:t>We will inform you at parents’ evening of your child’s current practice scores and if we have identified your child as needing targeted support in the coming months before the MTC, in order to get them as ready as possible.</a:t>
            </a:r>
            <a:endParaRPr lang="en-US" sz="4000" dirty="0">
              <a:latin typeface="Sassoon Infant Std" panose="020B0503020103030203" pitchFamily="34" charset="0"/>
            </a:endParaRPr>
          </a:p>
        </p:txBody>
      </p:sp>
      <p:pic>
        <p:nvPicPr>
          <p:cNvPr id="2" name="Picture 1"/>
          <p:cNvPicPr>
            <a:picLocks noChangeAspect="1"/>
          </p:cNvPicPr>
          <p:nvPr/>
        </p:nvPicPr>
        <p:blipFill rotWithShape="1">
          <a:blip r:embed="rId4"/>
          <a:srcRect t="60979" b="25538"/>
          <a:stretch/>
        </p:blipFill>
        <p:spPr>
          <a:xfrm>
            <a:off x="155544" y="5746202"/>
            <a:ext cx="11881879" cy="747485"/>
          </a:xfrm>
          <a:prstGeom prst="rect">
            <a:avLst/>
          </a:prstGeom>
        </p:spPr>
      </p:pic>
    </p:spTree>
    <p:extLst>
      <p:ext uri="{BB962C8B-B14F-4D97-AF65-F5344CB8AC3E}">
        <p14:creationId xmlns:p14="http://schemas.microsoft.com/office/powerpoint/2010/main" val="32660535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1970" y="387971"/>
            <a:ext cx="10515600" cy="1325563"/>
          </a:xfrm>
        </p:spPr>
        <p:txBody>
          <a:bodyPr>
            <a:normAutofit/>
          </a:bodyPr>
          <a:lstStyle/>
          <a:p>
            <a:r>
              <a:rPr lang="en-GB" sz="4200" b="1" dirty="0">
                <a:latin typeface="Sassoon Infant Std" panose="020B0503020103030203" pitchFamily="34" charset="0"/>
              </a:rPr>
              <a:t>Any questions – please ask!</a:t>
            </a:r>
          </a:p>
        </p:txBody>
      </p:sp>
      <p:sp>
        <p:nvSpPr>
          <p:cNvPr id="3" name="Content Placeholder 2"/>
          <p:cNvSpPr>
            <a:spLocks noGrp="1"/>
          </p:cNvSpPr>
          <p:nvPr>
            <p:ph idx="1"/>
          </p:nvPr>
        </p:nvSpPr>
        <p:spPr>
          <a:xfrm>
            <a:off x="838200" y="1925162"/>
            <a:ext cx="10515600" cy="4009306"/>
          </a:xfrm>
        </p:spPr>
        <p:txBody>
          <a:bodyPr>
            <a:normAutofit lnSpcReduction="10000"/>
          </a:bodyPr>
          <a:lstStyle/>
          <a:p>
            <a:pPr>
              <a:lnSpc>
                <a:spcPct val="100000"/>
              </a:lnSpc>
            </a:pPr>
            <a:r>
              <a:rPr lang="en-US" dirty="0">
                <a:latin typeface="Sassoon Infant Std" panose="020B0503020103030203" pitchFamily="34" charset="0"/>
              </a:rPr>
              <a:t>We will put this presentation on the school website.</a:t>
            </a:r>
          </a:p>
          <a:p>
            <a:pPr>
              <a:lnSpc>
                <a:spcPct val="100000"/>
              </a:lnSpc>
            </a:pPr>
            <a:endParaRPr lang="en-GB" b="1" dirty="0">
              <a:latin typeface="Sassoon Infant Std" panose="020B0503020103030203" pitchFamily="34" charset="0"/>
            </a:endParaRPr>
          </a:p>
          <a:p>
            <a:pPr>
              <a:lnSpc>
                <a:spcPct val="100000"/>
              </a:lnSpc>
            </a:pPr>
            <a:r>
              <a:rPr lang="en-GB" b="1" dirty="0">
                <a:latin typeface="Sassoon Infant Std" panose="020B0503020103030203" pitchFamily="34" charset="0"/>
              </a:rPr>
              <a:t>Practise times tables </a:t>
            </a:r>
            <a:r>
              <a:rPr lang="en-GB" dirty="0">
                <a:latin typeface="Sassoon Infant Std" panose="020B0503020103030203" pitchFamily="34" charset="0"/>
              </a:rPr>
              <a:t>at home with your child every day. Use the resources provided in your packs and the </a:t>
            </a:r>
            <a:r>
              <a:rPr lang="en-US" dirty="0">
                <a:latin typeface="Sassoon Infant Std" panose="020B0503020103030203" pitchFamily="34" charset="0"/>
              </a:rPr>
              <a:t>on the </a:t>
            </a:r>
            <a:r>
              <a:rPr lang="en-US" dirty="0">
                <a:latin typeface="Sassoon Infant Std" panose="020B0503020103030203" pitchFamily="34" charset="0"/>
                <a:hlinkClick r:id="rId2"/>
              </a:rPr>
              <a:t>school website</a:t>
            </a:r>
            <a:r>
              <a:rPr lang="en-US" dirty="0">
                <a:latin typeface="Sassoon Infant Std" panose="020B0503020103030203" pitchFamily="34" charset="0"/>
              </a:rPr>
              <a:t>. </a:t>
            </a:r>
          </a:p>
          <a:p>
            <a:pPr>
              <a:lnSpc>
                <a:spcPct val="100000"/>
              </a:lnSpc>
            </a:pPr>
            <a:endParaRPr lang="en-US" dirty="0">
              <a:latin typeface="Sassoon Infant Std" panose="020B0503020103030203" pitchFamily="34" charset="0"/>
            </a:endParaRPr>
          </a:p>
          <a:p>
            <a:pPr>
              <a:lnSpc>
                <a:spcPct val="100000"/>
              </a:lnSpc>
            </a:pPr>
            <a:r>
              <a:rPr lang="en-US" dirty="0">
                <a:latin typeface="Sassoon Infant Std" panose="020B0503020103030203" pitchFamily="34" charset="0"/>
              </a:rPr>
              <a:t>You can always speak to your child’s class teacher about their progress. </a:t>
            </a:r>
            <a:r>
              <a:rPr lang="en-GB" dirty="0">
                <a:latin typeface="Sassoon Infant Std" panose="020B0503020103030203" pitchFamily="34" charset="0"/>
              </a:rPr>
              <a:t>Please contact us through the </a:t>
            </a:r>
            <a:r>
              <a:rPr lang="en-GB" b="1" dirty="0">
                <a:latin typeface="Sassoon Infant Std" panose="020B0503020103030203" pitchFamily="34" charset="0"/>
              </a:rPr>
              <a:t>school office</a:t>
            </a:r>
            <a:r>
              <a:rPr lang="en-GB" dirty="0">
                <a:latin typeface="Sassoon Infant Std" panose="020B0503020103030203" pitchFamily="34" charset="0"/>
              </a:rPr>
              <a:t> by phone or email.</a:t>
            </a:r>
          </a:p>
        </p:txBody>
      </p:sp>
      <p:pic>
        <p:nvPicPr>
          <p:cNvPr id="4" name="Content Placeholder 3"/>
          <p:cNvPicPr>
            <a:picLocks noChangeAspect="1"/>
          </p:cNvPicPr>
          <p:nvPr/>
        </p:nvPicPr>
        <p:blipFill>
          <a:blip r:embed="rId3"/>
          <a:stretch>
            <a:fillRect/>
          </a:stretch>
        </p:blipFill>
        <p:spPr>
          <a:xfrm>
            <a:off x="4842156" y="5083452"/>
            <a:ext cx="2507688" cy="1673098"/>
          </a:xfrm>
          <a:prstGeom prst="ellipse">
            <a:avLst/>
          </a:prstGeom>
          <a:ln>
            <a:noFill/>
          </a:ln>
          <a:effectLst>
            <a:softEdge rad="112500"/>
          </a:effectLst>
        </p:spPr>
      </p:pic>
      <p:pic>
        <p:nvPicPr>
          <p:cNvPr id="1026" name="Picture 2" descr="Please Ask Us Any Questions You May Have About The - Any Questions Clipart  Transparent, HD Png Download , Transparent Png Image - PNGitem"/>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8665138" y="927183"/>
            <a:ext cx="1664892" cy="157270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p:nvPr/>
        </p:nvPicPr>
        <p:blipFill>
          <a:blip r:embed="rId6">
            <a:extLst>
              <a:ext uri="{28A0092B-C50C-407E-A947-70E740481C1C}">
                <a14:useLocalDpi xmlns:a14="http://schemas.microsoft.com/office/drawing/2010/main" val="0"/>
              </a:ext>
            </a:extLst>
          </a:blip>
          <a:srcRect/>
          <a:stretch>
            <a:fillRect/>
          </a:stretch>
        </p:blipFill>
        <p:spPr bwMode="auto">
          <a:xfrm>
            <a:off x="10509062" y="228737"/>
            <a:ext cx="1519646" cy="1105300"/>
          </a:xfrm>
          <a:prstGeom prst="rect">
            <a:avLst/>
          </a:prstGeom>
          <a:noFill/>
          <a:ln>
            <a:noFill/>
          </a:ln>
          <a:effectLst/>
        </p:spPr>
      </p:pic>
      <p:pic>
        <p:nvPicPr>
          <p:cNvPr id="7" name="Picture 6" descr="C:\Users\Teacher\AppData\Local\Microsoft\Windows\INetCache\Content.MSO\BD0DC1DB.tmp"/>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27524" y="228737"/>
            <a:ext cx="1404232" cy="1157551"/>
          </a:xfrm>
          <a:prstGeom prst="rect">
            <a:avLst/>
          </a:prstGeom>
          <a:noFill/>
          <a:ln>
            <a:noFill/>
          </a:ln>
        </p:spPr>
      </p:pic>
    </p:spTree>
    <p:extLst>
      <p:ext uri="{BB962C8B-B14F-4D97-AF65-F5344CB8AC3E}">
        <p14:creationId xmlns:p14="http://schemas.microsoft.com/office/powerpoint/2010/main" val="40627889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1826</TotalTime>
  <Words>1244</Words>
  <Application>Microsoft Office PowerPoint</Application>
  <PresentationFormat>Widescreen</PresentationFormat>
  <Paragraphs>138</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Calibri Light</vt:lpstr>
      <vt:lpstr>Sassoon Infant Std</vt:lpstr>
      <vt:lpstr>SassoonPrimaryInfant</vt:lpstr>
      <vt:lpstr>Office Theme</vt:lpstr>
      <vt:lpstr>PowerPoint Presentation</vt:lpstr>
      <vt:lpstr>Supporting your child with their times tables.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Multiplication Tables at School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Underneath, you can see their score history:</vt:lpstr>
      <vt:lpstr>Your child’s heat map shows the areas they need to practise. We will share these with you at parents’ evening.   </vt:lpstr>
      <vt:lpstr>PowerPoint Presentation</vt:lpstr>
      <vt:lpstr>Bingo!</vt:lpstr>
      <vt:lpstr>Hot Potato!</vt:lpstr>
      <vt:lpstr>Multiples Cards</vt:lpstr>
      <vt:lpstr>PowerPoint Presentation</vt:lpstr>
      <vt:lpstr>Any questions – please ask!</vt:lpstr>
    </vt:vector>
  </TitlesOfParts>
  <Company>Holy Rood Catholic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Naomi Fry</dc:creator>
  <cp:lastModifiedBy>Gemma Vallis</cp:lastModifiedBy>
  <cp:revision>110</cp:revision>
  <dcterms:created xsi:type="dcterms:W3CDTF">2021-10-31T13:12:55Z</dcterms:created>
  <dcterms:modified xsi:type="dcterms:W3CDTF">2026-02-27T09:24:11Z</dcterms:modified>
</cp:coreProperties>
</file>