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1"/>
  </p:notesMasterIdLst>
  <p:sldIdLst>
    <p:sldId id="257" r:id="rId5"/>
    <p:sldId id="258" r:id="rId6"/>
    <p:sldId id="286" r:id="rId7"/>
    <p:sldId id="262" r:id="rId8"/>
    <p:sldId id="279" r:id="rId9"/>
    <p:sldId id="278" r:id="rId10"/>
    <p:sldId id="292" r:id="rId11"/>
    <p:sldId id="293" r:id="rId12"/>
    <p:sldId id="294" r:id="rId13"/>
    <p:sldId id="295" r:id="rId14"/>
    <p:sldId id="296" r:id="rId15"/>
    <p:sldId id="297" r:id="rId16"/>
    <p:sldId id="298" r:id="rId17"/>
    <p:sldId id="301" r:id="rId18"/>
    <p:sldId id="302" r:id="rId19"/>
    <p:sldId id="283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4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480131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who 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work 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a</a:t>
            </a: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gain 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oh</a:t>
            </a:r>
            <a:endParaRPr lang="en-GB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67928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look at an alternative spelling for the grapheme: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16600" b="1" u="sng" dirty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o</a:t>
              </a:r>
              <a:r>
                <a:rPr lang="en-GB" sz="16600" b="1" u="sng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r / au</a:t>
              </a:r>
              <a:endParaRPr lang="en-GB" sz="16600" b="1" u="sng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SassoonPrimaryInfant" panose="00000400000000000000" pitchFamily="2" charset="0"/>
              </a:rPr>
              <a:t>torn 		forget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fort			sport</a:t>
            </a:r>
            <a:endParaRPr lang="en-GB" sz="180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6351964" y="245663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5344239" y="2553630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8568334" y="268975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9886648" y="274761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8664516" y="515676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4807990" y="525376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461713" y="522552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8802586" y="2608662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344239" y="5103125"/>
            <a:ext cx="603979" cy="23098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9330744" y="5010751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9064277" y="524945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994611" y="246954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6284171" y="495070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0370886" y="257318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4450" y="2535562"/>
            <a:ext cx="188992" cy="207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221597" y="1966361"/>
            <a:ext cx="709789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SassoonPrimaryInfant" panose="00000400000000000000" pitchFamily="2" charset="0"/>
              </a:rPr>
              <a:t>Can you say our new sound?</a:t>
            </a:r>
          </a:p>
          <a:p>
            <a:r>
              <a:rPr lang="en-GB" sz="4400" dirty="0" smtClean="0">
                <a:latin typeface="SassoonPrimaryInfant" panose="00000400000000000000" pitchFamily="2" charset="0"/>
              </a:rPr>
              <a:t>		</a:t>
            </a:r>
            <a:r>
              <a:rPr lang="en-GB" sz="16600" dirty="0" smtClean="0">
                <a:latin typeface="SassoonPrimaryInfant" panose="00000400000000000000" pitchFamily="2" charset="0"/>
              </a:rPr>
              <a:t>aw</a:t>
            </a:r>
            <a:endParaRPr lang="en-GB" sz="166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302509" y="140626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aw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4276436" y="4775200"/>
            <a:ext cx="1976581" cy="9247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Free stock photo of direction, finger, finger pointi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82" y="1486208"/>
            <a:ext cx="2126165" cy="1594011"/>
          </a:xfrm>
          <a:prstGeom prst="rect">
            <a:avLst/>
          </a:prstGeom>
        </p:spPr>
      </p:pic>
      <p:sp>
        <p:nvSpPr>
          <p:cNvPr id="12" name="Cloud Callout 11"/>
          <p:cNvSpPr/>
          <p:nvPr/>
        </p:nvSpPr>
        <p:spPr>
          <a:xfrm>
            <a:off x="6770256" y="3694720"/>
            <a:ext cx="4682836" cy="2923135"/>
          </a:xfrm>
          <a:prstGeom prst="cloudCallout">
            <a:avLst>
              <a:gd name="adj1" fmla="val 61227"/>
              <a:gd name="adj2" fmla="val 5362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As we look through these words, think about where this sound comes in the word.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</p:spTree>
    <p:extLst>
      <p:ext uri="{BB962C8B-B14F-4D97-AF65-F5344CB8AC3E}">
        <p14:creationId xmlns:p14="http://schemas.microsoft.com/office/powerpoint/2010/main" val="1519783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489114" y="1188138"/>
            <a:ext cx="522078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claw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aw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947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489114" y="1188138"/>
            <a:ext cx="522078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claw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733347" y="80147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aw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al 11"/>
          <p:cNvSpPr/>
          <p:nvPr/>
        </p:nvSpPr>
        <p:spPr>
          <a:xfrm>
            <a:off x="5823258" y="3219068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7291324" y="3376358"/>
            <a:ext cx="161636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6525653" y="3226712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 descr="claw - Wiktionar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416" y="3219068"/>
            <a:ext cx="2746964" cy="3171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55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59927" y="1188138"/>
            <a:ext cx="5749971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lawn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122250" y="113742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aw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301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6800" y="1188138"/>
            <a:ext cx="583309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lawn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aw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val 10"/>
          <p:cNvSpPr/>
          <p:nvPr/>
        </p:nvSpPr>
        <p:spPr>
          <a:xfrm>
            <a:off x="8086707" y="3242851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Connector 12"/>
          <p:cNvCxnSpPr/>
          <p:nvPr/>
        </p:nvCxnSpPr>
        <p:spPr>
          <a:xfrm>
            <a:off x="5826373" y="3432039"/>
            <a:ext cx="1562649" cy="18471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5095370" y="3274279"/>
            <a:ext cx="343896" cy="3145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 descr="What a lawn | It was a nice day, i just mowed the lawn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8135" y="3947565"/>
            <a:ext cx="3530882" cy="2648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484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59927" y="1188138"/>
            <a:ext cx="7046543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drawer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aw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767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6800" y="1188138"/>
            <a:ext cx="685137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drawer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aw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13"/>
          <p:cNvCxnSpPr/>
          <p:nvPr/>
        </p:nvCxnSpPr>
        <p:spPr>
          <a:xfrm>
            <a:off x="6773048" y="3473154"/>
            <a:ext cx="1828933" cy="7759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5223260" y="3206790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6036046" y="3226081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8744549" y="3424462"/>
            <a:ext cx="1828933" cy="7759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Image of Simple natural wood chest of drawers | Freebie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6853" y="3807891"/>
            <a:ext cx="1872270" cy="2813901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 flipV="1">
            <a:off x="6773048" y="5033913"/>
            <a:ext cx="2606622" cy="79120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560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59927" y="1188138"/>
            <a:ext cx="665941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shawl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aw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152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6799" y="1188138"/>
            <a:ext cx="7018843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shawl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aw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Straight Connector 15"/>
          <p:cNvCxnSpPr/>
          <p:nvPr/>
        </p:nvCxnSpPr>
        <p:spPr>
          <a:xfrm>
            <a:off x="6876820" y="3294379"/>
            <a:ext cx="1984664" cy="7545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val 16"/>
          <p:cNvSpPr/>
          <p:nvPr/>
        </p:nvSpPr>
        <p:spPr>
          <a:xfrm>
            <a:off x="9146710" y="3211423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4943042" y="3286620"/>
            <a:ext cx="1828933" cy="7759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triangular crochet shawl in crazy fox colors | my place on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6710" y="3947565"/>
            <a:ext cx="2564876" cy="2564876"/>
          </a:xfrm>
          <a:prstGeom prst="rect">
            <a:avLst/>
          </a:prstGeom>
        </p:spPr>
      </p:pic>
      <p:pic>
        <p:nvPicPr>
          <p:cNvPr id="9" name="Picture 8" descr="Crochet in Color: My Noro Shawl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1975" y="3807891"/>
            <a:ext cx="2016480" cy="3023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638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8337" y="2004291"/>
            <a:ext cx="1968317" cy="354676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aw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6655" y="498637"/>
            <a:ext cx="10095345" cy="61198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77091" y="2004291"/>
            <a:ext cx="181956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SassoonPrimaryInfant" panose="00000400000000000000" pitchFamily="2" charset="0"/>
              </a:rPr>
              <a:t>Can you list all the aw words that you can find in the postcard?</a:t>
            </a:r>
            <a:endParaRPr lang="en-GB" sz="28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199973" y="261157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aw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9221" y="877230"/>
            <a:ext cx="9096480" cy="5514334"/>
          </a:xfrm>
          <a:prstGeom prst="rect">
            <a:avLst/>
          </a:prstGeo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67308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Oh I saw that you went on the lawn again.</a:t>
            </a:r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692022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Who has seen my shawl? 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56" y="2278433"/>
            <a:ext cx="10894830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23556" y="4356762"/>
            <a:ext cx="10523843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191BF39-9366-4646-9203-6E5E3C2C611C}">
  <ds:schemaRefs>
    <ds:schemaRef ds:uri="http://schemas.microsoft.com/office/2006/metadata/properties"/>
    <ds:schemaRef ds:uri="12ff2bfd-3816-4c27-8fb4-617a10ce9654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688cfe0b-51d0-4f5c-adf2-00b4769f8493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5295</TotalTime>
  <Words>446</Words>
  <Application>Microsoft Office PowerPoint</Application>
  <PresentationFormat>Widescreen</PresentationFormat>
  <Paragraphs>111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Asia Amies</cp:lastModifiedBy>
  <cp:revision>61</cp:revision>
  <dcterms:created xsi:type="dcterms:W3CDTF">2020-12-05T23:17:41Z</dcterms:created>
  <dcterms:modified xsi:type="dcterms:W3CDTF">2021-01-18T14:29:43Z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