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4" r:id="rId2"/>
    <p:sldId id="256" r:id="rId3"/>
    <p:sldId id="257" r:id="rId4"/>
    <p:sldId id="258" r:id="rId5"/>
    <p:sldId id="259" r:id="rId6"/>
    <p:sldId id="268" r:id="rId7"/>
    <p:sldId id="260" r:id="rId8"/>
    <p:sldId id="269" r:id="rId9"/>
    <p:sldId id="266" r:id="rId10"/>
    <p:sldId id="265" r:id="rId11"/>
    <p:sldId id="267" r:id="rId12"/>
    <p:sldId id="270" r:id="rId13"/>
    <p:sldId id="271" r:id="rId14"/>
    <p:sldId id="27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2701" autoAdjust="0"/>
  </p:normalViewPr>
  <p:slideViewPr>
    <p:cSldViewPr snapToGrid="0">
      <p:cViewPr varScale="1">
        <p:scale>
          <a:sx n="68" d="100"/>
          <a:sy n="68" d="100"/>
        </p:scale>
        <p:origin x="6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10A197-D878-49A8-8092-04145DEE80F6}" type="datetimeFigureOut">
              <a:rPr lang="en-GB" smtClean="0"/>
              <a:t>21/01/2021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A804FB-B6A5-4773-B1E4-E579AD108674}" type="slidenum">
              <a:rPr lang="en-GB" smtClean="0"/>
              <a:t>‹#›</a:t>
            </a:fld>
            <a:endParaRPr lang="en-GB"/>
          </a:p>
        </p:txBody>
      </p:sp>
    </p:spTree>
    <p:extLst>
      <p:ext uri="{BB962C8B-B14F-4D97-AF65-F5344CB8AC3E}">
        <p14:creationId xmlns:p14="http://schemas.microsoft.com/office/powerpoint/2010/main" val="3846643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https://www.youtube.com/watch?v=MaUYLZsOA9Q</a:t>
            </a:r>
          </a:p>
          <a:p>
            <a:endParaRPr lang="en-GB" dirty="0"/>
          </a:p>
        </p:txBody>
      </p:sp>
      <p:sp>
        <p:nvSpPr>
          <p:cNvPr id="4" name="Slide Number Placeholder 3"/>
          <p:cNvSpPr>
            <a:spLocks noGrp="1"/>
          </p:cNvSpPr>
          <p:nvPr>
            <p:ph type="sldNum" sz="quarter" idx="10"/>
          </p:nvPr>
        </p:nvSpPr>
        <p:spPr/>
        <p:txBody>
          <a:bodyPr/>
          <a:lstStyle/>
          <a:p>
            <a:fld id="{8EA804FB-B6A5-4773-B1E4-E579AD108674}" type="slidenum">
              <a:rPr lang="en-GB" smtClean="0"/>
              <a:t>5</a:t>
            </a:fld>
            <a:endParaRPr lang="en-GB"/>
          </a:p>
        </p:txBody>
      </p:sp>
    </p:spTree>
    <p:extLst>
      <p:ext uri="{BB962C8B-B14F-4D97-AF65-F5344CB8AC3E}">
        <p14:creationId xmlns:p14="http://schemas.microsoft.com/office/powerpoint/2010/main" val="549410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https://www.youtube.com/watch?v=MaUYLZsOA9Q</a:t>
            </a:r>
          </a:p>
          <a:p>
            <a:endParaRPr lang="en-GB" dirty="0"/>
          </a:p>
        </p:txBody>
      </p:sp>
      <p:sp>
        <p:nvSpPr>
          <p:cNvPr id="4" name="Slide Number Placeholder 3"/>
          <p:cNvSpPr>
            <a:spLocks noGrp="1"/>
          </p:cNvSpPr>
          <p:nvPr>
            <p:ph type="sldNum" sz="quarter" idx="10"/>
          </p:nvPr>
        </p:nvSpPr>
        <p:spPr/>
        <p:txBody>
          <a:bodyPr/>
          <a:lstStyle/>
          <a:p>
            <a:fld id="{8EA804FB-B6A5-4773-B1E4-E579AD108674}" type="slidenum">
              <a:rPr lang="en-GB" smtClean="0"/>
              <a:t>6</a:t>
            </a:fld>
            <a:endParaRPr lang="en-GB"/>
          </a:p>
        </p:txBody>
      </p:sp>
    </p:spTree>
    <p:extLst>
      <p:ext uri="{BB962C8B-B14F-4D97-AF65-F5344CB8AC3E}">
        <p14:creationId xmlns:p14="http://schemas.microsoft.com/office/powerpoint/2010/main" val="1343577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8EA804FB-B6A5-4773-B1E4-E579AD108674}" type="slidenum">
              <a:rPr lang="en-GB" smtClean="0"/>
              <a:t>7</a:t>
            </a:fld>
            <a:endParaRPr lang="en-GB"/>
          </a:p>
        </p:txBody>
      </p:sp>
    </p:spTree>
    <p:extLst>
      <p:ext uri="{BB962C8B-B14F-4D97-AF65-F5344CB8AC3E}">
        <p14:creationId xmlns:p14="http://schemas.microsoft.com/office/powerpoint/2010/main" val="4128343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8EA804FB-B6A5-4773-B1E4-E579AD108674}" type="slidenum">
              <a:rPr lang="en-GB" smtClean="0"/>
              <a:t>8</a:t>
            </a:fld>
            <a:endParaRPr lang="en-GB"/>
          </a:p>
        </p:txBody>
      </p:sp>
    </p:spTree>
    <p:extLst>
      <p:ext uri="{BB962C8B-B14F-4D97-AF65-F5344CB8AC3E}">
        <p14:creationId xmlns:p14="http://schemas.microsoft.com/office/powerpoint/2010/main" val="3093457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EA804FB-B6A5-4773-B1E4-E579AD108674}" type="slidenum">
              <a:rPr lang="en-GB" smtClean="0"/>
              <a:t>9</a:t>
            </a:fld>
            <a:endParaRPr lang="en-GB"/>
          </a:p>
        </p:txBody>
      </p:sp>
    </p:spTree>
    <p:extLst>
      <p:ext uri="{BB962C8B-B14F-4D97-AF65-F5344CB8AC3E}">
        <p14:creationId xmlns:p14="http://schemas.microsoft.com/office/powerpoint/2010/main" val="3721651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EA804FB-B6A5-4773-B1E4-E579AD108674}" type="slidenum">
              <a:rPr lang="en-GB" smtClean="0"/>
              <a:t>10</a:t>
            </a:fld>
            <a:endParaRPr lang="en-GB"/>
          </a:p>
        </p:txBody>
      </p:sp>
    </p:spTree>
    <p:extLst>
      <p:ext uri="{BB962C8B-B14F-4D97-AF65-F5344CB8AC3E}">
        <p14:creationId xmlns:p14="http://schemas.microsoft.com/office/powerpoint/2010/main" val="2293118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EA804FB-B6A5-4773-B1E4-E579AD108674}" type="slidenum">
              <a:rPr lang="en-GB" smtClean="0"/>
              <a:t>11</a:t>
            </a:fld>
            <a:endParaRPr lang="en-GB"/>
          </a:p>
        </p:txBody>
      </p:sp>
    </p:spTree>
    <p:extLst>
      <p:ext uri="{BB962C8B-B14F-4D97-AF65-F5344CB8AC3E}">
        <p14:creationId xmlns:p14="http://schemas.microsoft.com/office/powerpoint/2010/main" val="855846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8EA804FB-B6A5-4773-B1E4-E579AD108674}" type="slidenum">
              <a:rPr lang="en-GB" smtClean="0"/>
              <a:t>12</a:t>
            </a:fld>
            <a:endParaRPr lang="en-GB"/>
          </a:p>
        </p:txBody>
      </p:sp>
    </p:spTree>
    <p:extLst>
      <p:ext uri="{BB962C8B-B14F-4D97-AF65-F5344CB8AC3E}">
        <p14:creationId xmlns:p14="http://schemas.microsoft.com/office/powerpoint/2010/main" val="667061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D8F657-A52C-46F5-B70B-144EA23A679C}"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2181160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D8F657-A52C-46F5-B70B-144EA23A679C}"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1792982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D8F657-A52C-46F5-B70B-144EA23A679C}"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1626570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D8F657-A52C-46F5-B70B-144EA23A679C}"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3681222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D8F657-A52C-46F5-B70B-144EA23A679C}" type="datetimeFigureOut">
              <a:rPr lang="en-GB" smtClean="0"/>
              <a:t>21/01/2021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891516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D8F657-A52C-46F5-B70B-144EA23A679C}" type="datetimeFigureOut">
              <a:rPr lang="en-GB" smtClean="0"/>
              <a:t>21/01/2021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3188617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D8F657-A52C-46F5-B70B-144EA23A679C}" type="datetimeFigureOut">
              <a:rPr lang="en-GB" smtClean="0"/>
              <a:t>21/01/2021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4179193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D8F657-A52C-46F5-B70B-144EA23A679C}"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2686385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D8F657-A52C-46F5-B70B-144EA23A679C}"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3576725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D8F657-A52C-46F5-B70B-144EA23A679C}"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3740531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D8F657-A52C-46F5-B70B-144EA23A679C}"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FC186-F23E-42AC-BE33-5A9A5C23676A}" type="slidenum">
              <a:rPr lang="en-GB" smtClean="0"/>
              <a:t>‹#›</a:t>
            </a:fld>
            <a:endParaRPr lang="en-GB"/>
          </a:p>
        </p:txBody>
      </p:sp>
    </p:spTree>
    <p:extLst>
      <p:ext uri="{BB962C8B-B14F-4D97-AF65-F5344CB8AC3E}">
        <p14:creationId xmlns:p14="http://schemas.microsoft.com/office/powerpoint/2010/main" val="2354299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8F657-A52C-46F5-B70B-144EA23A679C}" type="datetimeFigureOut">
              <a:rPr lang="en-GB" smtClean="0"/>
              <a:t>21/01/2021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0FC186-F23E-42AC-BE33-5A9A5C23676A}" type="slidenum">
              <a:rPr lang="en-GB" smtClean="0"/>
              <a:t>‹#›</a:t>
            </a:fld>
            <a:endParaRPr lang="en-GB"/>
          </a:p>
        </p:txBody>
      </p:sp>
    </p:spTree>
    <p:extLst>
      <p:ext uri="{BB962C8B-B14F-4D97-AF65-F5344CB8AC3E}">
        <p14:creationId xmlns:p14="http://schemas.microsoft.com/office/powerpoint/2010/main" val="509786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MaUYLZsOA9Q"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MaUYLZsOA9Q"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ttachments.office.net/owa/bethm%40holyroodprimary.co.uk/service.svc/s/GetAttachmentThumbnail?id=AAMkADg1ODE4NTNkLTI4OTYtNGQ0My1hMGUyLTcwNDdjYmU2ZDJkMABGAAAAAABCv1XZqwsMRJka7Jstn4yzBwDQTRRE3yBzRIwkMwHBYF34AAAAAAEJAADQTRRE3yBzRIwkMwHBYF34AAC617t%2FAAABEgAQAJRbCknsfVVIiTZ7GtJdGXg%3D&amp;thumbnailType=2&amp;token=eyJhbGciOiJSUzI1NiIsImtpZCI6IjMwODE3OUNFNUY0QjUyRTc4QjJEQjg5NjZCQUY0RUNDMzcyN0FFRUUiLCJ0eXAiOiJKV1QiLCJ4NXQiOiJNSUY1emw5TFV1ZUxMYmlXYTY5T3pEY25ydTQifQ.eyJvcmlnaW4iOiJodHRwczovL291dGxvb2sub2ZmaWNlLmNvbSIsInVjIjoiNzBiMWE5ZjdiNGIyNDBmN2JlZmIyMTZjZGE1NWY4MjEiLCJ2ZXIiOiJFeGNoYW5nZS5DYWxsYmFjay5WMSIsImFwcGN0eHNlbmRlciI6Ik93YURvd25sb2FkQGVlMWQzNjk4LTQ0NDMtNDI0My1iYWNmLWNkNDAwZmNiZDg4NiIsImlzc3JpbmciOiJTSVAiLCJhcHBjdHgiOiJ7XCJtc2V4Y2hwcm90XCI6XCJvd2FcIixcInB1aWRcIjpcIjExNTM4MDExMTY3Mzc1ODUxMjBcIixcInNjb3BlXCI6XCJPd2FEb3dubG9hZFwiLFwib2lkXCI6XCJhYmE4NjlkOS1iN2FkLTQ0YWMtOWE0Mi1jYmI2ZDA0YmFlMGNcIixcInByaW1hcnlzaWRcIjpcIlMtMS01LTIxLTgwOTMyNTE0Ny05Mjk0OTcwMzktMTk5NjQ5NjYxMi0zMTc2MDAyNlwifSIsIm5iZiI6MTYxMTIzMDk5MSwiZXhwIjoxNjExMjMxNTkxLCJpc3MiOiIwMDAwMDAwMi0wMDAwLTBmZjEtY2UwMC0wMDAwMDAwMDAwMDBAZWUxZDM2OTgtNDQ0My00MjQzLWJhY2YtY2Q0MDBmY2JkODg2IiwiYXVkIjoiMDAwMDAwMDItMDAwMC0wZmYxLWNlMDAtMDAwMDAwMDAwMDAwL2F0dGFjaG1lbnRzLm9mZmljZS5uZXRAZWUxZDM2OTgtNDQ0My00MjQzLWJhY2YtY2Q0MDBmY2JkODg2IiwiaGFwcCI6Im93YSJ9.OnGjim9t3q0UMmFDzWNd1rcAaatlzTcT53P0Qd7isSj0RzvIFnOhOwy5NMZHCRW0aQwnfv7UJeT64Ts8u_ZDxI7G2dp5vz-PyBAvz07RP9WvDabkjISZ0TPy7rdBLQorQLBobWEiA0Nb85eNBYluOzw2NXsswacOR4iWWIIEi5bEgyB5WJButommuZ5W8UPzss_jbrdqnoh0OPO5wdthOVU2c27SSBBqCIyP_ulFpKu-FT5PMfaqc9qToyEKRqdZWp-NWLoztMhJkZIwbwThvBUGr9JUFSz00Mzrot7L7kGnqxNbp2ri7KviqnPUejavepY74gwKrPZ-bwYATZvfSw&amp;X-OWA-CANARY=o2DvYobjtESMztoyMqGIkbBkJX4FvtgYiL_JEZ28bxI01UEyCCht09xU49wNPJwKjJHzMv3N8z4.&amp;owa=outlook.office.com&amp;scriptVer=20210103002.08&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0646" y="819444"/>
            <a:ext cx="7915275" cy="52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20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74319" y="366450"/>
            <a:ext cx="10564088" cy="2585323"/>
          </a:xfrm>
          <a:prstGeom prst="rect">
            <a:avLst/>
          </a:prstGeom>
        </p:spPr>
        <p:txBody>
          <a:bodyPr wrap="square">
            <a:spAutoFit/>
          </a:bodyPr>
          <a:lstStyle/>
          <a:p>
            <a:r>
              <a:rPr lang="en-GB" sz="5400" dirty="0" smtClean="0">
                <a:latin typeface="SassoonPrimaryInfant" panose="00000400000000000000" pitchFamily="2" charset="0"/>
              </a:rPr>
              <a:t>What did we learn about last week? </a:t>
            </a:r>
            <a:endParaRPr lang="en-GB" sz="5400" dirty="0">
              <a:latin typeface="SassoonPrimaryInfant" panose="00000400000000000000" pitchFamily="2" charset="0"/>
            </a:endParaRPr>
          </a:p>
          <a:p>
            <a:endParaRPr lang="en-GB" sz="5400" dirty="0">
              <a:latin typeface="SassoonPrimaryInfant" panose="00000400000000000000" pitchFamily="2" charset="0"/>
            </a:endParaRPr>
          </a:p>
          <a:p>
            <a:endParaRPr lang="en-GB" sz="5400" dirty="0">
              <a:latin typeface="SassoonPrimaryInfant" panose="00000400000000000000" pitchFamily="2" charset="0"/>
            </a:endParaRPr>
          </a:p>
        </p:txBody>
      </p:sp>
      <p:pic>
        <p:nvPicPr>
          <p:cNvPr id="1026" name="Picture 2" descr="Joseph-Michel and Jacques-Étienne Montgolfier | French aviators | Britann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4349" y="1659111"/>
            <a:ext cx="6157002" cy="44830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30" name="Picture 6" descr="Download Gif Thinking | PNG &amp; GIF BAS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42883" y="1992086"/>
            <a:ext cx="2964352" cy="4150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323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89856" y="783771"/>
            <a:ext cx="10907487" cy="2123658"/>
          </a:xfrm>
          <a:prstGeom prst="rect">
            <a:avLst/>
          </a:prstGeom>
          <a:noFill/>
        </p:spPr>
        <p:txBody>
          <a:bodyPr wrap="square" rtlCol="0">
            <a:spAutoFit/>
          </a:bodyPr>
          <a:lstStyle/>
          <a:p>
            <a:pPr algn="ctr"/>
            <a:r>
              <a:rPr lang="en-GB" sz="6600" b="1" dirty="0" smtClean="0">
                <a:latin typeface="SassoonPrimaryInfant" panose="00000400000000000000" pitchFamily="2" charset="0"/>
              </a:rPr>
              <a:t>What other ways can we fly? </a:t>
            </a:r>
            <a:endParaRPr lang="en-GB" sz="6600" b="1" dirty="0">
              <a:latin typeface="SassoonPrimaryInfant" panose="00000400000000000000" pitchFamily="2" charset="0"/>
            </a:endParaRPr>
          </a:p>
        </p:txBody>
      </p:sp>
      <p:pic>
        <p:nvPicPr>
          <p:cNvPr id="2050" name="Picture 2" descr="Top Hot Air Balloon Stickers for Android &amp; iOS | Gfyca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068036" y="1992632"/>
            <a:ext cx="3341915" cy="33419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341269" y="3641346"/>
            <a:ext cx="9983502" cy="3816429"/>
          </a:xfrm>
          <a:prstGeom prst="rect">
            <a:avLst/>
          </a:prstGeom>
          <a:noFill/>
        </p:spPr>
        <p:txBody>
          <a:bodyPr wrap="none" lIns="91440" tIns="45720" rIns="91440" bIns="4572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5400" b="1" dirty="0" smtClean="0">
              <a:ln w="22225">
                <a:solidFill>
                  <a:schemeClr val="tx1"/>
                </a:solidFill>
                <a:prstDash val="solid"/>
              </a:ln>
              <a:solidFill>
                <a:schemeClr val="accent6">
                  <a:lumMod val="75000"/>
                </a:schemeClr>
              </a:solidFill>
            </a:endParaRPr>
          </a:p>
          <a:p>
            <a:pPr algn="ctr"/>
            <a:endParaRPr lang="en-US" sz="5400" b="1" dirty="0">
              <a:ln w="22225">
                <a:solidFill>
                  <a:schemeClr val="tx1"/>
                </a:solidFill>
                <a:prstDash val="solid"/>
              </a:ln>
              <a:solidFill>
                <a:schemeClr val="accent6">
                  <a:lumMod val="75000"/>
                </a:schemeClr>
              </a:solidFill>
            </a:endParaRPr>
          </a:p>
          <a:p>
            <a:pPr algn="ctr"/>
            <a:r>
              <a:rPr lang="en-US" sz="8000" b="1" cap="none" spc="0" dirty="0" smtClean="0">
                <a:ln w="22225">
                  <a:solidFill>
                    <a:schemeClr val="tx1"/>
                  </a:solidFill>
                  <a:prstDash val="solid"/>
                </a:ln>
                <a:solidFill>
                  <a:schemeClr val="accent1">
                    <a:lumMod val="75000"/>
                  </a:schemeClr>
                </a:solidFill>
                <a:effectLst/>
              </a:rPr>
              <a:t>Think		 </a:t>
            </a:r>
            <a:r>
              <a:rPr lang="en-US" sz="8000" b="1" dirty="0" smtClean="0">
                <a:ln w="22225">
                  <a:solidFill>
                    <a:schemeClr val="tx1"/>
                  </a:solidFill>
                  <a:prstDash val="solid"/>
                </a:ln>
                <a:solidFill>
                  <a:srgbClr val="FFC000"/>
                </a:solidFill>
              </a:rPr>
              <a:t>Pair</a:t>
            </a:r>
            <a:r>
              <a:rPr lang="en-US" sz="8000" b="1" dirty="0">
                <a:ln w="22225">
                  <a:solidFill>
                    <a:schemeClr val="tx1"/>
                  </a:solidFill>
                  <a:prstDash val="solid"/>
                </a:ln>
                <a:solidFill>
                  <a:srgbClr val="FFC000"/>
                </a:solidFill>
              </a:rPr>
              <a:t> </a:t>
            </a:r>
            <a:r>
              <a:rPr lang="en-US" sz="8000" b="1" dirty="0" smtClean="0">
                <a:ln w="22225">
                  <a:solidFill>
                    <a:schemeClr val="tx1"/>
                  </a:solidFill>
                  <a:prstDash val="solid"/>
                </a:ln>
                <a:solidFill>
                  <a:srgbClr val="FFC000"/>
                </a:solidFill>
              </a:rPr>
              <a:t>		</a:t>
            </a:r>
            <a:r>
              <a:rPr lang="en-US" sz="8000" b="1" dirty="0" smtClean="0">
                <a:ln w="22225">
                  <a:solidFill>
                    <a:schemeClr val="tx1"/>
                  </a:solidFill>
                  <a:prstDash val="solid"/>
                </a:ln>
                <a:solidFill>
                  <a:srgbClr val="FF0000"/>
                </a:solidFill>
              </a:rPr>
              <a:t>Share</a:t>
            </a:r>
          </a:p>
          <a:p>
            <a:pPr algn="ctr"/>
            <a:endParaRPr lang="en-US" sz="5400" b="1" dirty="0" smtClean="0">
              <a:ln w="22225">
                <a:solidFill>
                  <a:schemeClr val="tx1"/>
                </a:solidFill>
                <a:prstDash val="solid"/>
              </a:ln>
              <a:solidFill>
                <a:schemeClr val="accent6">
                  <a:lumMod val="75000"/>
                </a:schemeClr>
              </a:solidFill>
            </a:endParaRPr>
          </a:p>
        </p:txBody>
      </p:sp>
      <p:pic>
        <p:nvPicPr>
          <p:cNvPr id="8" name="Picture 7" descr="clip art turn and talk - Clip Art Library"/>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7917" l="2344" r="99023"/>
                    </a14:imgEffect>
                  </a14:imgLayer>
                </a14:imgProps>
              </a:ext>
              <a:ext uri="{28A0092B-C50C-407E-A947-70E740481C1C}">
                <a14:useLocalDpi xmlns:a14="http://schemas.microsoft.com/office/drawing/2010/main" val="0"/>
              </a:ext>
            </a:extLst>
          </a:blip>
          <a:srcRect/>
          <a:stretch>
            <a:fillRect/>
          </a:stretch>
        </p:blipFill>
        <p:spPr bwMode="auto">
          <a:xfrm>
            <a:off x="1328661" y="2463875"/>
            <a:ext cx="3139923" cy="2354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9076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7943" y="619037"/>
            <a:ext cx="14129657" cy="1631216"/>
          </a:xfrm>
          <a:prstGeom prst="rect">
            <a:avLst/>
          </a:prstGeom>
        </p:spPr>
        <p:txBody>
          <a:bodyPr wrap="square">
            <a:spAutoFit/>
          </a:bodyPr>
          <a:lstStyle/>
          <a:p>
            <a:pPr algn="ctr"/>
            <a:r>
              <a:rPr lang="en-US" sz="5000" b="1" dirty="0" smtClean="0">
                <a:ln w="0"/>
                <a:solidFill>
                  <a:srgbClr val="002060"/>
                </a:solidFill>
                <a:effectLst>
                  <a:outerShdw blurRad="38100" dist="19050" dir="2700000" algn="tl" rotWithShape="0">
                    <a:schemeClr val="dk1">
                      <a:alpha val="40000"/>
                    </a:schemeClr>
                  </a:outerShdw>
                </a:effectLst>
                <a:latin typeface="SassoonPrimaryInfant" panose="00000400000000000000" pitchFamily="2" charset="0"/>
              </a:rPr>
              <a:t>Today we are going to be answering the question </a:t>
            </a:r>
            <a:endParaRPr lang="en-US" sz="5000" b="1" dirty="0">
              <a:ln w="0"/>
              <a:solidFill>
                <a:srgbClr val="002060"/>
              </a:solidFill>
              <a:effectLst>
                <a:outerShdw blurRad="38100" dist="19050" dir="2700000" algn="tl" rotWithShape="0">
                  <a:schemeClr val="dk1">
                    <a:alpha val="40000"/>
                  </a:schemeClr>
                </a:outerShdw>
              </a:effectLst>
              <a:latin typeface="SassoonPrimaryInfant" panose="00000400000000000000" pitchFamily="2" charset="0"/>
            </a:endParaRPr>
          </a:p>
        </p:txBody>
      </p:sp>
      <p:pic>
        <p:nvPicPr>
          <p:cNvPr id="5" name="Picture 4"/>
          <p:cNvPicPr>
            <a:picLocks noChangeAspect="1"/>
          </p:cNvPicPr>
          <p:nvPr/>
        </p:nvPicPr>
        <p:blipFill rotWithShape="1">
          <a:blip r:embed="rId2"/>
          <a:srcRect l="24445" t="29018" r="26288" b="10268"/>
          <a:stretch/>
        </p:blipFill>
        <p:spPr>
          <a:xfrm>
            <a:off x="2906484" y="2250253"/>
            <a:ext cx="6400801" cy="4441372"/>
          </a:xfrm>
          <a:prstGeom prst="rect">
            <a:avLst/>
          </a:prstGeom>
        </p:spPr>
      </p:pic>
    </p:spTree>
    <p:extLst>
      <p:ext uri="{BB962C8B-B14F-4D97-AF65-F5344CB8AC3E}">
        <p14:creationId xmlns:p14="http://schemas.microsoft.com/office/powerpoint/2010/main" val="36385983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Wright Brothers: When Was The World's First Flight? - HistoryExtr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8355" y="908314"/>
            <a:ext cx="7315200" cy="5467351"/>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75634" y="261983"/>
            <a:ext cx="5079083" cy="646331"/>
          </a:xfrm>
          <a:prstGeom prst="rect">
            <a:avLst/>
          </a:prstGeom>
        </p:spPr>
        <p:txBody>
          <a:bodyPr wrap="none">
            <a:spAutoFit/>
          </a:bodyPr>
          <a:lstStyle/>
          <a:p>
            <a:r>
              <a:rPr lang="en-GB" dirty="0">
                <a:hlinkClick r:id="rId3"/>
              </a:rPr>
              <a:t>https://</a:t>
            </a:r>
            <a:r>
              <a:rPr lang="en-GB" dirty="0" smtClean="0">
                <a:hlinkClick r:id="rId3"/>
              </a:rPr>
              <a:t>www.youtube.com/watch?v=MaUYLZsOA9Q</a:t>
            </a:r>
            <a:endParaRPr lang="en-GB" dirty="0" smtClean="0"/>
          </a:p>
          <a:p>
            <a:endParaRPr lang="en-GB" dirty="0"/>
          </a:p>
        </p:txBody>
      </p:sp>
    </p:spTree>
    <p:extLst>
      <p:ext uri="{BB962C8B-B14F-4D97-AF65-F5344CB8AC3E}">
        <p14:creationId xmlns:p14="http://schemas.microsoft.com/office/powerpoint/2010/main" val="2598892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Wright Brothers: When Was The World's First Flight? - HistoryExtr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2780" y="1721205"/>
            <a:ext cx="4449110" cy="3325247"/>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6815" y="189781"/>
            <a:ext cx="10921041" cy="1015663"/>
          </a:xfrm>
          <a:prstGeom prst="rect">
            <a:avLst/>
          </a:prstGeom>
          <a:noFill/>
        </p:spPr>
        <p:txBody>
          <a:bodyPr wrap="square" rtlCol="0">
            <a:spAutoFit/>
          </a:bodyPr>
          <a:lstStyle/>
          <a:p>
            <a:r>
              <a:rPr lang="en-GB" sz="6000" b="1" dirty="0" smtClean="0">
                <a:solidFill>
                  <a:srgbClr val="002060"/>
                </a:solidFill>
                <a:latin typeface="SassoonPrimaryInfant" panose="00000400000000000000" pitchFamily="2" charset="0"/>
              </a:rPr>
              <a:t>What happened in the video? </a:t>
            </a:r>
            <a:endParaRPr lang="en-GB" sz="6000" b="1" dirty="0">
              <a:solidFill>
                <a:srgbClr val="002060"/>
              </a:solidFill>
              <a:latin typeface="SassoonPrimaryInfant" panose="00000400000000000000" pitchFamily="2" charset="0"/>
            </a:endParaRPr>
          </a:p>
        </p:txBody>
      </p:sp>
      <p:sp>
        <p:nvSpPr>
          <p:cNvPr id="4" name="TextBox 3"/>
          <p:cNvSpPr txBox="1"/>
          <p:nvPr/>
        </p:nvSpPr>
        <p:spPr>
          <a:xfrm>
            <a:off x="1207699" y="5562214"/>
            <a:ext cx="10984302" cy="1015663"/>
          </a:xfrm>
          <a:prstGeom prst="rect">
            <a:avLst/>
          </a:prstGeom>
          <a:noFill/>
        </p:spPr>
        <p:txBody>
          <a:bodyPr wrap="square" rtlCol="0">
            <a:spAutoFit/>
          </a:bodyPr>
          <a:lstStyle/>
          <a:p>
            <a:r>
              <a:rPr lang="en-GB" sz="6000" b="1" dirty="0" smtClean="0">
                <a:solidFill>
                  <a:srgbClr val="002060"/>
                </a:solidFill>
                <a:latin typeface="SassoonPrimaryInfant" panose="00000400000000000000" pitchFamily="2" charset="0"/>
              </a:rPr>
              <a:t>Can you remember any facts? </a:t>
            </a:r>
          </a:p>
        </p:txBody>
      </p:sp>
    </p:spTree>
    <p:extLst>
      <p:ext uri="{BB962C8B-B14F-4D97-AF65-F5344CB8AC3E}">
        <p14:creationId xmlns:p14="http://schemas.microsoft.com/office/powerpoint/2010/main" val="205623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txBox="1">
            <a:spLocks/>
          </p:cNvSpPr>
          <p:nvPr/>
        </p:nvSpPr>
        <p:spPr bwMode="auto">
          <a:xfrm>
            <a:off x="-503347" y="93786"/>
            <a:ext cx="12114502"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r>
              <a:rPr lang="en-GB" altLang="en-US" sz="4400" dirty="0" smtClean="0">
                <a:solidFill>
                  <a:srgbClr val="002060"/>
                </a:solidFill>
                <a:latin typeface="SassoonPrimaryInfant" panose="00000400000000000000" pitchFamily="2" charset="0"/>
              </a:rPr>
              <a:t>The Wright brothers</a:t>
            </a:r>
            <a:endParaRPr lang="en-GB" altLang="en-US" sz="4400" dirty="0">
              <a:solidFill>
                <a:srgbClr val="002060"/>
              </a:solidFill>
              <a:latin typeface="SassoonPrimaryInfant" panose="00000400000000000000" pitchFamily="2" charset="0"/>
            </a:endParaRPr>
          </a:p>
        </p:txBody>
      </p:sp>
      <p:sp>
        <p:nvSpPr>
          <p:cNvPr id="5" name="Content Placeholder 21"/>
          <p:cNvSpPr txBox="1">
            <a:spLocks/>
          </p:cNvSpPr>
          <p:nvPr/>
        </p:nvSpPr>
        <p:spPr bwMode="auto">
          <a:xfrm>
            <a:off x="362309" y="1304130"/>
            <a:ext cx="11248846" cy="18637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GB" altLang="en-US" sz="3200" b="1" dirty="0" smtClean="0">
                <a:solidFill>
                  <a:srgbClr val="002060"/>
                </a:solidFill>
                <a:latin typeface="SassoonPrimaryInfant" panose="00000400000000000000" pitchFamily="2" charset="0"/>
              </a:rPr>
              <a:t>Orville and Wilbur Wright invented the aeroplane. They called their aeroplane </a:t>
            </a:r>
            <a:r>
              <a:rPr lang="en-GB" altLang="en-US" sz="3200" b="1" dirty="0" smtClean="0">
                <a:solidFill>
                  <a:srgbClr val="FF0000"/>
                </a:solidFill>
                <a:latin typeface="SassoonPrimaryInfant" panose="00000400000000000000" pitchFamily="2" charset="0"/>
              </a:rPr>
              <a:t>The Wright Flyer. </a:t>
            </a:r>
            <a:r>
              <a:rPr lang="en-GB" altLang="en-US" sz="3200" b="1" dirty="0" smtClean="0">
                <a:solidFill>
                  <a:srgbClr val="002060"/>
                </a:solidFill>
                <a:latin typeface="SassoonPrimaryInfant" panose="00000400000000000000" pitchFamily="2" charset="0"/>
              </a:rPr>
              <a:t>This was a huge milestone in the world of international transportation.</a:t>
            </a:r>
          </a:p>
        </p:txBody>
      </p:sp>
      <p:pic>
        <p:nvPicPr>
          <p:cNvPr id="6" name="Picture 1"/>
          <p:cNvPicPr>
            <a:picLocks noChangeAspect="1"/>
          </p:cNvPicPr>
          <p:nvPr/>
        </p:nvPicPr>
        <p:blipFill rotWithShape="1">
          <a:blip r:embed="rId3">
            <a:extLst>
              <a:ext uri="{28A0092B-C50C-407E-A947-70E740481C1C}">
                <a14:useLocalDpi xmlns:a14="http://schemas.microsoft.com/office/drawing/2010/main" val="0"/>
              </a:ext>
            </a:extLst>
          </a:blip>
          <a:srcRect l="-3890" t="2102" r="52270" b="23399"/>
          <a:stretch/>
        </p:blipFill>
        <p:spPr bwMode="auto">
          <a:xfrm>
            <a:off x="-365977" y="3769744"/>
            <a:ext cx="3551251" cy="3088256"/>
          </a:xfrm>
          <a:prstGeom prst="roundRect">
            <a:avLst>
              <a:gd name="adj" fmla="val 525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p:cNvPicPr>
            <a:picLocks noChangeAspect="1"/>
          </p:cNvPicPr>
          <p:nvPr/>
        </p:nvPicPr>
        <p:blipFill>
          <a:blip r:embed="rId3">
            <a:extLst>
              <a:ext uri="{28A0092B-C50C-407E-A947-70E740481C1C}">
                <a14:useLocalDpi xmlns:a14="http://schemas.microsoft.com/office/drawing/2010/main" val="0"/>
              </a:ext>
            </a:extLst>
          </a:blip>
          <a:srcRect l="48979" b="20544"/>
          <a:stretch>
            <a:fillRect/>
          </a:stretch>
        </p:blipFill>
        <p:spPr bwMode="auto">
          <a:xfrm>
            <a:off x="2609737" y="3769744"/>
            <a:ext cx="3363825" cy="3088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7261" y="3769744"/>
            <a:ext cx="4572000" cy="2571750"/>
          </a:xfrm>
          <a:prstGeom prst="rect">
            <a:avLst/>
          </a:prstGeom>
        </p:spPr>
      </p:pic>
    </p:spTree>
    <p:extLst>
      <p:ext uri="{BB962C8B-B14F-4D97-AF65-F5344CB8AC3E}">
        <p14:creationId xmlns:p14="http://schemas.microsoft.com/office/powerpoint/2010/main" val="39579326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txBox="1">
            <a:spLocks/>
          </p:cNvSpPr>
          <p:nvPr/>
        </p:nvSpPr>
        <p:spPr bwMode="auto">
          <a:xfrm>
            <a:off x="-503347" y="93786"/>
            <a:ext cx="12114502"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r>
              <a:rPr lang="en-GB" altLang="en-US" sz="4400" dirty="0" smtClean="0">
                <a:solidFill>
                  <a:srgbClr val="002060"/>
                </a:solidFill>
                <a:latin typeface="SassoonPrimaryInfant" panose="00000400000000000000" pitchFamily="2" charset="0"/>
              </a:rPr>
              <a:t>The Wright brothers</a:t>
            </a:r>
            <a:endParaRPr lang="en-GB" altLang="en-US" sz="4400" dirty="0">
              <a:solidFill>
                <a:srgbClr val="002060"/>
              </a:solidFill>
              <a:latin typeface="SassoonPrimaryInfant" panose="00000400000000000000" pitchFamily="2" charset="0"/>
            </a:endParaRPr>
          </a:p>
        </p:txBody>
      </p:sp>
      <p:sp>
        <p:nvSpPr>
          <p:cNvPr id="5" name="Content Placeholder 21"/>
          <p:cNvSpPr txBox="1">
            <a:spLocks/>
          </p:cNvSpPr>
          <p:nvPr/>
        </p:nvSpPr>
        <p:spPr bwMode="auto">
          <a:xfrm>
            <a:off x="349139" y="1087561"/>
            <a:ext cx="11248846" cy="138835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sz="2800" dirty="0">
                <a:solidFill>
                  <a:srgbClr val="002060"/>
                </a:solidFill>
                <a:latin typeface="SassoonPrimaryInfant" panose="00000400000000000000" pitchFamily="2" charset="0"/>
              </a:rPr>
              <a:t>The </a:t>
            </a:r>
            <a:r>
              <a:rPr lang="en-US" sz="2800" dirty="0" smtClean="0">
                <a:solidFill>
                  <a:srgbClr val="002060"/>
                </a:solidFill>
                <a:latin typeface="SassoonPrimaryInfant" panose="00000400000000000000" pitchFamily="2" charset="0"/>
              </a:rPr>
              <a:t>Wright brothers </a:t>
            </a:r>
            <a:r>
              <a:rPr lang="en-US" sz="2800" dirty="0">
                <a:solidFill>
                  <a:srgbClr val="002060"/>
                </a:solidFill>
                <a:latin typeface="SassoonPrimaryInfant" panose="00000400000000000000" pitchFamily="2" charset="0"/>
              </a:rPr>
              <a:t>loved to think of new ideas and invent things when they were children. Their interest in flight began </a:t>
            </a:r>
            <a:r>
              <a:rPr lang="en-US" sz="2800" dirty="0" smtClean="0">
                <a:solidFill>
                  <a:srgbClr val="002060"/>
                </a:solidFill>
                <a:latin typeface="SassoonPrimaryInfant" panose="00000400000000000000" pitchFamily="2" charset="0"/>
              </a:rPr>
              <a:t>when </a:t>
            </a:r>
            <a:r>
              <a:rPr lang="en-US" sz="2800" dirty="0">
                <a:solidFill>
                  <a:srgbClr val="002060"/>
                </a:solidFill>
                <a:latin typeface="SassoonPrimaryInfant" panose="00000400000000000000" pitchFamily="2" charset="0"/>
              </a:rPr>
              <a:t>their father gave them a toy helicopter that flew with the help of rubber bands. Wilbur and Orville spent time watching how birds fly. This helped them to understand how to make wings for their aircraft. </a:t>
            </a:r>
            <a:endParaRPr lang="en-GB" altLang="en-US" sz="2800" dirty="0" smtClean="0">
              <a:solidFill>
                <a:srgbClr val="002060"/>
              </a:solidFill>
              <a:latin typeface="SassoonPrimaryInfant" panose="00000400000000000000" pitchFamily="2" charset="0"/>
            </a:endParaRPr>
          </a:p>
        </p:txBody>
      </p:sp>
      <p:pic>
        <p:nvPicPr>
          <p:cNvPr id="6146" name="Picture 2" descr="Orville and Wilbur Wright: The Brothers Who Changed Aviation - Biograph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67" y="3700999"/>
            <a:ext cx="4760087" cy="267754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895881" y="3469689"/>
            <a:ext cx="6109170" cy="3108543"/>
          </a:xfrm>
          <a:prstGeom prst="rect">
            <a:avLst/>
          </a:prstGeom>
        </p:spPr>
        <p:txBody>
          <a:bodyPr wrap="square">
            <a:spAutoFit/>
          </a:bodyPr>
          <a:lstStyle/>
          <a:p>
            <a:r>
              <a:rPr lang="en-US" sz="2800" dirty="0">
                <a:solidFill>
                  <a:srgbClr val="002060"/>
                </a:solidFill>
                <a:latin typeface="SassoonPrimaryInfant" panose="00000400000000000000" pitchFamily="2" charset="0"/>
              </a:rPr>
              <a:t>As they grew up, they found out how to make propellers. Propellers use turning blades to help a plane to move forward. The Wright brothers also learnt how to make an engine to power their plane. They made sure that it was light so that their plane could take </a:t>
            </a:r>
            <a:r>
              <a:rPr lang="en-US" sz="2800" dirty="0" smtClean="0">
                <a:solidFill>
                  <a:srgbClr val="002060"/>
                </a:solidFill>
                <a:latin typeface="SassoonPrimaryInfant" panose="00000400000000000000" pitchFamily="2" charset="0"/>
              </a:rPr>
              <a:t>off. </a:t>
            </a:r>
            <a:endParaRPr lang="en-GB" altLang="en-US" sz="2800" dirty="0">
              <a:solidFill>
                <a:srgbClr val="002060"/>
              </a:solidFill>
              <a:latin typeface="SassoonPrimaryInfant" panose="00000400000000000000" pitchFamily="2" charset="0"/>
            </a:endParaRPr>
          </a:p>
        </p:txBody>
      </p:sp>
    </p:spTree>
    <p:extLst>
      <p:ext uri="{BB962C8B-B14F-4D97-AF65-F5344CB8AC3E}">
        <p14:creationId xmlns:p14="http://schemas.microsoft.com/office/powerpoint/2010/main" val="31737209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p:cNvPicPr>
            <a:picLocks noChangeAspect="1"/>
          </p:cNvPicPr>
          <p:nvPr/>
        </p:nvPicPr>
        <p:blipFill>
          <a:blip r:embed="rId3">
            <a:extLst>
              <a:ext uri="{28A0092B-C50C-407E-A947-70E740481C1C}">
                <a14:useLocalDpi xmlns:a14="http://schemas.microsoft.com/office/drawing/2010/main" val="0"/>
              </a:ext>
            </a:extLst>
          </a:blip>
          <a:srcRect t="24176"/>
          <a:stretch>
            <a:fillRect/>
          </a:stretch>
        </p:blipFill>
        <p:spPr bwMode="auto">
          <a:xfrm>
            <a:off x="6541100" y="3445977"/>
            <a:ext cx="5173572" cy="2677434"/>
          </a:xfrm>
          <a:prstGeom prst="rect">
            <a:avLst/>
          </a:prstGeom>
          <a:noFill/>
          <a:ln w="38100">
            <a:solidFill>
              <a:srgbClr val="990167"/>
            </a:solidFill>
            <a:miter lim="800000"/>
            <a:headEnd/>
            <a:tailEnd/>
          </a:ln>
          <a:extLst>
            <a:ext uri="{909E8E84-426E-40DD-AFC4-6F175D3DCCD1}">
              <a14:hiddenFill xmlns:a14="http://schemas.microsoft.com/office/drawing/2010/main">
                <a:solidFill>
                  <a:srgbClr val="FFFFFF"/>
                </a:solidFill>
              </a14:hiddenFill>
            </a:ext>
          </a:extLst>
        </p:spPr>
      </p:pic>
      <p:sp>
        <p:nvSpPr>
          <p:cNvPr id="40" name="Content Placeholder 2"/>
          <p:cNvSpPr>
            <a:spLocks/>
          </p:cNvSpPr>
          <p:nvPr/>
        </p:nvSpPr>
        <p:spPr bwMode="auto">
          <a:xfrm>
            <a:off x="510306" y="3445977"/>
            <a:ext cx="5363354" cy="299269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4000" dirty="0">
                <a:solidFill>
                  <a:srgbClr val="0070C0"/>
                </a:solidFill>
                <a:latin typeface="SassoonPrimaryInfant" panose="00000400000000000000" pitchFamily="2" charset="0"/>
              </a:rPr>
              <a:t>As the day went on, both brothers had flights which lasted for increasingly longer periods of time.</a:t>
            </a:r>
          </a:p>
        </p:txBody>
      </p:sp>
      <p:sp>
        <p:nvSpPr>
          <p:cNvPr id="41" name="Content Placeholder 2"/>
          <p:cNvSpPr txBox="1">
            <a:spLocks/>
          </p:cNvSpPr>
          <p:nvPr/>
        </p:nvSpPr>
        <p:spPr>
          <a:xfrm>
            <a:off x="339563" y="630062"/>
            <a:ext cx="11852437" cy="999342"/>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4000" b="1" dirty="0" smtClean="0">
                <a:solidFill>
                  <a:srgbClr val="002060"/>
                </a:solidFill>
                <a:latin typeface="SassoonPrimaryInfant" panose="00000400000000000000" pitchFamily="2" charset="0"/>
              </a:rPr>
              <a:t>Orville Wright made the first flight in North Carolina, America in December 1903.</a:t>
            </a:r>
          </a:p>
        </p:txBody>
      </p:sp>
      <p:sp>
        <p:nvSpPr>
          <p:cNvPr id="42" name="Content Placeholder 2"/>
          <p:cNvSpPr>
            <a:spLocks/>
          </p:cNvSpPr>
          <p:nvPr/>
        </p:nvSpPr>
        <p:spPr bwMode="auto">
          <a:xfrm>
            <a:off x="510306" y="2436927"/>
            <a:ext cx="11681694" cy="756439"/>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4000" b="1" dirty="0">
                <a:solidFill>
                  <a:srgbClr val="002060"/>
                </a:solidFill>
                <a:latin typeface="SassoonPrimaryInfant" panose="00000400000000000000" pitchFamily="2" charset="0"/>
              </a:rPr>
              <a:t>He flew 120 </a:t>
            </a:r>
            <a:r>
              <a:rPr lang="en-GB" altLang="en-US" sz="4000" b="1" dirty="0" smtClean="0">
                <a:solidFill>
                  <a:srgbClr val="002060"/>
                </a:solidFill>
                <a:latin typeface="SassoonPrimaryInfant" panose="00000400000000000000" pitchFamily="2" charset="0"/>
              </a:rPr>
              <a:t>feet and the flight lasted 12 </a:t>
            </a:r>
            <a:r>
              <a:rPr lang="en-GB" altLang="en-US" sz="4000" b="1" dirty="0">
                <a:solidFill>
                  <a:srgbClr val="002060"/>
                </a:solidFill>
                <a:latin typeface="SassoonPrimaryInfant" panose="00000400000000000000" pitchFamily="2" charset="0"/>
              </a:rPr>
              <a:t>seconds.</a:t>
            </a:r>
          </a:p>
        </p:txBody>
      </p:sp>
    </p:spTree>
    <p:extLst>
      <p:ext uri="{BB962C8B-B14F-4D97-AF65-F5344CB8AC3E}">
        <p14:creationId xmlns:p14="http://schemas.microsoft.com/office/powerpoint/2010/main" val="310930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build="p"/>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584176" y="2973389"/>
            <a:ext cx="11071274" cy="619818"/>
          </a:xfrm>
          <a:prstGeom prst="rect">
            <a:avLst/>
          </a:prstGeom>
          <a:gradFill flip="none" rotWithShape="1">
            <a:gsLst>
              <a:gs pos="0">
                <a:srgbClr val="990167"/>
              </a:gs>
              <a:gs pos="50000">
                <a:schemeClr val="accent6">
                  <a:lumMod val="75000"/>
                </a:schemeClr>
              </a:gs>
              <a:gs pos="100000">
                <a:srgbClr val="2898A8"/>
              </a:gs>
            </a:gsLst>
            <a:lin ang="0" scaled="1"/>
            <a:tileRect/>
          </a:gradFill>
          <a:ln w="12700" cap="flat" cmpd="sng" algn="ctr">
            <a:noFill/>
            <a:prstDash val="solid"/>
            <a:miter lim="800000"/>
          </a:ln>
          <a:effectLst/>
        </p:spPr>
        <p:txBody>
          <a:bodyPr anchor="ctr"/>
          <a:lstStyle/>
          <a:p>
            <a:pPr algn="ctr">
              <a:defRPr/>
            </a:pPr>
            <a:endParaRPr lang="en-GB" kern="0" dirty="0">
              <a:solidFill>
                <a:srgbClr val="1C1C1C"/>
              </a:solidFill>
              <a:latin typeface="SassoonPrimaryInfant" panose="00000400000000000000" pitchFamily="2" charset="0"/>
            </a:endParaRPr>
          </a:p>
        </p:txBody>
      </p:sp>
      <p:sp>
        <p:nvSpPr>
          <p:cNvPr id="9" name="Content Placeholder 2"/>
          <p:cNvSpPr>
            <a:spLocks/>
          </p:cNvSpPr>
          <p:nvPr/>
        </p:nvSpPr>
        <p:spPr bwMode="auto">
          <a:xfrm>
            <a:off x="4573376" y="2973389"/>
            <a:ext cx="792375" cy="3905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2500" dirty="0">
                <a:solidFill>
                  <a:prstClr val="white"/>
                </a:solidFill>
                <a:latin typeface="SassoonPrimaryInfant" panose="00000400000000000000" pitchFamily="2" charset="0"/>
              </a:rPr>
              <a:t>1800</a:t>
            </a:r>
          </a:p>
        </p:txBody>
      </p:sp>
      <p:sp>
        <p:nvSpPr>
          <p:cNvPr id="10" name="Content Placeholder 2"/>
          <p:cNvSpPr>
            <a:spLocks/>
          </p:cNvSpPr>
          <p:nvPr/>
        </p:nvSpPr>
        <p:spPr bwMode="auto">
          <a:xfrm>
            <a:off x="1920875" y="2989710"/>
            <a:ext cx="1095375" cy="3905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2500" dirty="0">
                <a:solidFill>
                  <a:prstClr val="white"/>
                </a:solidFill>
                <a:latin typeface="SassoonPrimaryInfant" panose="00000400000000000000" pitchFamily="2" charset="0"/>
              </a:rPr>
              <a:t>1700</a:t>
            </a:r>
          </a:p>
        </p:txBody>
      </p:sp>
      <p:sp>
        <p:nvSpPr>
          <p:cNvPr id="11" name="Content Placeholder 2"/>
          <p:cNvSpPr>
            <a:spLocks/>
          </p:cNvSpPr>
          <p:nvPr/>
        </p:nvSpPr>
        <p:spPr bwMode="auto">
          <a:xfrm>
            <a:off x="7815103" y="2988469"/>
            <a:ext cx="780965" cy="3905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2500" dirty="0">
                <a:solidFill>
                  <a:prstClr val="white"/>
                </a:solidFill>
                <a:latin typeface="SassoonPrimaryInfant" panose="00000400000000000000" pitchFamily="2" charset="0"/>
              </a:rPr>
              <a:t>1900</a:t>
            </a:r>
          </a:p>
        </p:txBody>
      </p:sp>
      <p:sp>
        <p:nvSpPr>
          <p:cNvPr id="12" name="Content Placeholder 2"/>
          <p:cNvSpPr>
            <a:spLocks/>
          </p:cNvSpPr>
          <p:nvPr/>
        </p:nvSpPr>
        <p:spPr bwMode="auto">
          <a:xfrm>
            <a:off x="10748536" y="3026123"/>
            <a:ext cx="946566" cy="3905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fontAlgn="base">
              <a:spcAft>
                <a:spcPct val="0"/>
              </a:spcAft>
              <a:buNone/>
            </a:pPr>
            <a:r>
              <a:rPr lang="en-GB" altLang="en-US" sz="2500" dirty="0">
                <a:solidFill>
                  <a:prstClr val="white"/>
                </a:solidFill>
                <a:latin typeface="SassoonPrimaryInfant" panose="00000400000000000000" pitchFamily="2" charset="0"/>
              </a:rPr>
              <a:t>2000</a:t>
            </a:r>
          </a:p>
        </p:txBody>
      </p:sp>
      <p:grpSp>
        <p:nvGrpSpPr>
          <p:cNvPr id="13" name="Group 12"/>
          <p:cNvGrpSpPr>
            <a:grpSpLocks/>
          </p:cNvGrpSpPr>
          <p:nvPr/>
        </p:nvGrpSpPr>
        <p:grpSpPr bwMode="auto">
          <a:xfrm>
            <a:off x="5560464" y="1463141"/>
            <a:ext cx="2236786" cy="1758244"/>
            <a:chOff x="3523999" y="1444648"/>
            <a:chExt cx="1849004" cy="1339136"/>
          </a:xfrm>
        </p:grpSpPr>
        <p:grpSp>
          <p:nvGrpSpPr>
            <p:cNvPr id="14" name="Group 59"/>
            <p:cNvGrpSpPr>
              <a:grpSpLocks/>
            </p:cNvGrpSpPr>
            <p:nvPr/>
          </p:nvGrpSpPr>
          <p:grpSpPr bwMode="auto">
            <a:xfrm>
              <a:off x="4595658" y="2313245"/>
              <a:ext cx="177110" cy="470539"/>
              <a:chOff x="2437003" y="2313245"/>
              <a:chExt cx="177110" cy="470539"/>
            </a:xfrm>
          </p:grpSpPr>
          <p:sp>
            <p:nvSpPr>
              <p:cNvPr id="16" name="Rectangle 15"/>
              <p:cNvSpPr/>
              <p:nvPr/>
            </p:nvSpPr>
            <p:spPr>
              <a:xfrm>
                <a:off x="2495378" y="2313577"/>
                <a:ext cx="60311" cy="381249"/>
              </a:xfrm>
              <a:prstGeom prst="rect">
                <a:avLst/>
              </a:prstGeom>
              <a:solidFill>
                <a:srgbClr val="6F3994"/>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sp>
            <p:nvSpPr>
              <p:cNvPr id="17" name="Oval 16"/>
              <p:cNvSpPr/>
              <p:nvPr/>
            </p:nvSpPr>
            <p:spPr>
              <a:xfrm>
                <a:off x="2436655" y="2607456"/>
                <a:ext cx="177758" cy="176328"/>
              </a:xfrm>
              <a:prstGeom prst="ellipse">
                <a:avLst/>
              </a:prstGeom>
              <a:solidFill>
                <a:srgbClr val="6F3994"/>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grpSp>
        <p:sp>
          <p:nvSpPr>
            <p:cNvPr id="15" name="Rounded Rectangle 14"/>
            <p:cNvSpPr/>
            <p:nvPr/>
          </p:nvSpPr>
          <p:spPr>
            <a:xfrm>
              <a:off x="3523999" y="1444648"/>
              <a:ext cx="1849004" cy="902289"/>
            </a:xfrm>
            <a:prstGeom prst="roundRect">
              <a:avLst/>
            </a:prstGeom>
            <a:solidFill>
              <a:schemeClr val="bg1"/>
            </a:solidFill>
            <a:ln w="28575">
              <a:solidFill>
                <a:srgbClr val="6F3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500" kern="0" dirty="0">
                  <a:solidFill>
                    <a:srgbClr val="1C1C1C"/>
                  </a:solidFill>
                  <a:latin typeface="SassoonPrimaryInfant" panose="00000400000000000000" pitchFamily="2" charset="0"/>
                </a:rPr>
                <a:t>Wilbur Wright born (1867)</a:t>
              </a:r>
            </a:p>
          </p:txBody>
        </p:sp>
      </p:grpSp>
      <p:pic>
        <p:nvPicPr>
          <p:cNvPr id="18" name="Picture 9"/>
          <p:cNvPicPr>
            <a:picLocks noChangeAspect="1"/>
          </p:cNvPicPr>
          <p:nvPr/>
        </p:nvPicPr>
        <p:blipFill>
          <a:blip r:embed="rId3" cstate="print">
            <a:extLst>
              <a:ext uri="{28A0092B-C50C-407E-A947-70E740481C1C}">
                <a14:useLocalDpi xmlns:a14="http://schemas.microsoft.com/office/drawing/2010/main" val="0"/>
              </a:ext>
            </a:extLst>
          </a:blip>
          <a:srcRect l="48137"/>
          <a:stretch>
            <a:fillRect/>
          </a:stretch>
        </p:blipFill>
        <p:spPr bwMode="auto">
          <a:xfrm>
            <a:off x="5055692" y="2219843"/>
            <a:ext cx="5842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p:cNvGrpSpPr>
            <a:grpSpLocks/>
          </p:cNvGrpSpPr>
          <p:nvPr/>
        </p:nvGrpSpPr>
        <p:grpSpPr bwMode="auto">
          <a:xfrm>
            <a:off x="8415178" y="1355763"/>
            <a:ext cx="2258675" cy="1855105"/>
            <a:chOff x="6019790" y="1444647"/>
            <a:chExt cx="1849004" cy="1339137"/>
          </a:xfrm>
        </p:grpSpPr>
        <p:grpSp>
          <p:nvGrpSpPr>
            <p:cNvPr id="20" name="Group 19"/>
            <p:cNvGrpSpPr/>
            <p:nvPr/>
          </p:nvGrpSpPr>
          <p:grpSpPr>
            <a:xfrm>
              <a:off x="6138730" y="2313245"/>
              <a:ext cx="177110" cy="470539"/>
              <a:chOff x="2437003" y="2313245"/>
              <a:chExt cx="177110" cy="470539"/>
            </a:xfrm>
            <a:solidFill>
              <a:srgbClr val="51609C"/>
            </a:solidFill>
          </p:grpSpPr>
          <p:sp>
            <p:nvSpPr>
              <p:cNvPr id="22" name="Rectangle 21"/>
              <p:cNvSpPr/>
              <p:nvPr/>
            </p:nvSpPr>
            <p:spPr>
              <a:xfrm>
                <a:off x="2495374" y="2313245"/>
                <a:ext cx="60366" cy="381984"/>
              </a:xfrm>
              <a:prstGeom prst="rect">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sp>
            <p:nvSpPr>
              <p:cNvPr id="23" name="Oval 22"/>
              <p:cNvSpPr/>
              <p:nvPr/>
            </p:nvSpPr>
            <p:spPr>
              <a:xfrm>
                <a:off x="2437003" y="2606676"/>
                <a:ext cx="177110" cy="177108"/>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grpSp>
        <p:sp>
          <p:nvSpPr>
            <p:cNvPr id="21" name="Rounded Rectangle 20"/>
            <p:cNvSpPr/>
            <p:nvPr/>
          </p:nvSpPr>
          <p:spPr>
            <a:xfrm>
              <a:off x="6019790" y="1444647"/>
              <a:ext cx="1849004" cy="902289"/>
            </a:xfrm>
            <a:prstGeom prst="roundRect">
              <a:avLst/>
            </a:prstGeom>
            <a:solidFill>
              <a:schemeClr val="bg1"/>
            </a:solidFill>
            <a:ln w="28575">
              <a:solidFill>
                <a:srgbClr val="5160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500" dirty="0">
                  <a:solidFill>
                    <a:srgbClr val="1C1C1C"/>
                  </a:solidFill>
                  <a:latin typeface="SassoonPrimaryInfant" panose="00000400000000000000" pitchFamily="2" charset="0"/>
                </a:rPr>
                <a:t>First flight of an aeroplane (1903)</a:t>
              </a:r>
            </a:p>
          </p:txBody>
        </p:sp>
      </p:grpSp>
      <p:grpSp>
        <p:nvGrpSpPr>
          <p:cNvPr id="24" name="Group 23"/>
          <p:cNvGrpSpPr>
            <a:grpSpLocks/>
          </p:cNvGrpSpPr>
          <p:nvPr/>
        </p:nvGrpSpPr>
        <p:grpSpPr bwMode="auto">
          <a:xfrm>
            <a:off x="6827509" y="3394074"/>
            <a:ext cx="1849438" cy="1740634"/>
            <a:chOff x="4458134" y="2606676"/>
            <a:chExt cx="1849004" cy="1311284"/>
          </a:xfrm>
        </p:grpSpPr>
        <p:grpSp>
          <p:nvGrpSpPr>
            <p:cNvPr id="25" name="Group 24"/>
            <p:cNvGrpSpPr/>
            <p:nvPr/>
          </p:nvGrpSpPr>
          <p:grpSpPr>
            <a:xfrm rot="10800000">
              <a:off x="4834421" y="2606676"/>
              <a:ext cx="177110" cy="470539"/>
              <a:chOff x="2437003" y="2313245"/>
              <a:chExt cx="177110" cy="470539"/>
            </a:xfrm>
            <a:solidFill>
              <a:srgbClr val="6F3994"/>
            </a:solidFill>
          </p:grpSpPr>
          <p:sp>
            <p:nvSpPr>
              <p:cNvPr id="27" name="Rectangle 26"/>
              <p:cNvSpPr/>
              <p:nvPr/>
            </p:nvSpPr>
            <p:spPr>
              <a:xfrm>
                <a:off x="2495374" y="2313245"/>
                <a:ext cx="60366" cy="381984"/>
              </a:xfrm>
              <a:prstGeom prst="rect">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sp>
            <p:nvSpPr>
              <p:cNvPr id="28" name="Oval 27"/>
              <p:cNvSpPr/>
              <p:nvPr/>
            </p:nvSpPr>
            <p:spPr>
              <a:xfrm>
                <a:off x="2437003" y="2606676"/>
                <a:ext cx="177110" cy="177108"/>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grpSp>
        <p:sp>
          <p:nvSpPr>
            <p:cNvPr id="26" name="Rounded Rectangle 25"/>
            <p:cNvSpPr/>
            <p:nvPr/>
          </p:nvSpPr>
          <p:spPr>
            <a:xfrm>
              <a:off x="4458134" y="3016254"/>
              <a:ext cx="1849004" cy="901706"/>
            </a:xfrm>
            <a:prstGeom prst="roundRect">
              <a:avLst/>
            </a:prstGeom>
            <a:solidFill>
              <a:schemeClr val="bg1"/>
            </a:solidFill>
            <a:ln w="28575">
              <a:solidFill>
                <a:srgbClr val="6F3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2500" kern="0" dirty="0">
                  <a:solidFill>
                    <a:srgbClr val="1C1C1C"/>
                  </a:solidFill>
                  <a:latin typeface="SassoonPrimaryInfant" panose="00000400000000000000" pitchFamily="2" charset="0"/>
                </a:rPr>
                <a:t>Orville Wright born (1871)</a:t>
              </a:r>
            </a:p>
          </p:txBody>
        </p:sp>
      </p:grpSp>
      <p:pic>
        <p:nvPicPr>
          <p:cNvPr id="29" name="Picture 3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70130" y="3115654"/>
            <a:ext cx="998538" cy="62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 name="Group 29"/>
          <p:cNvGrpSpPr>
            <a:grpSpLocks/>
          </p:cNvGrpSpPr>
          <p:nvPr/>
        </p:nvGrpSpPr>
        <p:grpSpPr bwMode="auto">
          <a:xfrm>
            <a:off x="1694748" y="1355764"/>
            <a:ext cx="2674053" cy="1877976"/>
            <a:chOff x="995796" y="1444647"/>
            <a:chExt cx="1849004" cy="1339137"/>
          </a:xfrm>
        </p:grpSpPr>
        <p:grpSp>
          <p:nvGrpSpPr>
            <p:cNvPr id="31" name="Group 58"/>
            <p:cNvGrpSpPr>
              <a:grpSpLocks/>
            </p:cNvGrpSpPr>
            <p:nvPr/>
          </p:nvGrpSpPr>
          <p:grpSpPr bwMode="auto">
            <a:xfrm>
              <a:off x="2436908" y="2313578"/>
              <a:ext cx="177759" cy="470206"/>
              <a:chOff x="2436908" y="2313578"/>
              <a:chExt cx="177759" cy="470206"/>
            </a:xfrm>
          </p:grpSpPr>
          <p:sp>
            <p:nvSpPr>
              <p:cNvPr id="33" name="Rectangle 32"/>
              <p:cNvSpPr/>
              <p:nvPr/>
            </p:nvSpPr>
            <p:spPr>
              <a:xfrm>
                <a:off x="2495631" y="2313578"/>
                <a:ext cx="60311" cy="381249"/>
              </a:xfrm>
              <a:prstGeom prst="rect">
                <a:avLst/>
              </a:prstGeom>
              <a:solidFill>
                <a:srgbClr val="87197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sp>
            <p:nvSpPr>
              <p:cNvPr id="34" name="Oval 33"/>
              <p:cNvSpPr/>
              <p:nvPr/>
            </p:nvSpPr>
            <p:spPr>
              <a:xfrm>
                <a:off x="2436908" y="2607456"/>
                <a:ext cx="177759" cy="176328"/>
              </a:xfrm>
              <a:prstGeom prst="ellipse">
                <a:avLst/>
              </a:prstGeom>
              <a:solidFill>
                <a:srgbClr val="87197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a:solidFill>
                    <a:prstClr val="white"/>
                  </a:solidFill>
                  <a:latin typeface="SassoonPrimaryInfant" panose="00000400000000000000" pitchFamily="2" charset="0"/>
                </a:endParaRPr>
              </a:p>
            </p:txBody>
          </p:sp>
        </p:grpSp>
        <p:sp>
          <p:nvSpPr>
            <p:cNvPr id="32" name="Rounded Rectangle 31"/>
            <p:cNvSpPr/>
            <p:nvPr/>
          </p:nvSpPr>
          <p:spPr>
            <a:xfrm>
              <a:off x="995796" y="1444647"/>
              <a:ext cx="1849004" cy="902289"/>
            </a:xfrm>
            <a:prstGeom prst="roundRect">
              <a:avLst/>
            </a:prstGeom>
            <a:solidFill>
              <a:schemeClr val="bg1"/>
            </a:solidFill>
            <a:ln w="28575">
              <a:solidFill>
                <a:srgbClr val="87197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kern="0" dirty="0">
                  <a:solidFill>
                    <a:srgbClr val="1C1C1C"/>
                  </a:solidFill>
                  <a:latin typeface="SassoonPrimaryInfant" panose="00000400000000000000" pitchFamily="2" charset="0"/>
                </a:rPr>
                <a:t>First flight of a hot air balloon (1783)</a:t>
              </a:r>
            </a:p>
          </p:txBody>
        </p:sp>
      </p:grpSp>
      <p:pic>
        <p:nvPicPr>
          <p:cNvPr id="35"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42972" y="2724603"/>
            <a:ext cx="627063"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18978" y="323557"/>
            <a:ext cx="5500835" cy="830997"/>
          </a:xfrm>
          <a:prstGeom prst="rect">
            <a:avLst/>
          </a:prstGeom>
          <a:noFill/>
        </p:spPr>
        <p:txBody>
          <a:bodyPr wrap="square" rtlCol="0">
            <a:spAutoFit/>
          </a:bodyPr>
          <a:lstStyle/>
          <a:p>
            <a:r>
              <a:rPr lang="en-GB" sz="4800" dirty="0" smtClean="0">
                <a:latin typeface="SassoonPrimaryInfant" panose="00000400000000000000" pitchFamily="2" charset="0"/>
              </a:rPr>
              <a:t>Timeline of air travel </a:t>
            </a:r>
            <a:r>
              <a:rPr lang="en-GB" dirty="0" smtClean="0">
                <a:latin typeface="SassoonPrimaryInfant" panose="00000400000000000000" pitchFamily="2" charset="0"/>
              </a:rPr>
              <a:t> </a:t>
            </a:r>
            <a:endParaRPr lang="en-GB" dirty="0">
              <a:latin typeface="SassoonPrimaryInfant" panose="00000400000000000000" pitchFamily="2" charset="0"/>
            </a:endParaRPr>
          </a:p>
        </p:txBody>
      </p:sp>
    </p:spTree>
    <p:extLst>
      <p:ext uri="{BB962C8B-B14F-4D97-AF65-F5344CB8AC3E}">
        <p14:creationId xmlns:p14="http://schemas.microsoft.com/office/powerpoint/2010/main" val="417374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300"/>
                                        <p:tgtEl>
                                          <p:spTgt spid="10"/>
                                        </p:tgtEl>
                                      </p:cBhvr>
                                    </p:animEffect>
                                  </p:childTnLst>
                                </p:cTn>
                              </p:par>
                              <p:par>
                                <p:cTn id="11" presetID="22" presetClass="entr" presetSubtype="8" fill="hold" grpId="0" nodeType="withEffect">
                                  <p:stCondLst>
                                    <p:cond delay="60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300"/>
                                        <p:tgtEl>
                                          <p:spTgt spid="9"/>
                                        </p:tgtEl>
                                      </p:cBhvr>
                                    </p:animEffect>
                                  </p:childTnLst>
                                </p:cTn>
                              </p:par>
                              <p:par>
                                <p:cTn id="14" presetID="22" presetClass="entr" presetSubtype="8" fill="hold" grpId="0" nodeType="withEffect">
                                  <p:stCondLst>
                                    <p:cond delay="13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300"/>
                                        <p:tgtEl>
                                          <p:spTgt spid="11"/>
                                        </p:tgtEl>
                                      </p:cBhvr>
                                    </p:animEffect>
                                  </p:childTnLst>
                                </p:cTn>
                              </p:par>
                              <p:par>
                                <p:cTn id="17" presetID="22" presetClass="entr" presetSubtype="8" fill="hold" grpId="0" nodeType="withEffect">
                                  <p:stCondLst>
                                    <p:cond delay="190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300"/>
                                        <p:tgtEl>
                                          <p:spTgt spid="12"/>
                                        </p:tgtEl>
                                      </p:cBhvr>
                                    </p:animEffect>
                                  </p:childTnLst>
                                </p:cTn>
                              </p:par>
                              <p:par>
                                <p:cTn id="20" presetID="10" presetClass="entr" presetSubtype="0" fill="hold" nodeType="withEffect">
                                  <p:stCondLst>
                                    <p:cond delay="5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50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500"/>
                                        <p:tgtEl>
                                          <p:spTgt spid="35"/>
                                        </p:tgtEl>
                                      </p:cBhvr>
                                    </p:animEffect>
                                  </p:childTnLst>
                                </p:cTn>
                              </p:par>
                              <p:par>
                                <p:cTn id="26" presetID="10" presetClass="entr" presetSubtype="0" fill="hold" nodeType="withEffect">
                                  <p:stCondLst>
                                    <p:cond delay="110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11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nodeType="withEffect">
                                  <p:stCondLst>
                                    <p:cond delay="14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nodeType="withEffect">
                                  <p:stCondLst>
                                    <p:cond delay="180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180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txBox="1">
            <a:spLocks/>
          </p:cNvSpPr>
          <p:nvPr/>
        </p:nvSpPr>
        <p:spPr>
          <a:xfrm>
            <a:off x="473349" y="476443"/>
            <a:ext cx="10751209" cy="1414732"/>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3600" dirty="0" smtClean="0">
                <a:solidFill>
                  <a:srgbClr val="002060"/>
                </a:solidFill>
                <a:latin typeface="SassoonPrimaryInfant" panose="00000400000000000000" pitchFamily="2" charset="0"/>
              </a:rPr>
              <a:t>In November 1904, using a newly designed craft named Flyer II, Wilbur took to the skies.</a:t>
            </a:r>
          </a:p>
          <a:p>
            <a:endParaRPr lang="en-GB" altLang="en-US" sz="3600" dirty="0" smtClean="0">
              <a:solidFill>
                <a:srgbClr val="002060"/>
              </a:solidFill>
              <a:latin typeface="SassoonPrimaryInfant" panose="00000400000000000000" pitchFamily="2" charset="0"/>
            </a:endParaRPr>
          </a:p>
          <a:p>
            <a:pPr marL="0" indent="0">
              <a:buNone/>
            </a:pPr>
            <a:r>
              <a:rPr lang="en-GB" altLang="en-US" sz="3600" dirty="0" smtClean="0">
                <a:solidFill>
                  <a:srgbClr val="002060"/>
                </a:solidFill>
                <a:latin typeface="SassoonPrimaryInfant" panose="00000400000000000000" pitchFamily="2" charset="0"/>
              </a:rPr>
              <a:t>This flight lasted for over 5 minutes.</a:t>
            </a:r>
          </a:p>
        </p:txBody>
      </p:sp>
      <p:pic>
        <p:nvPicPr>
          <p:cNvPr id="8" name="Picture 2"/>
          <p:cNvPicPr>
            <a:picLocks noChangeAspect="1"/>
          </p:cNvPicPr>
          <p:nvPr/>
        </p:nvPicPr>
        <p:blipFill>
          <a:blip r:embed="rId3">
            <a:extLst>
              <a:ext uri="{28A0092B-C50C-407E-A947-70E740481C1C}">
                <a14:useLocalDpi xmlns:a14="http://schemas.microsoft.com/office/drawing/2010/main" val="0"/>
              </a:ext>
            </a:extLst>
          </a:blip>
          <a:srcRect t="22609"/>
          <a:stretch>
            <a:fillRect/>
          </a:stretch>
        </p:blipFill>
        <p:spPr bwMode="auto">
          <a:xfrm>
            <a:off x="3172887" y="3059681"/>
            <a:ext cx="5352135" cy="3262864"/>
          </a:xfrm>
          <a:prstGeom prst="rect">
            <a:avLst/>
          </a:prstGeom>
          <a:noFill/>
          <a:ln w="28575">
            <a:solidFill>
              <a:srgbClr val="990167"/>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23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1"/>
          <p:cNvSpPr txBox="1">
            <a:spLocks/>
          </p:cNvSpPr>
          <p:nvPr/>
        </p:nvSpPr>
        <p:spPr bwMode="auto">
          <a:xfrm>
            <a:off x="250725" y="283142"/>
            <a:ext cx="11941275" cy="184814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US" altLang="en-US" sz="6600" dirty="0" smtClean="0">
                <a:solidFill>
                  <a:srgbClr val="FF0000"/>
                </a:solidFill>
                <a:latin typeface="SassoonPrimaryInfant" panose="00000400000000000000" pitchFamily="2" charset="0"/>
              </a:rPr>
              <a:t>Why is the first flight significant? </a:t>
            </a:r>
            <a:endParaRPr lang="en-GB" altLang="en-US" sz="6600" dirty="0" smtClean="0">
              <a:solidFill>
                <a:srgbClr val="FF0000"/>
              </a:solidFill>
              <a:latin typeface="SassoonPrimaryInfant" panose="00000400000000000000" pitchFamily="2" charset="0"/>
            </a:endParaRPr>
          </a:p>
        </p:txBody>
      </p:sp>
      <p:pic>
        <p:nvPicPr>
          <p:cNvPr id="6146" name="Picture 2" descr="Orville and Wilbur Wright: The Brothers Who Changed Aviation - Biograph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76303" y="3797251"/>
            <a:ext cx="4760087" cy="26775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Download Gif Thinking | PNG &amp; GIF BAS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0725" y="2496952"/>
            <a:ext cx="2964352" cy="415009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84736" y="1490760"/>
            <a:ext cx="11151610" cy="2123658"/>
          </a:xfrm>
          <a:prstGeom prst="rect">
            <a:avLst/>
          </a:prstGeom>
        </p:spPr>
        <p:txBody>
          <a:bodyPr wrap="square">
            <a:spAutoFit/>
          </a:bodyPr>
          <a:lstStyle/>
          <a:p>
            <a:r>
              <a:rPr lang="en-GB" altLang="en-US" sz="4400" dirty="0">
                <a:latin typeface="SassoonPrimaryInfant" panose="00000400000000000000" pitchFamily="2" charset="0"/>
              </a:rPr>
              <a:t>Today people can take trips that previously would have taken months by train or boat, now taking a few hours by plane.  </a:t>
            </a:r>
          </a:p>
        </p:txBody>
      </p:sp>
    </p:spTree>
    <p:extLst>
      <p:ext uri="{BB962C8B-B14F-4D97-AF65-F5344CB8AC3E}">
        <p14:creationId xmlns:p14="http://schemas.microsoft.com/office/powerpoint/2010/main" val="302416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390314" y="112981"/>
            <a:ext cx="4797082" cy="6575775"/>
          </a:xfrm>
          <a:prstGeom prst="rect">
            <a:avLst/>
          </a:prstGeom>
        </p:spPr>
      </p:pic>
    </p:spTree>
    <p:extLst>
      <p:ext uri="{BB962C8B-B14F-4D97-AF65-F5344CB8AC3E}">
        <p14:creationId xmlns:p14="http://schemas.microsoft.com/office/powerpoint/2010/main" val="20283698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20941886">
            <a:off x="1674767" y="953315"/>
            <a:ext cx="7364729" cy="4946135"/>
          </a:xfrm>
          <a:prstGeom prst="rect">
            <a:avLst/>
          </a:prstGeom>
        </p:spPr>
      </p:pic>
      <p:pic>
        <p:nvPicPr>
          <p:cNvPr id="1026" name="Picture 2" descr="Pin on Thoughts Running Through My Head"/>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620307" y="2815046"/>
            <a:ext cx="30480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9351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TotalTime>
  <Words>353</Words>
  <Application>Microsoft Office PowerPoint</Application>
  <PresentationFormat>Widescreen</PresentationFormat>
  <Paragraphs>41</Paragraphs>
  <Slides>14</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Sassoon Infant Rg</vt:lpstr>
      <vt:lpstr>SassoonPrimaryInfant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Holy Rood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Verity Glennon</dc:creator>
  <cp:lastModifiedBy>Windows User</cp:lastModifiedBy>
  <cp:revision>24</cp:revision>
  <dcterms:created xsi:type="dcterms:W3CDTF">2020-09-11T11:30:54Z</dcterms:created>
  <dcterms:modified xsi:type="dcterms:W3CDTF">2021-01-21T12:09:14Z</dcterms:modified>
</cp:coreProperties>
</file>