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8" r:id="rId4"/>
    <p:sldId id="259" r:id="rId5"/>
    <p:sldId id="267" r:id="rId6"/>
    <p:sldId id="273" r:id="rId7"/>
    <p:sldId id="274" r:id="rId8"/>
    <p:sldId id="270" r:id="rId9"/>
    <p:sldId id="271" r:id="rId10"/>
    <p:sldId id="258" r:id="rId11"/>
    <p:sldId id="277" r:id="rId12"/>
    <p:sldId id="260" r:id="rId13"/>
    <p:sldId id="275" r:id="rId14"/>
    <p:sldId id="276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189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481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16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16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782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90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7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895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37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642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7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14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3549E-4630-4BF8-87E3-AC90E3ED246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41E98-5FDC-4DCE-8A9E-60862E6E2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bc.co.uk/teach/class-clips-video/religious-studies-ks1-the%20christian-story-of-the-first-christmas/z7fp382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00789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Hook: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Take a couple of minutes to look </a:t>
            </a:r>
          </a:p>
          <a:p>
            <a:r>
              <a:rPr lang="en-GB" sz="3200" dirty="0">
                <a:solidFill>
                  <a:srgbClr val="000000"/>
                </a:solidFill>
                <a:latin typeface="Sassoon Penpals Joined" panose="02000400000000000000" pitchFamily="50" charset="0"/>
              </a:rPr>
              <a:t>a</a:t>
            </a:r>
            <a:r>
              <a:rPr lang="en-GB" sz="32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t this picture and try and answer </a:t>
            </a:r>
          </a:p>
          <a:p>
            <a:r>
              <a:rPr lang="en-GB" sz="3200" dirty="0">
                <a:solidFill>
                  <a:srgbClr val="000000"/>
                </a:solidFill>
                <a:latin typeface="Sassoon Penpals Joined" panose="02000400000000000000" pitchFamily="50" charset="0"/>
              </a:rPr>
              <a:t>t</a:t>
            </a:r>
            <a:r>
              <a:rPr lang="en-GB" sz="32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he questions.</a:t>
            </a:r>
            <a:endParaRPr lang="en-GB" sz="3200" dirty="0"/>
          </a:p>
        </p:txBody>
      </p:sp>
      <p:pic>
        <p:nvPicPr>
          <p:cNvPr id="5122" name="Picture 2" descr="Zárraga, Angel Annunciation Painting Reproductions, Save 50-75%, Free  Shipping, ArtsHeaven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855" y="211750"/>
            <a:ext cx="5529680" cy="664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384632" y="784830"/>
            <a:ext cx="28073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Sassoon Penpals Joined" panose="02000400000000000000" pitchFamily="50" charset="0"/>
              </a:rPr>
              <a:t>What can you see?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Sassoon Penpals Joined" panose="02000400000000000000" pitchFamily="50" charset="0"/>
              </a:rPr>
              <a:t>What do you notice?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Sassoon Penpals Joined" panose="02000400000000000000" pitchFamily="50" charset="0"/>
              </a:rPr>
              <a:t>What do you think this is a painting of?</a:t>
            </a:r>
            <a:endParaRPr lang="en-GB" sz="40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71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3453" y="288758"/>
            <a:ext cx="11285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 Penpals Joined" panose="02000400000000000000" pitchFamily="50" charset="0"/>
              </a:rPr>
              <a:t>What story did you think this painting was from?</a:t>
            </a:r>
            <a:endParaRPr lang="en-GB" sz="5400" dirty="0">
              <a:latin typeface="Sassoon Penpals Joined" panose="02000400000000000000" pitchFamily="50" charset="0"/>
            </a:endParaRPr>
          </a:p>
        </p:txBody>
      </p:sp>
      <p:pic>
        <p:nvPicPr>
          <p:cNvPr id="6" name="Picture 2" descr="Zárraga, Angel Annunciation Painting Reproductions, Save 50-75%, Free  Shipping, ArtsHeaven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38" y="1212088"/>
            <a:ext cx="4344459" cy="522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85183" y="1212088"/>
            <a:ext cx="657097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Sassoon Penpals Joined" panose="02000400000000000000" pitchFamily="50" charset="0"/>
              </a:rPr>
              <a:t>It is a story of the </a:t>
            </a:r>
            <a:r>
              <a:rPr lang="en-GB" sz="4800" dirty="0" err="1" smtClean="0">
                <a:latin typeface="Sassoon Penpals Joined" panose="02000400000000000000" pitchFamily="50" charset="0"/>
              </a:rPr>
              <a:t>Annunication</a:t>
            </a:r>
            <a:r>
              <a:rPr lang="en-GB" sz="4800" dirty="0" smtClean="0">
                <a:latin typeface="Sassoon Penpals Joined" panose="02000400000000000000" pitchFamily="50" charset="0"/>
              </a:rPr>
              <a:t>, when Angel Gabriel came to visit Mary and tell her that she was going to have a baby</a:t>
            </a:r>
            <a:r>
              <a:rPr lang="en-GB" sz="5400" dirty="0" smtClean="0">
                <a:latin typeface="Sassoon Penpals Joined" panose="02000400000000000000" pitchFamily="50" charset="0"/>
              </a:rPr>
              <a:t>. </a:t>
            </a:r>
            <a:endParaRPr lang="en-GB" sz="5400" dirty="0">
              <a:latin typeface="Sassoon Penpals Joined" panose="02000400000000000000" pitchFamily="50" charset="0"/>
            </a:endParaRPr>
          </a:p>
          <a:p>
            <a:pPr algn="ctr"/>
            <a:r>
              <a:rPr lang="en-GB" sz="4400" dirty="0" smtClean="0">
                <a:solidFill>
                  <a:srgbClr val="002060"/>
                </a:solidFill>
                <a:latin typeface="Sassoon Penpals Joined" panose="02000400000000000000" pitchFamily="50" charset="0"/>
              </a:rPr>
              <a:t>Why was the baby special?</a:t>
            </a:r>
          </a:p>
          <a:p>
            <a:pPr algn="ctr"/>
            <a:r>
              <a:rPr lang="en-GB" sz="4400" dirty="0" smtClean="0">
                <a:solidFill>
                  <a:srgbClr val="002060"/>
                </a:solidFill>
                <a:latin typeface="Sassoon Penpals Joined" panose="02000400000000000000" pitchFamily="50" charset="0"/>
              </a:rPr>
              <a:t>What story is this the first part of?</a:t>
            </a:r>
            <a:endParaRPr lang="en-GB" sz="4400" dirty="0">
              <a:solidFill>
                <a:srgbClr val="002060"/>
              </a:solidFill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98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809" y="1062956"/>
            <a:ext cx="1167464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u="sng" dirty="0" smtClean="0">
                <a:solidFill>
                  <a:srgbClr val="7030A0"/>
                </a:solidFill>
                <a:latin typeface="Sassoon Penpals Joined" panose="02000400000000000000" pitchFamily="50" charset="0"/>
              </a:rPr>
              <a:t>Today we are going to be revisiting the Christmas story, by the end of our lesson we will:</a:t>
            </a:r>
            <a:endParaRPr lang="en-GB" sz="7200" u="sng" dirty="0">
              <a:solidFill>
                <a:srgbClr val="7030A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6593"/>
            <a:ext cx="10515600" cy="4351338"/>
          </a:xfrm>
        </p:spPr>
        <p:txBody>
          <a:bodyPr/>
          <a:lstStyle/>
          <a:p>
            <a:r>
              <a:rPr lang="en-GB" sz="5400" dirty="0" smtClean="0">
                <a:latin typeface="Sassoon Penpals Joined" panose="02000400000000000000" pitchFamily="50" charset="0"/>
              </a:rPr>
              <a:t> </a:t>
            </a:r>
            <a:r>
              <a:rPr lang="en-GB" sz="5400" dirty="0">
                <a:latin typeface="Sassoon Penpals Joined" panose="02000400000000000000" pitchFamily="50" charset="0"/>
              </a:rPr>
              <a:t>know the meaning of the annunciation and can retell the story. </a:t>
            </a:r>
          </a:p>
          <a:p>
            <a:r>
              <a:rPr lang="en-GB" sz="5400" dirty="0" smtClean="0">
                <a:latin typeface="Sassoon Penpals Joined" panose="02000400000000000000" pitchFamily="50" charset="0"/>
              </a:rPr>
              <a:t> </a:t>
            </a:r>
            <a:r>
              <a:rPr lang="en-GB" sz="5400" dirty="0">
                <a:latin typeface="Sassoon Penpals Joined" panose="02000400000000000000" pitchFamily="50" charset="0"/>
              </a:rPr>
              <a:t>identify the key events and retell the story of the First Christmas</a:t>
            </a:r>
            <a:r>
              <a:rPr lang="en-GB" dirty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18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9600" b="1" dirty="0">
                <a:latin typeface="Sassoon Penpals" panose="02000400000000000000" pitchFamily="50" charset="0"/>
              </a:rPr>
              <a:t>Challenge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Have a look at the paintings on the next couple of slides</a:t>
            </a:r>
          </a:p>
          <a:p>
            <a:pPr marL="0" indent="0" algn="ctr">
              <a:buNone/>
            </a:pP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What part of the story do they represent?</a:t>
            </a:r>
          </a:p>
          <a:p>
            <a:pPr marL="0" indent="0" algn="ctr">
              <a:buNone/>
            </a:pP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Where in the story do they fit?</a:t>
            </a:r>
          </a:p>
          <a:p>
            <a:pPr marL="0" indent="0" algn="ctr">
              <a:buNone/>
            </a:pP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Do you like the artist’s interpretation or not? Why</a:t>
            </a:r>
          </a:p>
          <a:p>
            <a:pPr marL="0" indent="0" algn="ctr">
              <a:buNone/>
            </a:pP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Why do you think the artist has chosen those </a:t>
            </a:r>
            <a:r>
              <a:rPr lang="en-US" sz="4400" dirty="0" err="1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colours</a:t>
            </a:r>
            <a:r>
              <a:rPr lang="en-US" sz="4400" dirty="0" smtClean="0">
                <a:solidFill>
                  <a:srgbClr val="000000"/>
                </a:solidFill>
                <a:latin typeface="Sassoon Penpals Joined" panose="02000400000000000000" pitchFamily="50" charset="0"/>
              </a:rPr>
              <a:t> or shapes?</a:t>
            </a:r>
            <a:endParaRPr lang="en-GB" sz="4400" dirty="0"/>
          </a:p>
        </p:txBody>
      </p:sp>
      <p:pic>
        <p:nvPicPr>
          <p:cNvPr id="6146" name="Picture 2" descr="See the source imag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58" y="0"/>
            <a:ext cx="2537868" cy="253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30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4" y="175217"/>
            <a:ext cx="5053264" cy="504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ages.fineartamerica.com/images/artworkimages/mediumlarge/1/three-wise-men-david-coo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474" y="1367334"/>
            <a:ext cx="6063916" cy="508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81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mages.fineartamerica.com/images-medium-large-5/host-of-angels-mike-moy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68" y="351990"/>
            <a:ext cx="6015790" cy="481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236" y="351990"/>
            <a:ext cx="4582291" cy="573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83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28" y="364874"/>
            <a:ext cx="5877550" cy="391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i.pinimg.com/originals/47/cc/92/47cc9295928a617182f5ac6db28c18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553" y="2612815"/>
            <a:ext cx="5728777" cy="390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97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árraga, Angel Annunciation Painting Reproductions, Save 50-75%, Free  Shipping, ArtsHeaven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613" y="331023"/>
            <a:ext cx="2237772" cy="268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567" y="267940"/>
            <a:ext cx="2430072" cy="242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images.fineartamerica.com/images/artworkimages/mediumlarge/1/three-wise-men-david-cook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14" y="3612588"/>
            <a:ext cx="2939851" cy="246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See the sourc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43" y="3612588"/>
            <a:ext cx="2373966" cy="297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ee the source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936" y="3433763"/>
            <a:ext cx="4114799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images.fineartamerica.com/images-medium-large-5/host-of-angels-mike-moyer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147" y="244548"/>
            <a:ext cx="3578226" cy="286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632" y="505326"/>
            <a:ext cx="17789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Sassoon Penpals Joined" panose="02000400000000000000" pitchFamily="50" charset="0"/>
              </a:rPr>
              <a:t>Together we can see how they form the sequence of the story.</a:t>
            </a:r>
            <a:endParaRPr lang="en-GB" sz="28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79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5064" y="71872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Sassoon Penpals Joined" panose="02000400000000000000" pitchFamily="50" charset="0"/>
              </a:rPr>
              <a:t>Let’s remind ourselves of the Christmas Story</a:t>
            </a:r>
            <a:endParaRPr lang="en-GB" sz="5400" dirty="0">
              <a:latin typeface="Sassoon Penpals Joined" panose="020004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5064" y="556027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hlinkClick r:id="rId2"/>
              </a:rPr>
              <a:t>Religious Studies KS1: The Christian Story of the First Christmas - BBC Teach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3293" t="23192" r="15847" b="10690"/>
          <a:stretch/>
        </p:blipFill>
        <p:spPr>
          <a:xfrm>
            <a:off x="6868657" y="2894389"/>
            <a:ext cx="4938333" cy="360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3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i.pinimg.com/originals/47/cc/92/47cc9295928a617182f5ac6db28c18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73" y="1241644"/>
            <a:ext cx="6070175" cy="41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930189" y="0"/>
            <a:ext cx="481263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Sassoon Penpals Joined" panose="02000400000000000000" pitchFamily="50" charset="0"/>
              </a:rPr>
              <a:t>This image here is often not included in the Christmas Story but it is a really important part. After the Wise Men have visited Jesus and choose to go home another way. Joseph has a dream in which an angel visits him and warns him of the dangers. For his reason Joseph chooses to take his family and flee to Egypt. </a:t>
            </a:r>
            <a:endParaRPr lang="en-GB" sz="36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21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874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Sassoon Penpals Joined" panose="02000400000000000000" pitchFamily="50" charset="0"/>
              </a:rPr>
              <a:t>Let’s think about the story….</a:t>
            </a:r>
            <a:endParaRPr lang="en-GB" dirty="0">
              <a:latin typeface="Sassoon Penpals Joined" panose="020004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874" y="1055603"/>
            <a:ext cx="12192000" cy="4351338"/>
          </a:xfrm>
        </p:spPr>
        <p:txBody>
          <a:bodyPr>
            <a:noAutofit/>
          </a:bodyPr>
          <a:lstStyle/>
          <a:p>
            <a:pPr lvl="0"/>
            <a:r>
              <a:rPr lang="en-GB" sz="3200" dirty="0">
                <a:latin typeface="Sassoon Penpals Joined" panose="02000400000000000000" pitchFamily="50" charset="0"/>
              </a:rPr>
              <a:t>What are the important parts of the story?  </a:t>
            </a:r>
            <a:endParaRPr lang="en-GB" sz="3200" b="1" i="1" dirty="0">
              <a:latin typeface="Sassoon Penpals Joined" panose="02000400000000000000" pitchFamily="50" charset="0"/>
            </a:endParaRPr>
          </a:p>
          <a:p>
            <a:pPr lvl="0"/>
            <a:r>
              <a:rPr lang="en-GB" sz="3200" dirty="0" smtClean="0">
                <a:latin typeface="Sassoon Penpals Joined" panose="02000400000000000000" pitchFamily="50" charset="0"/>
              </a:rPr>
              <a:t>What </a:t>
            </a:r>
            <a:r>
              <a:rPr lang="en-GB" sz="3200" dirty="0">
                <a:latin typeface="Sassoon Penpals Joined" panose="02000400000000000000" pitchFamily="50" charset="0"/>
              </a:rPr>
              <a:t>difficulties might they have faced?</a:t>
            </a:r>
          </a:p>
          <a:p>
            <a:pPr lvl="0"/>
            <a:r>
              <a:rPr lang="en-GB" sz="3200" dirty="0">
                <a:latin typeface="Sassoon Penpals Joined" panose="02000400000000000000" pitchFamily="50" charset="0"/>
              </a:rPr>
              <a:t>Why was the journey so important? </a:t>
            </a:r>
            <a:endParaRPr lang="en-GB" sz="3200" b="1" i="1" dirty="0">
              <a:latin typeface="Sassoon Penpals Joined" panose="02000400000000000000" pitchFamily="50" charset="0"/>
            </a:endParaRPr>
          </a:p>
          <a:p>
            <a:pPr lvl="0"/>
            <a:r>
              <a:rPr lang="en-GB" sz="3200" dirty="0" smtClean="0">
                <a:latin typeface="Sassoon Penpals Joined" panose="02000400000000000000" pitchFamily="50" charset="0"/>
              </a:rPr>
              <a:t>What </a:t>
            </a:r>
            <a:r>
              <a:rPr lang="en-GB" sz="3200" dirty="0">
                <a:latin typeface="Sassoon Penpals Joined" panose="02000400000000000000" pitchFamily="50" charset="0"/>
              </a:rPr>
              <a:t>happened on their arrival in Bethlehem?</a:t>
            </a:r>
          </a:p>
          <a:p>
            <a:pPr lvl="0"/>
            <a:r>
              <a:rPr lang="en-GB" sz="3200" dirty="0">
                <a:latin typeface="Sassoon Penpals Joined" panose="02000400000000000000" pitchFamily="50" charset="0"/>
              </a:rPr>
              <a:t>What made the Wise Men make the journey to Bethlehem?</a:t>
            </a:r>
          </a:p>
          <a:p>
            <a:pPr lvl="0"/>
            <a:r>
              <a:rPr lang="en-GB" sz="3200" dirty="0">
                <a:latin typeface="Sassoon Penpals Joined" panose="02000400000000000000" pitchFamily="50" charset="0"/>
              </a:rPr>
              <a:t>Who did they think Jesus was?</a:t>
            </a:r>
          </a:p>
          <a:p>
            <a:pPr lvl="0"/>
            <a:r>
              <a:rPr lang="en-GB" sz="3200" dirty="0">
                <a:latin typeface="Sassoon Penpals Joined" panose="02000400000000000000" pitchFamily="50" charset="0"/>
              </a:rPr>
              <a:t>How did they get there? </a:t>
            </a:r>
          </a:p>
          <a:p>
            <a:r>
              <a:rPr lang="en-GB" sz="3200" dirty="0">
                <a:latin typeface="Sassoon Penpals Joined" panose="02000400000000000000" pitchFamily="50" charset="0"/>
              </a:rPr>
              <a:t>What was the difficult part of their journey? How did they overcome these difficulties? </a:t>
            </a:r>
            <a:endParaRPr lang="en-GB" sz="32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299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Sassoon Penpals Joined" panose="02000400000000000000" pitchFamily="50" charset="0"/>
              </a:rPr>
              <a:t>Today’s Task</a:t>
            </a:r>
            <a:endParaRPr lang="en-GB" sz="7200" dirty="0">
              <a:latin typeface="Sassoon Penpals Joined" panose="020004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Sassoon Penpals Joined" panose="02000400000000000000" pitchFamily="50" charset="0"/>
              </a:rPr>
              <a:t>Today we will be writing our own recount of the Christmas story. We need to be thinking about what happened in each part and how they must have been feeling. </a:t>
            </a:r>
            <a:endParaRPr lang="en-GB" sz="44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28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Sassoon Penpals Joined" panose="02000400000000000000" pitchFamily="50" charset="0"/>
              </a:rPr>
              <a:t>Let’s have a look at one part together…..</a:t>
            </a:r>
            <a:endParaRPr lang="en-GB" sz="6600" dirty="0">
              <a:latin typeface="Sassoon Penpals Joined" panose="02000400000000000000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9410" t="39309" r="15662" b="32401"/>
          <a:stretch/>
        </p:blipFill>
        <p:spPr>
          <a:xfrm>
            <a:off x="764248" y="1690688"/>
            <a:ext cx="10449183" cy="30256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4248" y="5173579"/>
            <a:ext cx="102326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 Penpals Joined" panose="02000400000000000000" pitchFamily="50" charset="0"/>
              </a:rPr>
              <a:t>What is happening in this part,? What is the important information that we need to include?</a:t>
            </a:r>
            <a:endParaRPr lang="en-GB" sz="3200" dirty="0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78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715040" y="9068635"/>
            <a:ext cx="10580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SassoonPrimaryInfant" panose="00000400000000000000" pitchFamily="2" charset="0"/>
              </a:rPr>
              <a:t>Why do Christians celebrate Christmas?</a:t>
            </a:r>
            <a:endParaRPr lang="en-GB" sz="44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Sassoon Penpals Joined" panose="02000400000000000000" pitchFamily="50" charset="0"/>
              </a:rPr>
              <a:t>For example</a:t>
            </a:r>
            <a:endParaRPr lang="en-GB" sz="6600" dirty="0"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410" t="39967" r="16032" b="33717"/>
          <a:stretch/>
        </p:blipFill>
        <p:spPr>
          <a:xfrm>
            <a:off x="251179" y="1883193"/>
            <a:ext cx="11689641" cy="317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0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600" dirty="0" smtClean="0">
                <a:latin typeface="Sassoon Penpals" panose="02000400000000000000" pitchFamily="50" charset="0"/>
              </a:rPr>
              <a:t>Your Task</a:t>
            </a:r>
            <a:r>
              <a:rPr lang="en-GB" dirty="0" smtClean="0"/>
              <a:t>	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825625"/>
            <a:ext cx="8686800" cy="4351338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Sassoon Penpals" panose="02000400000000000000" pitchFamily="50" charset="0"/>
              </a:rPr>
              <a:t>Write a short recount of each part of the story?</a:t>
            </a:r>
            <a:endParaRPr lang="en-GB" sz="4000" dirty="0" smtClean="0">
              <a:latin typeface="Sassoon Penpals" panose="02000400000000000000" pitchFamily="50" charset="0"/>
            </a:endParaRPr>
          </a:p>
          <a:p>
            <a:r>
              <a:rPr lang="en-GB" sz="4000" dirty="0" smtClean="0">
                <a:latin typeface="Sassoon Penpals" panose="02000400000000000000" pitchFamily="50" charset="0"/>
              </a:rPr>
              <a:t>Remember to think about how the characters woul</a:t>
            </a:r>
            <a:r>
              <a:rPr lang="en-GB" sz="4000" dirty="0" smtClean="0">
                <a:latin typeface="Sassoon Penpals" panose="02000400000000000000" pitchFamily="50" charset="0"/>
              </a:rPr>
              <a:t>d have been feeling.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Read your recount to a member</a:t>
            </a:r>
          </a:p>
          <a:p>
            <a:pPr marL="0" indent="0">
              <a:buNone/>
            </a:pPr>
            <a:r>
              <a:rPr lang="en-GB" sz="4000" dirty="0" smtClean="0">
                <a:latin typeface="Sassoon Penpals" panose="02000400000000000000" pitchFamily="50" charset="0"/>
              </a:rPr>
              <a:t> of your family.</a:t>
            </a:r>
            <a:endParaRPr lang="en-GB" sz="4000" dirty="0">
              <a:latin typeface="Sassoon Penpals" panose="02000400000000000000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2924" t="25493" r="19361" b="12665"/>
          <a:stretch/>
        </p:blipFill>
        <p:spPr>
          <a:xfrm>
            <a:off x="6882063" y="3169529"/>
            <a:ext cx="5005138" cy="364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7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1245</TotalTime>
  <Words>474</Words>
  <Application>Microsoft Office PowerPoint</Application>
  <PresentationFormat>Widescreen</PresentationFormat>
  <Paragraphs>44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Sassoon Penpals</vt:lpstr>
      <vt:lpstr>Sassoon Penpals Joined</vt:lpstr>
      <vt:lpstr>SassoonPrimaryInfant</vt:lpstr>
      <vt:lpstr>Office Theme</vt:lpstr>
      <vt:lpstr>PowerPoint Presentation</vt:lpstr>
      <vt:lpstr>PowerPoint Presentation</vt:lpstr>
      <vt:lpstr>Today we are going to be revisiting the Christmas story, by the end of our lesson we will:</vt:lpstr>
      <vt:lpstr>Challenge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think about the story….</vt:lpstr>
      <vt:lpstr>Today’s Task</vt:lpstr>
      <vt:lpstr>Let’s have a look at one part together…..</vt:lpstr>
      <vt:lpstr>For example</vt:lpstr>
      <vt:lpstr>Your Task  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18</cp:revision>
  <dcterms:created xsi:type="dcterms:W3CDTF">2021-01-05T09:29:26Z</dcterms:created>
  <dcterms:modified xsi:type="dcterms:W3CDTF">2021-01-06T06:38:37Z</dcterms:modified>
</cp:coreProperties>
</file>