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57" r:id="rId5"/>
    <p:sldId id="258" r:id="rId6"/>
    <p:sldId id="286" r:id="rId7"/>
    <p:sldId id="309" r:id="rId8"/>
    <p:sldId id="262" r:id="rId9"/>
    <p:sldId id="303" r:id="rId10"/>
    <p:sldId id="304" r:id="rId11"/>
    <p:sldId id="301" r:id="rId12"/>
    <p:sldId id="306" r:id="rId13"/>
    <p:sldId id="307" r:id="rId14"/>
    <p:sldId id="308" r:id="rId15"/>
    <p:sldId id="28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6" autoAdjust="0"/>
    <p:restoredTop sz="94660"/>
  </p:normalViewPr>
  <p:slideViewPr>
    <p:cSldViewPr snapToGrid="0">
      <p:cViewPr varScale="1">
        <p:scale>
          <a:sx n="91" d="100"/>
          <a:sy n="91" d="100"/>
        </p:scale>
        <p:origin x="22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gif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thought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different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eyes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 or commonly used.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82093" y="3010642"/>
            <a:ext cx="3073834" cy="26970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SassoonPrimaryInfant" panose="00000400000000000000" pitchFamily="2" charset="0"/>
              </a:rPr>
              <a:t>Remember…</a:t>
            </a: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39568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 we have learnt already this year.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81735" y="159517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74868" y="159517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99927" y="159533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64945" y="1546572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k</a:t>
            </a:r>
          </a:p>
        </p:txBody>
      </p:sp>
      <p:sp>
        <p:nvSpPr>
          <p:cNvPr id="7" name="Rectangle 6"/>
          <p:cNvSpPr/>
          <p:nvPr/>
        </p:nvSpPr>
        <p:spPr>
          <a:xfrm>
            <a:off x="4729074" y="1489229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i</a:t>
            </a:r>
          </a:p>
        </p:txBody>
      </p:sp>
      <p:sp>
        <p:nvSpPr>
          <p:cNvPr id="8" name="Rectangle 7"/>
          <p:cNvSpPr/>
          <p:nvPr/>
        </p:nvSpPr>
        <p:spPr>
          <a:xfrm>
            <a:off x="8209794" y="133840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t</a:t>
            </a:r>
          </a:p>
        </p:txBody>
      </p:sp>
      <p:sp>
        <p:nvSpPr>
          <p:cNvPr id="9" name="Rectangle 8"/>
          <p:cNvSpPr/>
          <p:nvPr/>
        </p:nvSpPr>
        <p:spPr>
          <a:xfrm>
            <a:off x="1633666" y="1382568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79232" y="133840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f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456710" y="146457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84540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  <p:bldP spid="9" grpId="0"/>
      <p:bldP spid="9" grpId="1"/>
      <p:bldP spid="10" grpId="0"/>
      <p:bldP spid="10" grpId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440707" y="1643608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latin typeface="SassoonPrimaryInfant" panose="00000400000000000000" pitchFamily="2" charset="0"/>
              </a:rPr>
              <a:t>yap</a:t>
            </a:r>
            <a:r>
              <a:rPr lang="en-GB" sz="8000" dirty="0">
                <a:latin typeface="SassoonPrimaryInfant" panose="00000400000000000000" pitchFamily="2" charset="0"/>
              </a:rPr>
              <a:t>			</a:t>
            </a:r>
            <a:r>
              <a:rPr lang="en-GB" sz="8800" dirty="0">
                <a:latin typeface="SassoonPrimaryInfant" panose="00000400000000000000" pitchFamily="2" charset="0"/>
              </a:rPr>
              <a:t>yes</a:t>
            </a:r>
            <a:endParaRPr lang="en-GB" sz="8000" dirty="0">
              <a:latin typeface="SassoonPrimaryInfant" panose="00000400000000000000" pitchFamily="2" charset="0"/>
            </a:endParaRPr>
          </a:p>
          <a:p>
            <a:pPr algn="ctr"/>
            <a:endParaRPr lang="en-GB" sz="8000" dirty="0">
              <a:latin typeface="SassoonPrimaryInfant" panose="00000400000000000000" pitchFamily="2" charset="0"/>
            </a:endParaRPr>
          </a:p>
          <a:p>
            <a:pPr algn="ctr"/>
            <a:r>
              <a:rPr lang="en-GB" sz="8800" dirty="0">
                <a:latin typeface="SassoonPrimaryInfant" panose="00000400000000000000" pitchFamily="2" charset="0"/>
              </a:rPr>
              <a:t>yet		        yell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690313" y="277489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217758" y="275927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830938" y="280575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0748153" y="535075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459630" y="290635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>
            <a:off x="11145967" y="5419988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</a:p>
        </p:txBody>
      </p:sp>
      <p:sp>
        <p:nvSpPr>
          <p:cNvPr id="24" name="Oval 23"/>
          <p:cNvSpPr/>
          <p:nvPr/>
        </p:nvSpPr>
        <p:spPr>
          <a:xfrm>
            <a:off x="5587595" y="527231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885301" y="276112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218313" y="536314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9838698" y="290275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0309140" y="290274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3147" y="2275766"/>
            <a:ext cx="524830" cy="9624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040" y="2529358"/>
            <a:ext cx="1063655" cy="1418207"/>
          </a:xfrm>
          <a:prstGeom prst="rect">
            <a:avLst/>
          </a:prstGeom>
        </p:spPr>
      </p:pic>
      <p:sp>
        <p:nvSpPr>
          <p:cNvPr id="29" name="Oval 28"/>
          <p:cNvSpPr/>
          <p:nvPr/>
        </p:nvSpPr>
        <p:spPr>
          <a:xfrm>
            <a:off x="5151358" y="531247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2595" y="5339337"/>
            <a:ext cx="188992" cy="207282"/>
          </a:xfrm>
          <a:prstGeom prst="rect">
            <a:avLst/>
          </a:prstGeom>
        </p:spPr>
      </p:pic>
      <p:pic>
        <p:nvPicPr>
          <p:cNvPr id="11" name="Picture 10" descr="Image vectorielle gratuite: Cri, Fort, Shout, Rire ...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7290" y="4443053"/>
            <a:ext cx="2313062" cy="1232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SassoonPrimaryInfant" panose="00000400000000000000" pitchFamily="2" charset="0"/>
              </a:rPr>
              <a:t>zip         zap</a:t>
            </a:r>
            <a:endParaRPr lang="en-GB" sz="8000" dirty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>
                <a:latin typeface="SassoonPrimaryInfant" panose="00000400000000000000" pitchFamily="2" charset="0"/>
              </a:rPr>
              <a:t>buzz		</a:t>
            </a:r>
            <a:r>
              <a:rPr lang="en-GB" sz="8800" dirty="0">
                <a:latin typeface="SassoonPrimaryInfant" panose="00000400000000000000" pitchFamily="2" charset="0"/>
              </a:rPr>
              <a:t>     jazz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9384574" y="259276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10843068" y="6858000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10094082" y="259276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039096" y="247372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102258" y="50003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730884" y="259276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10803700" y="6858000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998813" y="5085640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184909" y="5097308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</a:p>
        </p:txBody>
      </p:sp>
      <p:sp>
        <p:nvSpPr>
          <p:cNvPr id="24" name="Oval 23"/>
          <p:cNvSpPr/>
          <p:nvPr/>
        </p:nvSpPr>
        <p:spPr>
          <a:xfrm>
            <a:off x="5393552" y="246983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545471" y="50003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695894" y="249576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9811750" y="506134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9494112" y="507972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c 3"/>
          <p:cNvSpPr/>
          <p:nvPr/>
        </p:nvSpPr>
        <p:spPr>
          <a:xfrm rot="8006641">
            <a:off x="8253805" y="4356981"/>
            <a:ext cx="1111196" cy="1128521"/>
          </a:xfrm>
          <a:prstGeom prst="arc">
            <a:avLst>
              <a:gd name="adj1" fmla="val 15063425"/>
              <a:gd name="adj2" fmla="val 1459104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36217" y="2114909"/>
            <a:ext cx="1308517" cy="13085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9876" y="1948554"/>
            <a:ext cx="1543609" cy="10491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19414" y1="42571" x2="19414" y2="42571"/>
                        <a14:foregroundMark x1="34066" y1="40857" x2="34066" y2="40857"/>
                        <a14:foregroundMark x1="20879" y1="55714" x2="20879" y2="55714"/>
                        <a14:foregroundMark x1="9524" y1="58286" x2="9524" y2="58286"/>
                        <a14:foregroundMark x1="75824" y1="43714" x2="75824" y2="43714"/>
                        <a14:foregroundMark x1="78388" y1="83429" x2="78388" y2="834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7026" y="4615942"/>
            <a:ext cx="1353548" cy="173531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2533" y="4837079"/>
            <a:ext cx="1367345" cy="113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0878" y="135877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SassoonPrimaryInfant" panose="00000400000000000000" pitchFamily="2" charset="0"/>
              </a:rPr>
              <a:t>quiz</a:t>
            </a:r>
            <a:r>
              <a:rPr lang="en-GB" sz="8000" dirty="0">
                <a:latin typeface="SassoonPrimaryInfant" panose="00000400000000000000" pitchFamily="2" charset="0"/>
              </a:rPr>
              <a:t> 		     </a:t>
            </a:r>
            <a:r>
              <a:rPr lang="en-GB" sz="8800" dirty="0">
                <a:latin typeface="SassoonPrimaryInfant" panose="00000400000000000000" pitchFamily="2" charset="0"/>
              </a:rPr>
              <a:t>quit</a:t>
            </a:r>
            <a:r>
              <a:rPr lang="en-GB" sz="8000" dirty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>
                <a:latin typeface="SassoonPrimaryInfant" panose="00000400000000000000" pitchFamily="2" charset="0"/>
              </a:rPr>
              <a:t>quick		 </a:t>
            </a:r>
            <a:r>
              <a:rPr lang="en-GB" sz="8800" dirty="0">
                <a:latin typeface="SassoonPrimaryInfant" panose="00000400000000000000" pitchFamily="2" charset="0"/>
              </a:rPr>
              <a:t>quack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6269787" y="5106657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6443050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183049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5015308" y="5106657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10487960" y="2540910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184934" y="2646727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2033" y="5009663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13782" y="2472221"/>
            <a:ext cx="188992" cy="20728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60466" y="2472221"/>
            <a:ext cx="188992" cy="20728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0755" y="5040662"/>
            <a:ext cx="188992" cy="20728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2647" y="5290097"/>
            <a:ext cx="2270625" cy="1513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402" y="2229642"/>
            <a:ext cx="1566023" cy="1174517"/>
          </a:xfrm>
          <a:prstGeom prst="rect">
            <a:avLst/>
          </a:prstGeom>
        </p:spPr>
      </p:pic>
      <p:pic>
        <p:nvPicPr>
          <p:cNvPr id="12" name="Picture 11" descr="Witch Evil Scary · Free vector graphic on Pixab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81" y="4283665"/>
            <a:ext cx="3365644" cy="2213963"/>
          </a:xfrm>
          <a:prstGeom prst="rect">
            <a:avLst/>
          </a:prstGeom>
        </p:spPr>
      </p:pic>
      <p:cxnSp>
        <p:nvCxnSpPr>
          <p:cNvPr id="33" name="Straight Connector 32"/>
          <p:cNvCxnSpPr/>
          <p:nvPr/>
        </p:nvCxnSpPr>
        <p:spPr>
          <a:xfrm flipV="1">
            <a:off x="9244130" y="5083321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10786568" y="5040662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765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y, z,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zz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 and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qu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55894" y="802894"/>
            <a:ext cx="40575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u="sng" dirty="0">
                <a:latin typeface="SassoonPrimaryInfant" panose="00000400000000000000" pitchFamily="2" charset="0"/>
              </a:rPr>
              <a:t>Quick read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19054" y="1883242"/>
            <a:ext cx="56249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yum-yum</a:t>
            </a:r>
          </a:p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zigzag</a:t>
            </a:r>
          </a:p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liquid</a:t>
            </a:r>
          </a:p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fizz</a:t>
            </a: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y, z,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zz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 and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qu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anose="00000400000000000000" pitchFamily="2" charset="0"/>
              </a:rPr>
              <a:t>Can you read the yes/no question sentence?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16690" y="1948497"/>
            <a:ext cx="66143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SassoonPrimaryInfant" panose="00000400000000000000" pitchFamily="2" charset="0"/>
              </a:rPr>
              <a:t>Can you hear a fizz?</a:t>
            </a: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4250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 v w and x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anose="00000400000000000000" pitchFamily="2" charset="0"/>
              </a:rPr>
              <a:t>Can you read the yes/no question sentence?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41270" y="1264560"/>
            <a:ext cx="74238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SassoonPrimaryInfant" panose="00000400000000000000" pitchFamily="2" charset="0"/>
              </a:rPr>
              <a:t>Can you hear a quack?</a:t>
            </a: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  <p:pic>
        <p:nvPicPr>
          <p:cNvPr id="14" name="Picture 13" descr="Trampoline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308" y="2528800"/>
            <a:ext cx="192073" cy="172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353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w v and x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anose="00000400000000000000" pitchFamily="2" charset="0"/>
              </a:rPr>
              <a:t>Can you read the yes/no question sentence?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51132" y="1658235"/>
            <a:ext cx="647004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SassoonPrimaryInfant" panose="00000400000000000000" pitchFamily="2" charset="0"/>
              </a:rPr>
              <a:t>Can you hear a zip?</a:t>
            </a: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251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Read or write application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yes</a:t>
            </a: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9208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quilt</a:t>
            </a:r>
          </a:p>
        </p:txBody>
      </p:sp>
      <p:sp>
        <p:nvSpPr>
          <p:cNvPr id="4" name="Rectangle 3"/>
          <p:cNvSpPr/>
          <p:nvPr/>
        </p:nvSpPr>
        <p:spPr>
          <a:xfrm>
            <a:off x="206871" y="1746096"/>
            <a:ext cx="2387481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28337" y="4356762"/>
            <a:ext cx="2368590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760271" y="2194100"/>
            <a:ext cx="19496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Zak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963605" y="4556679"/>
            <a:ext cx="15429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quiz</a:t>
            </a:r>
          </a:p>
        </p:txBody>
      </p:sp>
      <p:sp>
        <p:nvSpPr>
          <p:cNvPr id="9" name="Rectangle 8"/>
          <p:cNvSpPr/>
          <p:nvPr/>
        </p:nvSpPr>
        <p:spPr>
          <a:xfrm>
            <a:off x="6561114" y="4263676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452174" y="1878322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191BF39-9366-4646-9203-6E5E3C2C611C}">
  <ds:schemaRefs>
    <ds:schemaRef ds:uri="http://schemas.microsoft.com/office/2006/documentManagement/types"/>
    <ds:schemaRef ds:uri="12ff2bfd-3816-4c27-8fb4-617a10ce9654"/>
    <ds:schemaRef ds:uri="688cfe0b-51d0-4f5c-adf2-00b4769f8493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6597</TotalTime>
  <Words>412</Words>
  <Application>Microsoft Office PowerPoint</Application>
  <PresentationFormat>Widescreen</PresentationFormat>
  <Paragraphs>101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86</cp:revision>
  <dcterms:created xsi:type="dcterms:W3CDTF">2020-12-05T23:17:41Z</dcterms:created>
  <dcterms:modified xsi:type="dcterms:W3CDTF">2021-02-08T07:59:38Z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