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  <p:embeddedFont>
      <p:font typeface="Twinkl SemiBold" charset="0"/>
      <p:bold r:id="rId35"/>
    </p:embeddedFont>
    <p:embeddedFont>
      <p:font typeface="Sassoon Infant Rg" panose="02000503030000020003" charset="0"/>
      <p:regular r:id="rId36"/>
      <p:bold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34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5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Three Billy Goats Gruff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Once upon a time there were three Billy Goats Gruff. They lived in a valley in the hills.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To reach the valley, the three billy goats had to cross a river.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</a:t>
            </a:r>
            <a:r>
              <a:rPr lang="en-GB" sz="2400" dirty="0">
                <a:solidFill>
                  <a:schemeClr val="tx1"/>
                </a:solidFill>
              </a:rPr>
              <a:t>three goats made a plan. </a:t>
            </a:r>
            <a:r>
              <a:rPr lang="en-GB" sz="2400" dirty="0" smtClean="0">
                <a:solidFill>
                  <a:schemeClr val="tx1"/>
                </a:solidFill>
              </a:rPr>
              <a:t>The smallest Billy Goat Gruff was the first to try and cross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</a:t>
            </a:r>
            <a:r>
              <a:rPr lang="en-GB" sz="2400" dirty="0">
                <a:solidFill>
                  <a:schemeClr val="tx1"/>
                </a:solidFill>
              </a:rPr>
              <a:t>from under the </a:t>
            </a:r>
            <a:r>
              <a:rPr lang="en-GB" sz="2400" dirty="0" smtClean="0">
                <a:solidFill>
                  <a:schemeClr val="tx1"/>
                </a:solidFill>
              </a:rPr>
              <a:t>bridge. “It’s only me, little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</a:t>
            </a:r>
            <a:r>
              <a:rPr lang="en-GB" sz="2400" dirty="0">
                <a:solidFill>
                  <a:schemeClr val="tx1"/>
                </a:solidFill>
              </a:rPr>
              <a:t> from under the bridge</a:t>
            </a:r>
            <a:r>
              <a:rPr lang="en-GB" sz="2400" dirty="0" smtClean="0">
                <a:solidFill>
                  <a:schemeClr val="tx1"/>
                </a:solidFill>
              </a:rPr>
              <a:t>. “It’s only me, medium sized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Trip-trap, trip-trap went his hooves.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from under the bridge. “It is I, big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</a:t>
            </a:r>
            <a:r>
              <a:rPr lang="en-GB" sz="2400" smtClean="0">
                <a:solidFill>
                  <a:schemeClr val="tx1"/>
                </a:solidFill>
              </a:rPr>
              <a:t>!” roared </a:t>
            </a:r>
            <a:r>
              <a:rPr lang="en-GB" sz="2400" dirty="0" smtClean="0">
                <a:solidFill>
                  <a:schemeClr val="tx1"/>
                </a:solidFill>
              </a:rPr>
              <a:t>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959195" y="1199613"/>
            <a:ext cx="685545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Twinkl SemiBold" pitchFamily="2" charset="0"/>
              </a:rPr>
              <a:t>What could Billy Goat Gruff and his brothers do so they never have to cross the troll’s bridge again? </a:t>
            </a:r>
            <a:endParaRPr lang="en-GB" sz="32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959195" y="1199613"/>
            <a:ext cx="685545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Twinkl SemiBold" pitchFamily="2" charset="0"/>
              </a:rPr>
              <a:t>What could Billy Goat Gruff and his brothers do so they never have to cross the troll’s bridge again? </a:t>
            </a:r>
            <a:endParaRPr lang="en-GB" sz="32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08932" y="4311045"/>
            <a:ext cx="685545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Twinkl SemiBold" pitchFamily="2" charset="0"/>
              </a:rPr>
              <a:t>They could build a new bridge!</a:t>
            </a:r>
            <a:endParaRPr lang="en-GB" sz="3200" dirty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64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45533" y="196365"/>
            <a:ext cx="7169890" cy="649408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Twinkl SemiBold" pitchFamily="2" charset="0"/>
              </a:rPr>
              <a:t>-Task-</a:t>
            </a:r>
          </a:p>
          <a:p>
            <a:pPr algn="ctr"/>
            <a:endParaRPr lang="en-GB" sz="3200" dirty="0">
              <a:latin typeface="Twinkl SemiBold" pitchFamily="2" charset="0"/>
            </a:endParaRPr>
          </a:p>
          <a:p>
            <a:pPr algn="ctr"/>
            <a:r>
              <a:rPr lang="en-GB" sz="3200" dirty="0" smtClean="0">
                <a:latin typeface="Twinkl SemiBold" pitchFamily="2" charset="0"/>
              </a:rPr>
              <a:t>Using only one of the following items, can you make a bridge strong enough for the goats to cross.</a:t>
            </a:r>
            <a:br>
              <a:rPr lang="en-GB" sz="3200" dirty="0" smtClean="0">
                <a:latin typeface="Twinkl SemiBold" pitchFamily="2" charset="0"/>
              </a:rPr>
            </a:br>
            <a:r>
              <a:rPr lang="en-GB" sz="3200" dirty="0" smtClean="0">
                <a:latin typeface="Twinkl SemiBold" pitchFamily="2" charset="0"/>
              </a:rPr>
              <a:t/>
            </a:r>
            <a:br>
              <a:rPr lang="en-GB" sz="3200" dirty="0" smtClean="0">
                <a:latin typeface="Twinkl SemiBold" pitchFamily="2" charset="0"/>
              </a:rPr>
            </a:br>
            <a:r>
              <a:rPr lang="en-GB" sz="3200" dirty="0" smtClean="0">
                <a:latin typeface="Twinkl SemiBold" pitchFamily="2" charset="0"/>
              </a:rPr>
              <a:t>You can only use </a:t>
            </a:r>
            <a:r>
              <a:rPr lang="en-GB" sz="3200" dirty="0" smtClean="0">
                <a:latin typeface="Twinkl SemiBold" pitchFamily="2" charset="0"/>
              </a:rPr>
              <a:t>think from </a:t>
            </a:r>
            <a:r>
              <a:rPr lang="en-GB" sz="3200" dirty="0" smtClean="0">
                <a:latin typeface="Twinkl SemiBold" pitchFamily="2" charset="0"/>
              </a:rPr>
              <a:t>around the home. This could be </a:t>
            </a:r>
            <a:r>
              <a:rPr lang="en-GB" sz="3200" dirty="0" smtClean="0">
                <a:latin typeface="Twinkl SemiBold" pitchFamily="2" charset="0"/>
              </a:rPr>
              <a:t>cardboard </a:t>
            </a:r>
            <a:r>
              <a:rPr lang="en-GB" sz="3200" dirty="0" smtClean="0">
                <a:latin typeface="Twinkl SemiBold" pitchFamily="2" charset="0"/>
              </a:rPr>
              <a:t>(from your recycling </a:t>
            </a:r>
            <a:r>
              <a:rPr lang="en-GB" sz="3200" dirty="0" smtClean="0">
                <a:latin typeface="Twinkl SemiBold" pitchFamily="2" charset="0"/>
              </a:rPr>
              <a:t>bin), paper, boxes etc.</a:t>
            </a:r>
            <a:br>
              <a:rPr lang="en-GB" sz="3200" dirty="0" smtClean="0">
                <a:latin typeface="Twinkl SemiBold" pitchFamily="2" charset="0"/>
              </a:rPr>
            </a:br>
            <a:r>
              <a:rPr lang="en-GB" sz="3200" dirty="0" smtClean="0">
                <a:latin typeface="Twinkl SemiBold" pitchFamily="2" charset="0"/>
              </a:rPr>
              <a:t/>
            </a:r>
            <a:br>
              <a:rPr lang="en-GB" sz="3200" dirty="0" smtClean="0">
                <a:latin typeface="Twinkl SemiBold" pitchFamily="2" charset="0"/>
              </a:rPr>
            </a:br>
            <a:r>
              <a:rPr lang="en-GB" sz="3200" dirty="0" smtClean="0">
                <a:latin typeface="Twinkl SemiBold" pitchFamily="2" charset="0"/>
              </a:rPr>
              <a:t>You can test it with one of your toys.</a:t>
            </a:r>
            <a:br>
              <a:rPr lang="en-GB" sz="3200" dirty="0" smtClean="0">
                <a:latin typeface="Twinkl SemiBold" pitchFamily="2" charset="0"/>
              </a:rPr>
            </a:br>
            <a:endParaRPr lang="en-GB" sz="32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084165" y="2789190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084165" y="4156361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553325" y="5066511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08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5725" y="1133035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94706" y="0"/>
            <a:ext cx="8736037" cy="69865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Twinkl SemiBold" pitchFamily="2" charset="0"/>
              </a:rPr>
              <a:t>Here are some examples</a:t>
            </a:r>
          </a:p>
          <a:p>
            <a:pPr algn="ctr"/>
            <a:endParaRPr lang="en-GB" sz="3200" dirty="0">
              <a:latin typeface="Twinkl SemiBold" pitchFamily="2" charset="0"/>
            </a:endParaRPr>
          </a:p>
          <a:p>
            <a:pPr algn="ctr"/>
            <a:endParaRPr lang="en-GB" sz="3200" dirty="0" smtClean="0">
              <a:latin typeface="Twinkl SemiBold" pitchFamily="2" charset="0"/>
            </a:endParaRPr>
          </a:p>
          <a:p>
            <a:pPr algn="ctr"/>
            <a:endParaRPr lang="en-GB" sz="3200" dirty="0">
              <a:latin typeface="Twinkl SemiBold" pitchFamily="2" charset="0"/>
            </a:endParaRPr>
          </a:p>
          <a:p>
            <a:pPr algn="ctr"/>
            <a:endParaRPr lang="en-GB" sz="3200" dirty="0" smtClean="0">
              <a:latin typeface="Twinkl SemiBold" pitchFamily="2" charset="0"/>
            </a:endParaRPr>
          </a:p>
          <a:p>
            <a:pPr algn="ctr"/>
            <a:endParaRPr lang="en-GB" sz="3200" dirty="0">
              <a:latin typeface="Twinkl SemiBold" pitchFamily="2" charset="0"/>
            </a:endParaRPr>
          </a:p>
          <a:p>
            <a:pPr algn="ctr"/>
            <a:endParaRPr lang="en-GB" sz="3200" dirty="0" smtClean="0">
              <a:latin typeface="Twinkl SemiBold" pitchFamily="2" charset="0"/>
            </a:endParaRPr>
          </a:p>
          <a:p>
            <a:pPr algn="ctr"/>
            <a:endParaRPr lang="en-GB" sz="3200" dirty="0">
              <a:latin typeface="Twinkl SemiBold" pitchFamily="2" charset="0"/>
            </a:endParaRPr>
          </a:p>
          <a:p>
            <a:pPr algn="ctr"/>
            <a:endParaRPr lang="en-GB" sz="3200" dirty="0" smtClean="0">
              <a:latin typeface="Twinkl SemiBold" pitchFamily="2" charset="0"/>
            </a:endParaRPr>
          </a:p>
          <a:p>
            <a:pPr algn="ctr"/>
            <a:endParaRPr lang="en-GB" sz="3200" dirty="0">
              <a:latin typeface="Twinkl SemiBold" pitchFamily="2" charset="0"/>
            </a:endParaRPr>
          </a:p>
          <a:p>
            <a:pPr algn="ctr"/>
            <a:endParaRPr lang="en-GB" sz="3200" dirty="0" smtClean="0">
              <a:latin typeface="Twinkl SemiBold" pitchFamily="2" charset="0"/>
            </a:endParaRPr>
          </a:p>
          <a:p>
            <a:pPr algn="ctr"/>
            <a:endParaRPr lang="en-GB" sz="3200" dirty="0">
              <a:latin typeface="Twinkl SemiBold" pitchFamily="2" charset="0"/>
            </a:endParaRPr>
          </a:p>
          <a:p>
            <a:pPr algn="ctr"/>
            <a:r>
              <a:rPr lang="en-GB" sz="3200" dirty="0" smtClean="0">
                <a:latin typeface="Twinkl SemiBold" pitchFamily="2" charset="0"/>
              </a:rPr>
              <a:t/>
            </a:r>
            <a:br>
              <a:rPr lang="en-GB" sz="3200" dirty="0" smtClean="0">
                <a:latin typeface="Twinkl SemiBold" pitchFamily="2" charset="0"/>
              </a:rPr>
            </a:br>
            <a:endParaRPr lang="en-GB" sz="3200" dirty="0">
              <a:latin typeface="Twinkl SemiBold" pitchFamily="2" charset="0"/>
            </a:endParaRPr>
          </a:p>
        </p:txBody>
      </p:sp>
      <p:pic>
        <p:nvPicPr>
          <p:cNvPr id="1030" name="Picture 6" descr="How to Make Paper Bridges | Science Project Idea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229" y="743219"/>
            <a:ext cx="4015154" cy="301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084165" y="2789190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084165" y="4156361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553325" y="5066511"/>
            <a:ext cx="1590675" cy="1757275"/>
          </a:xfrm>
          <a:prstGeom prst="rect">
            <a:avLst/>
          </a:prstGeom>
        </p:spPr>
      </p:pic>
      <p:pic>
        <p:nvPicPr>
          <p:cNvPr id="1026" name="Picture 2" descr="How to Make Paper Bridges | Science Project Idea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48" y="743219"/>
            <a:ext cx="3607865" cy="301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n on Children's Art Idea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63" y="4144400"/>
            <a:ext cx="3991120" cy="2669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19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85725" y="1133035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0" y="211015"/>
            <a:ext cx="7340068" cy="649408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Twinkl SemiBold" pitchFamily="2" charset="0"/>
              </a:rPr>
              <a:t>-Task-</a:t>
            </a:r>
          </a:p>
          <a:p>
            <a:pPr algn="ctr"/>
            <a:endParaRPr lang="en-GB" sz="3200" dirty="0">
              <a:latin typeface="Twinkl SemiBold" pitchFamily="2" charset="0"/>
            </a:endParaRPr>
          </a:p>
          <a:p>
            <a:pPr algn="ctr"/>
            <a:r>
              <a:rPr lang="en-GB" sz="3200" dirty="0" smtClean="0">
                <a:latin typeface="Twinkl SemiBold" pitchFamily="2" charset="0"/>
              </a:rPr>
              <a:t>Once you have made your bridge and tested it, complete the following task.</a:t>
            </a:r>
            <a:br>
              <a:rPr lang="en-GB" sz="3200" dirty="0" smtClean="0">
                <a:latin typeface="Twinkl SemiBold" pitchFamily="2" charset="0"/>
              </a:rPr>
            </a:br>
            <a:r>
              <a:rPr lang="en-GB" sz="3200" dirty="0" smtClean="0">
                <a:latin typeface="Twinkl SemiBold" pitchFamily="2" charset="0"/>
              </a:rPr>
              <a:t/>
            </a:r>
            <a:br>
              <a:rPr lang="en-GB" sz="3200" dirty="0" smtClean="0">
                <a:latin typeface="Twinkl SemiBold" pitchFamily="2" charset="0"/>
              </a:rPr>
            </a:br>
            <a:r>
              <a:rPr lang="en-GB" sz="3200" dirty="0" smtClean="0">
                <a:latin typeface="Twinkl SemiBold" pitchFamily="2" charset="0"/>
              </a:rPr>
              <a:t>1. Take a photo</a:t>
            </a:r>
          </a:p>
          <a:p>
            <a:pPr algn="ctr"/>
            <a:endParaRPr lang="en-GB" sz="3200" dirty="0">
              <a:latin typeface="Twinkl SemiBold" pitchFamily="2" charset="0"/>
            </a:endParaRPr>
          </a:p>
          <a:p>
            <a:pPr algn="ctr"/>
            <a:r>
              <a:rPr lang="en-GB" sz="3200" b="1" dirty="0" smtClean="0">
                <a:latin typeface="Twinkl SemiBold" pitchFamily="2" charset="0"/>
              </a:rPr>
              <a:t>2. Complete the following sentences</a:t>
            </a:r>
            <a:r>
              <a:rPr lang="en-GB" sz="3200" dirty="0" smtClean="0">
                <a:latin typeface="Twinkl SemiBold" pitchFamily="2" charset="0"/>
              </a:rPr>
              <a:t/>
            </a:r>
            <a:br>
              <a:rPr lang="en-GB" sz="3200" dirty="0" smtClean="0">
                <a:latin typeface="Twinkl SemiBold" pitchFamily="2" charset="0"/>
              </a:rPr>
            </a:br>
            <a:r>
              <a:rPr lang="en-GB" sz="3200" dirty="0" smtClean="0">
                <a:latin typeface="Twinkl SemiBold" pitchFamily="2" charset="0"/>
              </a:rPr>
              <a:t/>
            </a:r>
            <a:br>
              <a:rPr lang="en-GB" sz="3200" dirty="0" smtClean="0">
                <a:latin typeface="Twinkl SemiBold" pitchFamily="2" charset="0"/>
              </a:rPr>
            </a:br>
            <a:r>
              <a:rPr lang="en-GB" sz="3200" dirty="0" smtClean="0">
                <a:latin typeface="Twinkl SemiBold" pitchFamily="2" charset="0"/>
              </a:rPr>
              <a:t>The bridge is made out of ________.</a:t>
            </a:r>
            <a:br>
              <a:rPr lang="en-GB" sz="3200" dirty="0" smtClean="0">
                <a:latin typeface="Twinkl SemiBold" pitchFamily="2" charset="0"/>
              </a:rPr>
            </a:br>
            <a:r>
              <a:rPr lang="en-GB" sz="3200" dirty="0" smtClean="0">
                <a:latin typeface="Twinkl SemiBold" pitchFamily="2" charset="0"/>
              </a:rPr>
              <a:t>My design was successful or unsuccessful because</a:t>
            </a:r>
            <a:r>
              <a:rPr lang="en-GB" sz="3200" dirty="0" smtClean="0">
                <a:latin typeface="Twinkl SemiBold" pitchFamily="2" charset="0"/>
              </a:rPr>
              <a:t>_____________. Next time I would_______.</a:t>
            </a:r>
            <a:endParaRPr lang="en-GB" sz="32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084165" y="2789190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084165" y="4156361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553325" y="5066511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19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1342</TotalTime>
  <Words>625</Words>
  <Application>Microsoft Office PowerPoint</Application>
  <PresentationFormat>On-screen Show (4:3)</PresentationFormat>
  <Paragraphs>45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Calibri</vt:lpstr>
      <vt:lpstr>Twinkl</vt:lpstr>
      <vt:lpstr>Twinkl SemiBold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Stephanie Rofe</cp:lastModifiedBy>
  <cp:revision>129</cp:revision>
  <dcterms:created xsi:type="dcterms:W3CDTF">2014-10-01T16:09:27Z</dcterms:created>
  <dcterms:modified xsi:type="dcterms:W3CDTF">2021-03-01T17:54:54Z</dcterms:modified>
</cp:coreProperties>
</file>