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5" r:id="rId1"/>
  </p:sldMasterIdLst>
  <p:notesMasterIdLst>
    <p:notesMasterId r:id="rId22"/>
  </p:notesMasterIdLst>
  <p:sldIdLst>
    <p:sldId id="257" r:id="rId2"/>
    <p:sldId id="271" r:id="rId3"/>
    <p:sldId id="260" r:id="rId4"/>
    <p:sldId id="261" r:id="rId5"/>
    <p:sldId id="259" r:id="rId6"/>
    <p:sldId id="274" r:id="rId7"/>
    <p:sldId id="262" r:id="rId8"/>
    <p:sldId id="272" r:id="rId9"/>
    <p:sldId id="273" r:id="rId10"/>
    <p:sldId id="267" r:id="rId11"/>
    <p:sldId id="258" r:id="rId12"/>
    <p:sldId id="275" r:id="rId13"/>
    <p:sldId id="264" r:id="rId14"/>
    <p:sldId id="276" r:id="rId15"/>
    <p:sldId id="265" r:id="rId16"/>
    <p:sldId id="266" r:id="rId17"/>
    <p:sldId id="270" r:id="rId18"/>
    <p:sldId id="256" r:id="rId19"/>
    <p:sldId id="269" r:id="rId20"/>
    <p:sldId id="263" r:id="rId2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6E6E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234" autoAdjust="0"/>
    <p:restoredTop sz="77558" autoAdjust="0"/>
  </p:normalViewPr>
  <p:slideViewPr>
    <p:cSldViewPr snapToGrid="0">
      <p:cViewPr varScale="1">
        <p:scale>
          <a:sx n="66" d="100"/>
          <a:sy n="66" d="100"/>
        </p:scale>
        <p:origin x="1181" y="4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DD32EF5-0911-4A21-9B47-532FE43BDBF0}" type="datetimeFigureOut">
              <a:rPr lang="en-GB" smtClean="0"/>
              <a:t>03/07/2025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CD7855D-1D77-4D56-8A88-CD2236B0A8A4}" type="slidenum">
              <a:rPr lang="en-GB" smtClean="0"/>
              <a:t>‹#›</a:t>
            </a:fld>
            <a:endParaRPr lang="en-GB"/>
          </a:p>
        </p:txBody>
      </p:sp>
    </p:spTree>
    <p:extLst>
      <p:ext uri="{BB962C8B-B14F-4D97-AF65-F5344CB8AC3E}">
        <p14:creationId xmlns:p14="http://schemas.microsoft.com/office/powerpoint/2010/main" val="15889706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sz="1200" b="1" i="0" dirty="0">
                <a:solidFill>
                  <a:srgbClr val="424753"/>
                </a:solidFill>
                <a:effectLst/>
                <a:latin typeface="Open Sans" panose="020B0606030504020204" pitchFamily="34" charset="0"/>
              </a:rPr>
              <a:t>Verity</a:t>
            </a:r>
          </a:p>
          <a:p>
            <a:pPr algn="l"/>
            <a:r>
              <a:rPr lang="en-US" sz="1200" b="0" i="0" dirty="0">
                <a:solidFill>
                  <a:srgbClr val="424753"/>
                </a:solidFill>
                <a:effectLst/>
                <a:latin typeface="Open Sans" panose="020B0606030504020204" pitchFamily="34" charset="0"/>
              </a:rPr>
              <a:t>In September, your child will be moving into Year 3 (Key Stage 2). This is the transition from the infant part of the school to the juniors.</a:t>
            </a:r>
          </a:p>
          <a:p>
            <a:pPr algn="l"/>
            <a:r>
              <a:rPr lang="en-US" sz="1200" b="0" i="0" dirty="0">
                <a:solidFill>
                  <a:srgbClr val="424753"/>
                </a:solidFill>
                <a:effectLst/>
                <a:latin typeface="Open Sans" panose="020B0606030504020204" pitchFamily="34" charset="0"/>
              </a:rPr>
              <a:t>As your child moves into Year 3 there are some changes we need to make you aware of… </a:t>
            </a:r>
          </a:p>
          <a:p>
            <a:endParaRPr lang="en-GB" dirty="0"/>
          </a:p>
        </p:txBody>
      </p:sp>
      <p:sp>
        <p:nvSpPr>
          <p:cNvPr id="4" name="Slide Number Placeholder 3"/>
          <p:cNvSpPr>
            <a:spLocks noGrp="1"/>
          </p:cNvSpPr>
          <p:nvPr>
            <p:ph type="sldNum" sz="quarter" idx="5"/>
          </p:nvPr>
        </p:nvSpPr>
        <p:spPr/>
        <p:txBody>
          <a:bodyPr/>
          <a:lstStyle/>
          <a:p>
            <a:fld id="{0CD7855D-1D77-4D56-8A88-CD2236B0A8A4}" type="slidenum">
              <a:rPr lang="en-GB" smtClean="0"/>
              <a:t>1</a:t>
            </a:fld>
            <a:endParaRPr lang="en-GB"/>
          </a:p>
        </p:txBody>
      </p:sp>
    </p:spTree>
    <p:extLst>
      <p:ext uri="{BB962C8B-B14F-4D97-AF65-F5344CB8AC3E}">
        <p14:creationId xmlns:p14="http://schemas.microsoft.com/office/powerpoint/2010/main" val="206972906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i="0" dirty="0">
                <a:solidFill>
                  <a:srgbClr val="FF0000"/>
                </a:solidFill>
                <a:effectLst/>
                <a:latin typeface="Open Sans" panose="020B0606030504020204" pitchFamily="34" charset="0"/>
              </a:rPr>
              <a:t>Verity</a:t>
            </a:r>
          </a:p>
        </p:txBody>
      </p:sp>
      <p:sp>
        <p:nvSpPr>
          <p:cNvPr id="4" name="Slide Number Placeholder 3"/>
          <p:cNvSpPr>
            <a:spLocks noGrp="1"/>
          </p:cNvSpPr>
          <p:nvPr>
            <p:ph type="sldNum" sz="quarter" idx="5"/>
          </p:nvPr>
        </p:nvSpPr>
        <p:spPr/>
        <p:txBody>
          <a:bodyPr/>
          <a:lstStyle/>
          <a:p>
            <a:fld id="{0CD7855D-1D77-4D56-8A88-CD2236B0A8A4}" type="slidenum">
              <a:rPr lang="en-GB" smtClean="0"/>
              <a:t>2</a:t>
            </a:fld>
            <a:endParaRPr lang="en-GB"/>
          </a:p>
        </p:txBody>
      </p:sp>
    </p:spTree>
    <p:extLst>
      <p:ext uri="{BB962C8B-B14F-4D97-AF65-F5344CB8AC3E}">
        <p14:creationId xmlns:p14="http://schemas.microsoft.com/office/powerpoint/2010/main" val="869514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Verity</a:t>
            </a:r>
            <a:endParaRPr lang="en-GB" b="1" dirty="0"/>
          </a:p>
        </p:txBody>
      </p:sp>
      <p:sp>
        <p:nvSpPr>
          <p:cNvPr id="4" name="Slide Number Placeholder 3"/>
          <p:cNvSpPr>
            <a:spLocks noGrp="1"/>
          </p:cNvSpPr>
          <p:nvPr>
            <p:ph type="sldNum" sz="quarter" idx="5"/>
          </p:nvPr>
        </p:nvSpPr>
        <p:spPr/>
        <p:txBody>
          <a:bodyPr/>
          <a:lstStyle/>
          <a:p>
            <a:fld id="{0CD7855D-1D77-4D56-8A88-CD2236B0A8A4}" type="slidenum">
              <a:rPr lang="en-GB" smtClean="0"/>
              <a:t>3</a:t>
            </a:fld>
            <a:endParaRPr lang="en-GB"/>
          </a:p>
        </p:txBody>
      </p:sp>
    </p:spTree>
    <p:extLst>
      <p:ext uri="{BB962C8B-B14F-4D97-AF65-F5344CB8AC3E}">
        <p14:creationId xmlns:p14="http://schemas.microsoft.com/office/powerpoint/2010/main" val="32996812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Verity</a:t>
            </a:r>
            <a:endParaRPr lang="en-GB" b="1" dirty="0"/>
          </a:p>
        </p:txBody>
      </p:sp>
      <p:sp>
        <p:nvSpPr>
          <p:cNvPr id="4" name="Slide Number Placeholder 3"/>
          <p:cNvSpPr>
            <a:spLocks noGrp="1"/>
          </p:cNvSpPr>
          <p:nvPr>
            <p:ph type="sldNum" sz="quarter" idx="5"/>
          </p:nvPr>
        </p:nvSpPr>
        <p:spPr/>
        <p:txBody>
          <a:bodyPr/>
          <a:lstStyle/>
          <a:p>
            <a:fld id="{0CD7855D-1D77-4D56-8A88-CD2236B0A8A4}" type="slidenum">
              <a:rPr lang="en-GB" smtClean="0"/>
              <a:t>4</a:t>
            </a:fld>
            <a:endParaRPr lang="en-GB"/>
          </a:p>
        </p:txBody>
      </p:sp>
    </p:spTree>
    <p:extLst>
      <p:ext uri="{BB962C8B-B14F-4D97-AF65-F5344CB8AC3E}">
        <p14:creationId xmlns:p14="http://schemas.microsoft.com/office/powerpoint/2010/main" val="253032171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Verity</a:t>
            </a:r>
            <a:endParaRPr lang="en-GB" b="1" dirty="0"/>
          </a:p>
        </p:txBody>
      </p:sp>
      <p:sp>
        <p:nvSpPr>
          <p:cNvPr id="4" name="Slide Number Placeholder 3"/>
          <p:cNvSpPr>
            <a:spLocks noGrp="1"/>
          </p:cNvSpPr>
          <p:nvPr>
            <p:ph type="sldNum" sz="quarter" idx="5"/>
          </p:nvPr>
        </p:nvSpPr>
        <p:spPr/>
        <p:txBody>
          <a:bodyPr/>
          <a:lstStyle/>
          <a:p>
            <a:fld id="{0CD7855D-1D77-4D56-8A88-CD2236B0A8A4}" type="slidenum">
              <a:rPr lang="en-GB" smtClean="0"/>
              <a:t>5</a:t>
            </a:fld>
            <a:endParaRPr lang="en-GB"/>
          </a:p>
        </p:txBody>
      </p:sp>
    </p:spTree>
    <p:extLst>
      <p:ext uri="{BB962C8B-B14F-4D97-AF65-F5344CB8AC3E}">
        <p14:creationId xmlns:p14="http://schemas.microsoft.com/office/powerpoint/2010/main" val="306982555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Verity</a:t>
            </a:r>
            <a:endParaRPr lang="en-GB" b="1" dirty="0"/>
          </a:p>
        </p:txBody>
      </p:sp>
      <p:sp>
        <p:nvSpPr>
          <p:cNvPr id="4" name="Slide Number Placeholder 3"/>
          <p:cNvSpPr>
            <a:spLocks noGrp="1"/>
          </p:cNvSpPr>
          <p:nvPr>
            <p:ph type="sldNum" sz="quarter" idx="5"/>
          </p:nvPr>
        </p:nvSpPr>
        <p:spPr/>
        <p:txBody>
          <a:bodyPr/>
          <a:lstStyle/>
          <a:p>
            <a:fld id="{0CD7855D-1D77-4D56-8A88-CD2236B0A8A4}" type="slidenum">
              <a:rPr lang="en-GB" smtClean="0"/>
              <a:t>6</a:t>
            </a:fld>
            <a:endParaRPr lang="en-GB"/>
          </a:p>
        </p:txBody>
      </p:sp>
    </p:spTree>
    <p:extLst>
      <p:ext uri="{BB962C8B-B14F-4D97-AF65-F5344CB8AC3E}">
        <p14:creationId xmlns:p14="http://schemas.microsoft.com/office/powerpoint/2010/main" val="334855510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Verity</a:t>
            </a:r>
            <a:endParaRPr lang="en-GB" b="1" dirty="0"/>
          </a:p>
        </p:txBody>
      </p:sp>
      <p:sp>
        <p:nvSpPr>
          <p:cNvPr id="4" name="Slide Number Placeholder 3"/>
          <p:cNvSpPr>
            <a:spLocks noGrp="1"/>
          </p:cNvSpPr>
          <p:nvPr>
            <p:ph type="sldNum" sz="quarter" idx="5"/>
          </p:nvPr>
        </p:nvSpPr>
        <p:spPr/>
        <p:txBody>
          <a:bodyPr/>
          <a:lstStyle/>
          <a:p>
            <a:fld id="{0CD7855D-1D77-4D56-8A88-CD2236B0A8A4}" type="slidenum">
              <a:rPr lang="en-GB" smtClean="0"/>
              <a:t>7</a:t>
            </a:fld>
            <a:endParaRPr lang="en-GB"/>
          </a:p>
        </p:txBody>
      </p:sp>
    </p:spTree>
    <p:extLst>
      <p:ext uri="{BB962C8B-B14F-4D97-AF65-F5344CB8AC3E}">
        <p14:creationId xmlns:p14="http://schemas.microsoft.com/office/powerpoint/2010/main" val="140958423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Verity</a:t>
            </a:r>
            <a:endParaRPr lang="en-GB" b="1" dirty="0"/>
          </a:p>
        </p:txBody>
      </p:sp>
      <p:sp>
        <p:nvSpPr>
          <p:cNvPr id="4" name="Slide Number Placeholder 3"/>
          <p:cNvSpPr>
            <a:spLocks noGrp="1"/>
          </p:cNvSpPr>
          <p:nvPr>
            <p:ph type="sldNum" sz="quarter" idx="5"/>
          </p:nvPr>
        </p:nvSpPr>
        <p:spPr/>
        <p:txBody>
          <a:bodyPr/>
          <a:lstStyle/>
          <a:p>
            <a:fld id="{0CD7855D-1D77-4D56-8A88-CD2236B0A8A4}" type="slidenum">
              <a:rPr lang="en-GB" smtClean="0"/>
              <a:t>8</a:t>
            </a:fld>
            <a:endParaRPr lang="en-GB"/>
          </a:p>
        </p:txBody>
      </p:sp>
    </p:spTree>
    <p:extLst>
      <p:ext uri="{BB962C8B-B14F-4D97-AF65-F5344CB8AC3E}">
        <p14:creationId xmlns:p14="http://schemas.microsoft.com/office/powerpoint/2010/main" val="28132692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Emily</a:t>
            </a:r>
            <a:endParaRPr lang="en-GB" b="1" dirty="0"/>
          </a:p>
        </p:txBody>
      </p:sp>
      <p:sp>
        <p:nvSpPr>
          <p:cNvPr id="4" name="Slide Number Placeholder 3"/>
          <p:cNvSpPr>
            <a:spLocks noGrp="1"/>
          </p:cNvSpPr>
          <p:nvPr>
            <p:ph type="sldNum" sz="quarter" idx="5"/>
          </p:nvPr>
        </p:nvSpPr>
        <p:spPr/>
        <p:txBody>
          <a:bodyPr/>
          <a:lstStyle/>
          <a:p>
            <a:fld id="{0CD7855D-1D77-4D56-8A88-CD2236B0A8A4}" type="slidenum">
              <a:rPr lang="en-GB" smtClean="0"/>
              <a:t>9</a:t>
            </a:fld>
            <a:endParaRPr lang="en-GB"/>
          </a:p>
        </p:txBody>
      </p:sp>
    </p:spTree>
    <p:extLst>
      <p:ext uri="{BB962C8B-B14F-4D97-AF65-F5344CB8AC3E}">
        <p14:creationId xmlns:p14="http://schemas.microsoft.com/office/powerpoint/2010/main" val="231398520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E</a:t>
            </a:r>
            <a:r>
              <a:rPr lang="en-GB" b="1" dirty="0" err="1"/>
              <a:t>mily</a:t>
            </a:r>
            <a:endParaRPr lang="en-GB" b="1" dirty="0"/>
          </a:p>
        </p:txBody>
      </p:sp>
      <p:sp>
        <p:nvSpPr>
          <p:cNvPr id="4" name="Slide Number Placeholder 3"/>
          <p:cNvSpPr>
            <a:spLocks noGrp="1"/>
          </p:cNvSpPr>
          <p:nvPr>
            <p:ph type="sldNum" sz="quarter" idx="5"/>
          </p:nvPr>
        </p:nvSpPr>
        <p:spPr/>
        <p:txBody>
          <a:bodyPr/>
          <a:lstStyle/>
          <a:p>
            <a:fld id="{0CD7855D-1D77-4D56-8A88-CD2236B0A8A4}" type="slidenum">
              <a:rPr lang="en-GB" smtClean="0"/>
              <a:t>10</a:t>
            </a:fld>
            <a:endParaRPr lang="en-GB"/>
          </a:p>
        </p:txBody>
      </p:sp>
    </p:spTree>
    <p:extLst>
      <p:ext uri="{BB962C8B-B14F-4D97-AF65-F5344CB8AC3E}">
        <p14:creationId xmlns:p14="http://schemas.microsoft.com/office/powerpoint/2010/main" val="286847261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Emily</a:t>
            </a:r>
            <a:endParaRPr lang="en-GB" b="1" dirty="0"/>
          </a:p>
        </p:txBody>
      </p:sp>
      <p:sp>
        <p:nvSpPr>
          <p:cNvPr id="4" name="Slide Number Placeholder 3"/>
          <p:cNvSpPr>
            <a:spLocks noGrp="1"/>
          </p:cNvSpPr>
          <p:nvPr>
            <p:ph type="sldNum" sz="quarter" idx="5"/>
          </p:nvPr>
        </p:nvSpPr>
        <p:spPr/>
        <p:txBody>
          <a:bodyPr/>
          <a:lstStyle/>
          <a:p>
            <a:fld id="{0CD7855D-1D77-4D56-8A88-CD2236B0A8A4}" type="slidenum">
              <a:rPr lang="en-GB" smtClean="0"/>
              <a:t>11</a:t>
            </a:fld>
            <a:endParaRPr lang="en-GB"/>
          </a:p>
        </p:txBody>
      </p:sp>
    </p:spTree>
    <p:extLst>
      <p:ext uri="{BB962C8B-B14F-4D97-AF65-F5344CB8AC3E}">
        <p14:creationId xmlns:p14="http://schemas.microsoft.com/office/powerpoint/2010/main" val="78980752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Jenna</a:t>
            </a:r>
            <a:endParaRPr lang="en-GB" b="1" dirty="0"/>
          </a:p>
        </p:txBody>
      </p:sp>
      <p:sp>
        <p:nvSpPr>
          <p:cNvPr id="4" name="Slide Number Placeholder 3"/>
          <p:cNvSpPr>
            <a:spLocks noGrp="1"/>
          </p:cNvSpPr>
          <p:nvPr>
            <p:ph type="sldNum" sz="quarter" idx="5"/>
          </p:nvPr>
        </p:nvSpPr>
        <p:spPr/>
        <p:txBody>
          <a:bodyPr/>
          <a:lstStyle/>
          <a:p>
            <a:fld id="{0CD7855D-1D77-4D56-8A88-CD2236B0A8A4}" type="slidenum">
              <a:rPr lang="en-GB" smtClean="0"/>
              <a:t>12</a:t>
            </a:fld>
            <a:endParaRPr lang="en-GB"/>
          </a:p>
        </p:txBody>
      </p:sp>
    </p:spTree>
    <p:extLst>
      <p:ext uri="{BB962C8B-B14F-4D97-AF65-F5344CB8AC3E}">
        <p14:creationId xmlns:p14="http://schemas.microsoft.com/office/powerpoint/2010/main" val="176055119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Jenna</a:t>
            </a:r>
            <a:endParaRPr lang="en-GB" b="1" dirty="0"/>
          </a:p>
        </p:txBody>
      </p:sp>
      <p:sp>
        <p:nvSpPr>
          <p:cNvPr id="4" name="Slide Number Placeholder 3"/>
          <p:cNvSpPr>
            <a:spLocks noGrp="1"/>
          </p:cNvSpPr>
          <p:nvPr>
            <p:ph type="sldNum" sz="quarter" idx="5"/>
          </p:nvPr>
        </p:nvSpPr>
        <p:spPr/>
        <p:txBody>
          <a:bodyPr/>
          <a:lstStyle/>
          <a:p>
            <a:fld id="{0CD7855D-1D77-4D56-8A88-CD2236B0A8A4}" type="slidenum">
              <a:rPr lang="en-GB" smtClean="0"/>
              <a:t>13</a:t>
            </a:fld>
            <a:endParaRPr lang="en-GB"/>
          </a:p>
        </p:txBody>
      </p:sp>
    </p:spTree>
    <p:extLst>
      <p:ext uri="{BB962C8B-B14F-4D97-AF65-F5344CB8AC3E}">
        <p14:creationId xmlns:p14="http://schemas.microsoft.com/office/powerpoint/2010/main" val="84544353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Jenna</a:t>
            </a:r>
            <a:endParaRPr lang="en-GB" b="1" dirty="0"/>
          </a:p>
        </p:txBody>
      </p:sp>
      <p:sp>
        <p:nvSpPr>
          <p:cNvPr id="4" name="Slide Number Placeholder 3"/>
          <p:cNvSpPr>
            <a:spLocks noGrp="1"/>
          </p:cNvSpPr>
          <p:nvPr>
            <p:ph type="sldNum" sz="quarter" idx="5"/>
          </p:nvPr>
        </p:nvSpPr>
        <p:spPr/>
        <p:txBody>
          <a:bodyPr/>
          <a:lstStyle/>
          <a:p>
            <a:fld id="{0CD7855D-1D77-4D56-8A88-CD2236B0A8A4}" type="slidenum">
              <a:rPr lang="en-GB" smtClean="0"/>
              <a:t>14</a:t>
            </a:fld>
            <a:endParaRPr lang="en-GB"/>
          </a:p>
        </p:txBody>
      </p:sp>
    </p:spTree>
    <p:extLst>
      <p:ext uri="{BB962C8B-B14F-4D97-AF65-F5344CB8AC3E}">
        <p14:creationId xmlns:p14="http://schemas.microsoft.com/office/powerpoint/2010/main" val="117988789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i="0" dirty="0">
                <a:solidFill>
                  <a:srgbClr val="FF0000"/>
                </a:solidFill>
                <a:effectLst/>
                <a:latin typeface="Open Sans" panose="020B0606030504020204" pitchFamily="34" charset="0"/>
              </a:rPr>
              <a:t>Jenna</a:t>
            </a:r>
          </a:p>
        </p:txBody>
      </p:sp>
      <p:sp>
        <p:nvSpPr>
          <p:cNvPr id="4" name="Slide Number Placeholder 3"/>
          <p:cNvSpPr>
            <a:spLocks noGrp="1"/>
          </p:cNvSpPr>
          <p:nvPr>
            <p:ph type="sldNum" sz="quarter" idx="5"/>
          </p:nvPr>
        </p:nvSpPr>
        <p:spPr/>
        <p:txBody>
          <a:bodyPr/>
          <a:lstStyle/>
          <a:p>
            <a:fld id="{0CD7855D-1D77-4D56-8A88-CD2236B0A8A4}" type="slidenum">
              <a:rPr lang="en-GB" smtClean="0"/>
              <a:t>15</a:t>
            </a:fld>
            <a:endParaRPr lang="en-GB"/>
          </a:p>
        </p:txBody>
      </p:sp>
    </p:spTree>
    <p:extLst>
      <p:ext uri="{BB962C8B-B14F-4D97-AF65-F5344CB8AC3E}">
        <p14:creationId xmlns:p14="http://schemas.microsoft.com/office/powerpoint/2010/main" val="129963664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Beth</a:t>
            </a:r>
            <a:endParaRPr lang="en-GB" b="1" dirty="0"/>
          </a:p>
        </p:txBody>
      </p:sp>
      <p:sp>
        <p:nvSpPr>
          <p:cNvPr id="4" name="Slide Number Placeholder 3"/>
          <p:cNvSpPr>
            <a:spLocks noGrp="1"/>
          </p:cNvSpPr>
          <p:nvPr>
            <p:ph type="sldNum" sz="quarter" idx="5"/>
          </p:nvPr>
        </p:nvSpPr>
        <p:spPr/>
        <p:txBody>
          <a:bodyPr/>
          <a:lstStyle/>
          <a:p>
            <a:fld id="{0CD7855D-1D77-4D56-8A88-CD2236B0A8A4}" type="slidenum">
              <a:rPr lang="en-GB" smtClean="0"/>
              <a:t>16</a:t>
            </a:fld>
            <a:endParaRPr lang="en-GB"/>
          </a:p>
        </p:txBody>
      </p:sp>
    </p:spTree>
    <p:extLst>
      <p:ext uri="{BB962C8B-B14F-4D97-AF65-F5344CB8AC3E}">
        <p14:creationId xmlns:p14="http://schemas.microsoft.com/office/powerpoint/2010/main" val="123052760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Beth</a:t>
            </a:r>
            <a:endParaRPr lang="en-GB" b="1" dirty="0"/>
          </a:p>
        </p:txBody>
      </p:sp>
      <p:sp>
        <p:nvSpPr>
          <p:cNvPr id="4" name="Slide Number Placeholder 3"/>
          <p:cNvSpPr>
            <a:spLocks noGrp="1"/>
          </p:cNvSpPr>
          <p:nvPr>
            <p:ph type="sldNum" sz="quarter" idx="5"/>
          </p:nvPr>
        </p:nvSpPr>
        <p:spPr/>
        <p:txBody>
          <a:bodyPr/>
          <a:lstStyle/>
          <a:p>
            <a:fld id="{0CD7855D-1D77-4D56-8A88-CD2236B0A8A4}" type="slidenum">
              <a:rPr lang="en-GB" smtClean="0"/>
              <a:t>17</a:t>
            </a:fld>
            <a:endParaRPr lang="en-GB"/>
          </a:p>
        </p:txBody>
      </p:sp>
    </p:spTree>
    <p:extLst>
      <p:ext uri="{BB962C8B-B14F-4D97-AF65-F5344CB8AC3E}">
        <p14:creationId xmlns:p14="http://schemas.microsoft.com/office/powerpoint/2010/main" val="318700277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Beth</a:t>
            </a:r>
            <a:endParaRPr lang="en-GB" b="1" dirty="0"/>
          </a:p>
        </p:txBody>
      </p:sp>
      <p:sp>
        <p:nvSpPr>
          <p:cNvPr id="4" name="Slide Number Placeholder 3"/>
          <p:cNvSpPr>
            <a:spLocks noGrp="1"/>
          </p:cNvSpPr>
          <p:nvPr>
            <p:ph type="sldNum" sz="quarter" idx="5"/>
          </p:nvPr>
        </p:nvSpPr>
        <p:spPr/>
        <p:txBody>
          <a:bodyPr/>
          <a:lstStyle/>
          <a:p>
            <a:fld id="{0CD7855D-1D77-4D56-8A88-CD2236B0A8A4}" type="slidenum">
              <a:rPr lang="en-GB" smtClean="0"/>
              <a:t>18</a:t>
            </a:fld>
            <a:endParaRPr lang="en-GB"/>
          </a:p>
        </p:txBody>
      </p:sp>
    </p:spTree>
    <p:extLst>
      <p:ext uri="{BB962C8B-B14F-4D97-AF65-F5344CB8AC3E}">
        <p14:creationId xmlns:p14="http://schemas.microsoft.com/office/powerpoint/2010/main" val="50869967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Emily</a:t>
            </a:r>
            <a:endParaRPr lang="en-GB" b="1" dirty="0"/>
          </a:p>
        </p:txBody>
      </p:sp>
      <p:sp>
        <p:nvSpPr>
          <p:cNvPr id="4" name="Slide Number Placeholder 3"/>
          <p:cNvSpPr>
            <a:spLocks noGrp="1"/>
          </p:cNvSpPr>
          <p:nvPr>
            <p:ph type="sldNum" sz="quarter" idx="5"/>
          </p:nvPr>
        </p:nvSpPr>
        <p:spPr/>
        <p:txBody>
          <a:bodyPr/>
          <a:lstStyle/>
          <a:p>
            <a:fld id="{0CD7855D-1D77-4D56-8A88-CD2236B0A8A4}" type="slidenum">
              <a:rPr lang="en-GB" smtClean="0"/>
              <a:t>19</a:t>
            </a:fld>
            <a:endParaRPr lang="en-GB"/>
          </a:p>
        </p:txBody>
      </p:sp>
    </p:spTree>
    <p:extLst>
      <p:ext uri="{BB962C8B-B14F-4D97-AF65-F5344CB8AC3E}">
        <p14:creationId xmlns:p14="http://schemas.microsoft.com/office/powerpoint/2010/main" val="194515136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Emily</a:t>
            </a:r>
            <a:endParaRPr lang="en-GB" b="1" dirty="0"/>
          </a:p>
        </p:txBody>
      </p:sp>
      <p:sp>
        <p:nvSpPr>
          <p:cNvPr id="4" name="Slide Number Placeholder 3"/>
          <p:cNvSpPr>
            <a:spLocks noGrp="1"/>
          </p:cNvSpPr>
          <p:nvPr>
            <p:ph type="sldNum" sz="quarter" idx="5"/>
          </p:nvPr>
        </p:nvSpPr>
        <p:spPr/>
        <p:txBody>
          <a:bodyPr/>
          <a:lstStyle/>
          <a:p>
            <a:fld id="{0CD7855D-1D77-4D56-8A88-CD2236B0A8A4}" type="slidenum">
              <a:rPr lang="en-GB" smtClean="0"/>
              <a:t>20</a:t>
            </a:fld>
            <a:endParaRPr lang="en-GB"/>
          </a:p>
        </p:txBody>
      </p:sp>
    </p:spTree>
    <p:extLst>
      <p:ext uri="{BB962C8B-B14F-4D97-AF65-F5344CB8AC3E}">
        <p14:creationId xmlns:p14="http://schemas.microsoft.com/office/powerpoint/2010/main" val="16661188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9E6D418-EDB8-4AF9-8BDA-8C7282283FE7}" type="datetimeFigureOut">
              <a:rPr lang="en-GB" smtClean="0"/>
              <a:t>03/07/2025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CCC84EF-8258-40B4-AB19-0948BE9C5DAD}" type="slidenum">
              <a:rPr lang="en-GB" smtClean="0"/>
              <a:t>‹#›</a:t>
            </a:fld>
            <a:endParaRPr lang="en-GB"/>
          </a:p>
        </p:txBody>
      </p:sp>
    </p:spTree>
    <p:extLst>
      <p:ext uri="{BB962C8B-B14F-4D97-AF65-F5344CB8AC3E}">
        <p14:creationId xmlns:p14="http://schemas.microsoft.com/office/powerpoint/2010/main" val="21305575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9E6D418-EDB8-4AF9-8BDA-8C7282283FE7}" type="datetimeFigureOut">
              <a:rPr lang="en-GB" smtClean="0"/>
              <a:t>03/07/2025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CCC84EF-8258-40B4-AB19-0948BE9C5DAD}" type="slidenum">
              <a:rPr lang="en-GB" smtClean="0"/>
              <a:t>‹#›</a:t>
            </a:fld>
            <a:endParaRPr lang="en-GB"/>
          </a:p>
        </p:txBody>
      </p:sp>
    </p:spTree>
    <p:extLst>
      <p:ext uri="{BB962C8B-B14F-4D97-AF65-F5344CB8AC3E}">
        <p14:creationId xmlns:p14="http://schemas.microsoft.com/office/powerpoint/2010/main" val="1557090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9E6D418-EDB8-4AF9-8BDA-8C7282283FE7}" type="datetimeFigureOut">
              <a:rPr lang="en-GB" smtClean="0"/>
              <a:t>03/07/2025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CCC84EF-8258-40B4-AB19-0948BE9C5DAD}" type="slidenum">
              <a:rPr lang="en-GB" smtClean="0"/>
              <a:t>‹#›</a:t>
            </a:fld>
            <a:endParaRPr lang="en-GB"/>
          </a:p>
        </p:txBody>
      </p:sp>
    </p:spTree>
    <p:extLst>
      <p:ext uri="{BB962C8B-B14F-4D97-AF65-F5344CB8AC3E}">
        <p14:creationId xmlns:p14="http://schemas.microsoft.com/office/powerpoint/2010/main" val="3387320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9E6D418-EDB8-4AF9-8BDA-8C7282283FE7}" type="datetimeFigureOut">
              <a:rPr lang="en-GB" smtClean="0"/>
              <a:t>03/07/2025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CCC84EF-8258-40B4-AB19-0948BE9C5DAD}" type="slidenum">
              <a:rPr lang="en-GB" smtClean="0"/>
              <a:t>‹#›</a:t>
            </a:fld>
            <a:endParaRPr lang="en-GB"/>
          </a:p>
        </p:txBody>
      </p:sp>
    </p:spTree>
    <p:extLst>
      <p:ext uri="{BB962C8B-B14F-4D97-AF65-F5344CB8AC3E}">
        <p14:creationId xmlns:p14="http://schemas.microsoft.com/office/powerpoint/2010/main" val="40114901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9E6D418-EDB8-4AF9-8BDA-8C7282283FE7}" type="datetimeFigureOut">
              <a:rPr lang="en-GB" smtClean="0"/>
              <a:t>03/07/2025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CCC84EF-8258-40B4-AB19-0948BE9C5DAD}" type="slidenum">
              <a:rPr lang="en-GB" smtClean="0"/>
              <a:t>‹#›</a:t>
            </a:fld>
            <a:endParaRPr lang="en-GB"/>
          </a:p>
        </p:txBody>
      </p:sp>
    </p:spTree>
    <p:extLst>
      <p:ext uri="{BB962C8B-B14F-4D97-AF65-F5344CB8AC3E}">
        <p14:creationId xmlns:p14="http://schemas.microsoft.com/office/powerpoint/2010/main" val="16582872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9E6D418-EDB8-4AF9-8BDA-8C7282283FE7}" type="datetimeFigureOut">
              <a:rPr lang="en-GB" smtClean="0"/>
              <a:t>03/07/2025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CCC84EF-8258-40B4-AB19-0948BE9C5DAD}" type="slidenum">
              <a:rPr lang="en-GB" smtClean="0"/>
              <a:t>‹#›</a:t>
            </a:fld>
            <a:endParaRPr lang="en-GB"/>
          </a:p>
        </p:txBody>
      </p:sp>
    </p:spTree>
    <p:extLst>
      <p:ext uri="{BB962C8B-B14F-4D97-AF65-F5344CB8AC3E}">
        <p14:creationId xmlns:p14="http://schemas.microsoft.com/office/powerpoint/2010/main" val="32949158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9E6D418-EDB8-4AF9-8BDA-8C7282283FE7}" type="datetimeFigureOut">
              <a:rPr lang="en-GB" smtClean="0"/>
              <a:t>03/07/2025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CCC84EF-8258-40B4-AB19-0948BE9C5DAD}" type="slidenum">
              <a:rPr lang="en-GB" smtClean="0"/>
              <a:t>‹#›</a:t>
            </a:fld>
            <a:endParaRPr lang="en-GB"/>
          </a:p>
        </p:txBody>
      </p:sp>
    </p:spTree>
    <p:extLst>
      <p:ext uri="{BB962C8B-B14F-4D97-AF65-F5344CB8AC3E}">
        <p14:creationId xmlns:p14="http://schemas.microsoft.com/office/powerpoint/2010/main" val="32242453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9E6D418-EDB8-4AF9-8BDA-8C7282283FE7}" type="datetimeFigureOut">
              <a:rPr lang="en-GB" smtClean="0"/>
              <a:t>03/07/2025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CCC84EF-8258-40B4-AB19-0948BE9C5DAD}" type="slidenum">
              <a:rPr lang="en-GB" smtClean="0"/>
              <a:t>‹#›</a:t>
            </a:fld>
            <a:endParaRPr lang="en-GB"/>
          </a:p>
        </p:txBody>
      </p:sp>
    </p:spTree>
    <p:extLst>
      <p:ext uri="{BB962C8B-B14F-4D97-AF65-F5344CB8AC3E}">
        <p14:creationId xmlns:p14="http://schemas.microsoft.com/office/powerpoint/2010/main" val="22777542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CCC84EF-8258-40B4-AB19-0948BE9C5DAD}" type="slidenum">
              <a:rPr lang="en-GB" smtClean="0"/>
              <a:t>‹#›</a:t>
            </a:fld>
            <a:endParaRPr lang="en-GB"/>
          </a:p>
        </p:txBody>
      </p:sp>
      <p:sp>
        <p:nvSpPr>
          <p:cNvPr id="5" name="Date Placeholder 4"/>
          <p:cNvSpPr>
            <a:spLocks noGrp="1"/>
          </p:cNvSpPr>
          <p:nvPr>
            <p:ph type="dt" sz="half" idx="10"/>
          </p:nvPr>
        </p:nvSpPr>
        <p:spPr/>
        <p:txBody>
          <a:bodyPr/>
          <a:lstStyle/>
          <a:p>
            <a:fld id="{19E6D418-EDB8-4AF9-8BDA-8C7282283FE7}" type="datetimeFigureOut">
              <a:rPr lang="en-GB" smtClean="0"/>
              <a:t>03/07/2025</a:t>
            </a:fld>
            <a:endParaRPr lang="en-GB"/>
          </a:p>
        </p:txBody>
      </p:sp>
    </p:spTree>
    <p:extLst>
      <p:ext uri="{BB962C8B-B14F-4D97-AF65-F5344CB8AC3E}">
        <p14:creationId xmlns:p14="http://schemas.microsoft.com/office/powerpoint/2010/main" val="27330337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9E6D418-EDB8-4AF9-8BDA-8C7282283FE7}" type="datetimeFigureOut">
              <a:rPr lang="en-GB" smtClean="0"/>
              <a:t>03/07/2025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CCC84EF-8258-40B4-AB19-0948BE9C5DAD}" type="slidenum">
              <a:rPr lang="en-GB" smtClean="0"/>
              <a:t>‹#›</a:t>
            </a:fld>
            <a:endParaRPr lang="en-GB"/>
          </a:p>
        </p:txBody>
      </p:sp>
    </p:spTree>
    <p:extLst>
      <p:ext uri="{BB962C8B-B14F-4D97-AF65-F5344CB8AC3E}">
        <p14:creationId xmlns:p14="http://schemas.microsoft.com/office/powerpoint/2010/main" val="4849394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9E6D418-EDB8-4AF9-8BDA-8C7282283FE7}" type="datetimeFigureOut">
              <a:rPr lang="en-GB" smtClean="0"/>
              <a:t>03/07/2025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CCC84EF-8258-40B4-AB19-0948BE9C5DAD}"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02275759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9E6D418-EDB8-4AF9-8BDA-8C7282283FE7}" type="datetimeFigureOut">
              <a:rPr lang="en-GB" smtClean="0"/>
              <a:t>03/07/2025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CCC84EF-8258-40B4-AB19-0948BE9C5DAD}" type="slidenum">
              <a:rPr lang="en-GB" smtClean="0"/>
              <a:t>‹#›</a:t>
            </a:fld>
            <a:endParaRPr lang="en-GB"/>
          </a:p>
        </p:txBody>
      </p:sp>
    </p:spTree>
    <p:extLst>
      <p:ext uri="{BB962C8B-B14F-4D97-AF65-F5344CB8AC3E}">
        <p14:creationId xmlns:p14="http://schemas.microsoft.com/office/powerpoint/2010/main" val="6775163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9E6D418-EDB8-4AF9-8BDA-8C7282283FE7}" type="datetimeFigureOut">
              <a:rPr lang="en-GB" smtClean="0"/>
              <a:t>03/07/2025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CCC84EF-8258-40B4-AB19-0948BE9C5DAD}"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83046835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9E6D418-EDB8-4AF9-8BDA-8C7282283FE7}" type="datetimeFigureOut">
              <a:rPr lang="en-GB" smtClean="0"/>
              <a:t>03/07/2025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CCC84EF-8258-40B4-AB19-0948BE9C5DAD}" type="slidenum">
              <a:rPr lang="en-GB" smtClean="0"/>
              <a:t>‹#›</a:t>
            </a:fld>
            <a:endParaRPr lang="en-GB"/>
          </a:p>
        </p:txBody>
      </p:sp>
    </p:spTree>
    <p:extLst>
      <p:ext uri="{BB962C8B-B14F-4D97-AF65-F5344CB8AC3E}">
        <p14:creationId xmlns:p14="http://schemas.microsoft.com/office/powerpoint/2010/main" val="162390023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9E6D418-EDB8-4AF9-8BDA-8C7282283FE7}" type="datetimeFigureOut">
              <a:rPr lang="en-GB" smtClean="0"/>
              <a:t>03/07/2025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CCC84EF-8258-40B4-AB19-0948BE9C5DAD}" type="slidenum">
              <a:rPr lang="en-GB" smtClean="0"/>
              <a:t>‹#›</a:t>
            </a:fld>
            <a:endParaRPr lang="en-GB"/>
          </a:p>
        </p:txBody>
      </p:sp>
    </p:spTree>
    <p:extLst>
      <p:ext uri="{BB962C8B-B14F-4D97-AF65-F5344CB8AC3E}">
        <p14:creationId xmlns:p14="http://schemas.microsoft.com/office/powerpoint/2010/main" val="204211129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9E6D418-EDB8-4AF9-8BDA-8C7282283FE7}" type="datetimeFigureOut">
              <a:rPr lang="en-GB" smtClean="0"/>
              <a:t>03/07/2025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CCC84EF-8258-40B4-AB19-0948BE9C5DAD}" type="slidenum">
              <a:rPr lang="en-GB" smtClean="0"/>
              <a:t>‹#›</a:t>
            </a:fld>
            <a:endParaRPr lang="en-GB"/>
          </a:p>
        </p:txBody>
      </p:sp>
    </p:spTree>
    <p:extLst>
      <p:ext uri="{BB962C8B-B14F-4D97-AF65-F5344CB8AC3E}">
        <p14:creationId xmlns:p14="http://schemas.microsoft.com/office/powerpoint/2010/main" val="31799829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19E6D418-EDB8-4AF9-8BDA-8C7282283FE7}" type="datetimeFigureOut">
              <a:rPr lang="en-GB" smtClean="0"/>
              <a:t>03/07/2025</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3CCC84EF-8258-40B4-AB19-0948BE9C5DAD}" type="slidenum">
              <a:rPr lang="en-GB" smtClean="0"/>
              <a:t>‹#›</a:t>
            </a:fld>
            <a:endParaRPr lang="en-GB"/>
          </a:p>
        </p:txBody>
      </p:sp>
    </p:spTree>
    <p:extLst>
      <p:ext uri="{BB962C8B-B14F-4D97-AF65-F5344CB8AC3E}">
        <p14:creationId xmlns:p14="http://schemas.microsoft.com/office/powerpoint/2010/main" val="2241238964"/>
      </p:ext>
    </p:extLst>
  </p:cSld>
  <p:clrMap bg1="lt1" tx1="dk1" bg2="lt2" tx2="dk2" accent1="accent1" accent2="accent2" accent3="accent3" accent4="accent4" accent5="accent5" accent6="accent6" hlink="hlink" folHlink="folHlink"/>
  <p:sldLayoutIdLst>
    <p:sldLayoutId id="2147483696" r:id="rId1"/>
    <p:sldLayoutId id="2147483697" r:id="rId2"/>
    <p:sldLayoutId id="2147483698" r:id="rId3"/>
    <p:sldLayoutId id="2147483699" r:id="rId4"/>
    <p:sldLayoutId id="2147483700" r:id="rId5"/>
    <p:sldLayoutId id="2147483701" r:id="rId6"/>
    <p:sldLayoutId id="2147483702" r:id="rId7"/>
    <p:sldLayoutId id="2147483703" r:id="rId8"/>
    <p:sldLayoutId id="2147483704" r:id="rId9"/>
    <p:sldLayoutId id="2147483705" r:id="rId10"/>
    <p:sldLayoutId id="2147483706" r:id="rId11"/>
    <p:sldLayoutId id="2147483707" r:id="rId12"/>
    <p:sldLayoutId id="2147483708" r:id="rId13"/>
    <p:sldLayoutId id="2147483709" r:id="rId14"/>
    <p:sldLayoutId id="2147483710" r:id="rId15"/>
    <p:sldLayoutId id="2147483711"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microsoft.com/office/2007/relationships/hdphoto" Target="../media/hdphoto1.wdp"/></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13.jpeg"/><Relationship Id="rId5" Type="http://schemas.openxmlformats.org/officeDocument/2006/relationships/image" Target="../media/image12.jpeg"/><Relationship Id="rId4" Type="http://schemas.openxmlformats.org/officeDocument/2006/relationships/image" Target="../media/image11.jpeg"/></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17.jpg"/><Relationship Id="rId5" Type="http://schemas.openxmlformats.org/officeDocument/2006/relationships/image" Target="../media/image16.jpeg"/><Relationship Id="rId4" Type="http://schemas.openxmlformats.org/officeDocument/2006/relationships/image" Target="../media/image15.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21.jpeg"/><Relationship Id="rId5" Type="http://schemas.openxmlformats.org/officeDocument/2006/relationships/image" Target="../media/image20.jpeg"/><Relationship Id="rId4" Type="http://schemas.openxmlformats.org/officeDocument/2006/relationships/image" Target="../media/image19.jpeg"/></Relationships>
</file>

<file path=ppt/slides/_rels/slide12.xml.rels><?xml version="1.0" encoding="UTF-8" standalone="yes"?>
<Relationships xmlns="http://schemas.openxmlformats.org/package/2006/relationships"><Relationship Id="rId3" Type="http://schemas.openxmlformats.org/officeDocument/2006/relationships/image" Target="../media/image22.gif"/><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2.gif"/><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3.gif"/><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8" Type="http://schemas.openxmlformats.org/officeDocument/2006/relationships/image" Target="../media/image29.jpeg"/><Relationship Id="rId3" Type="http://schemas.openxmlformats.org/officeDocument/2006/relationships/image" Target="../media/image24.jpeg"/><Relationship Id="rId7" Type="http://schemas.openxmlformats.org/officeDocument/2006/relationships/image" Target="../media/image28.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27.jpeg"/><Relationship Id="rId5" Type="http://schemas.openxmlformats.org/officeDocument/2006/relationships/image" Target="../media/image26.jpeg"/><Relationship Id="rId4" Type="http://schemas.openxmlformats.org/officeDocument/2006/relationships/image" Target="../media/image25.jpeg"/><Relationship Id="rId9" Type="http://schemas.openxmlformats.org/officeDocument/2006/relationships/image" Target="../media/image30.gif"/></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8" Type="http://schemas.openxmlformats.org/officeDocument/2006/relationships/image" Target="../media/image33.jpeg"/><Relationship Id="rId13" Type="http://schemas.openxmlformats.org/officeDocument/2006/relationships/image" Target="../media/image38.jpeg"/><Relationship Id="rId3" Type="http://schemas.openxmlformats.org/officeDocument/2006/relationships/hyperlink" Target="https://www.oxfordowl.co.uk/for-home/reading-owl/find-a-book/library-page" TargetMode="External"/><Relationship Id="rId7" Type="http://schemas.openxmlformats.org/officeDocument/2006/relationships/image" Target="../media/image32.jpeg"/><Relationship Id="rId12" Type="http://schemas.openxmlformats.org/officeDocument/2006/relationships/image" Target="../media/image37.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31.jpeg"/><Relationship Id="rId11" Type="http://schemas.openxmlformats.org/officeDocument/2006/relationships/image" Target="../media/image36.png"/><Relationship Id="rId5" Type="http://schemas.openxmlformats.org/officeDocument/2006/relationships/hyperlink" Target="http://www.play.numbots.com/" TargetMode="External"/><Relationship Id="rId15" Type="http://schemas.openxmlformats.org/officeDocument/2006/relationships/image" Target="../media/image40.jpeg"/><Relationship Id="rId10" Type="http://schemas.openxmlformats.org/officeDocument/2006/relationships/image" Target="../media/image35.png"/><Relationship Id="rId4" Type="http://schemas.openxmlformats.org/officeDocument/2006/relationships/hyperlink" Target="https://play.ttrockstars.com/" TargetMode="External"/><Relationship Id="rId9" Type="http://schemas.openxmlformats.org/officeDocument/2006/relationships/image" Target="../media/image34.png"/><Relationship Id="rId14" Type="http://schemas.openxmlformats.org/officeDocument/2006/relationships/image" Target="../media/image39.jpe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8B7A8FE-E9D9-46DA-ACE2-3F0D3B5E8A92}"/>
              </a:ext>
            </a:extLst>
          </p:cNvPr>
          <p:cNvSpPr/>
          <p:nvPr/>
        </p:nvSpPr>
        <p:spPr>
          <a:xfrm>
            <a:off x="-122549" y="-160256"/>
            <a:ext cx="12160577" cy="8771632"/>
          </a:xfrm>
          <a:prstGeom prst="rect">
            <a:avLst/>
          </a:prstGeom>
          <a:noFill/>
        </p:spPr>
        <p:txBody>
          <a:bodyPr wrap="squar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8800" b="1" u="sng" cap="none" spc="0" dirty="0">
                <a:ln/>
                <a:solidFill>
                  <a:srgbClr val="FF000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Welcome</a:t>
            </a:r>
          </a:p>
          <a:p>
            <a:pPr algn="ctr"/>
            <a:endParaRPr lang="en-US" sz="5400" b="1" u="sng" dirty="0">
              <a:ln/>
              <a:solidFill>
                <a:srgbClr val="00206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endParaRPr>
          </a:p>
          <a:p>
            <a:pPr algn="ctr"/>
            <a:endParaRPr lang="en-US" sz="5400" b="1" u="sng" cap="none" spc="0" dirty="0">
              <a:ln/>
              <a:solidFill>
                <a:srgbClr val="00206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endParaRPr>
          </a:p>
          <a:p>
            <a:pPr algn="ctr"/>
            <a:endParaRPr lang="en-US" sz="5400" b="1" u="sng" dirty="0">
              <a:ln/>
              <a:solidFill>
                <a:srgbClr val="00206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endParaRPr>
          </a:p>
          <a:p>
            <a:pPr algn="ctr"/>
            <a:endParaRPr lang="en-US" sz="5400" b="1" u="sng" dirty="0">
              <a:ln/>
              <a:solidFill>
                <a:srgbClr val="00206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endParaRPr>
          </a:p>
          <a:p>
            <a:pPr algn="ctr"/>
            <a:endParaRPr lang="en-US" sz="5400" b="1" u="sng" dirty="0">
              <a:ln/>
              <a:solidFill>
                <a:srgbClr val="00206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endParaRPr>
          </a:p>
          <a:p>
            <a:pPr algn="ctr"/>
            <a:r>
              <a:rPr lang="en-US" sz="5400" cap="none" spc="0" dirty="0">
                <a:ln/>
                <a:solidFill>
                  <a:srgbClr val="00206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Year 2 to Year 3 Transition Meeting</a:t>
            </a:r>
          </a:p>
          <a:p>
            <a:pPr algn="ctr"/>
            <a:r>
              <a:rPr lang="en-US" sz="4400" dirty="0">
                <a:ln/>
                <a:solidFill>
                  <a:srgbClr val="00206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Monday 30</a:t>
            </a:r>
            <a:r>
              <a:rPr lang="en-US" sz="4400" baseline="30000" dirty="0">
                <a:ln/>
                <a:solidFill>
                  <a:srgbClr val="00206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th</a:t>
            </a:r>
            <a:r>
              <a:rPr lang="en-US" sz="4400" dirty="0">
                <a:ln/>
                <a:solidFill>
                  <a:srgbClr val="00206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June 2025</a:t>
            </a:r>
            <a:endParaRPr lang="en-US" sz="4400" cap="none" spc="0" dirty="0">
              <a:ln/>
              <a:solidFill>
                <a:srgbClr val="00206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endParaRPr>
          </a:p>
          <a:p>
            <a:pPr algn="ctr"/>
            <a:endParaRPr lang="en-US" sz="5400" b="1" u="sng" dirty="0">
              <a:ln/>
              <a:solidFill>
                <a:srgbClr val="00206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endParaRPr>
          </a:p>
          <a:p>
            <a:pPr algn="ctr"/>
            <a:endParaRPr lang="en-US" sz="5400" b="1" u="sng" cap="none" spc="0" dirty="0">
              <a:ln/>
              <a:solidFill>
                <a:srgbClr val="00206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endParaRPr>
          </a:p>
        </p:txBody>
      </p:sp>
      <p:pic>
        <p:nvPicPr>
          <p:cNvPr id="4" name="Picture 3">
            <a:extLst>
              <a:ext uri="{FF2B5EF4-FFF2-40B4-BE49-F238E27FC236}">
                <a16:creationId xmlns:a16="http://schemas.microsoft.com/office/drawing/2014/main" id="{2195759A-DDFA-4553-A73F-78BEBE2D819F}"/>
              </a:ext>
            </a:extLst>
          </p:cNvPr>
          <p:cNvPicPr/>
          <p:nvPr/>
        </p:nvPicPr>
        <p:blipFill rotWithShape="1">
          <a:blip r:embed="rId3"/>
          <a:srcRect b="9244"/>
          <a:stretch/>
        </p:blipFill>
        <p:spPr bwMode="auto">
          <a:xfrm>
            <a:off x="558000" y="1400448"/>
            <a:ext cx="5179695" cy="3521075"/>
          </a:xfrm>
          <a:prstGeom prst="rect">
            <a:avLst/>
          </a:prstGeom>
          <a:ln>
            <a:noFill/>
          </a:ln>
          <a:extLst>
            <a:ext uri="{53640926-AAD7-44D8-BBD7-CCE9431645EC}">
              <a14:shadowObscured xmlns:a14="http://schemas.microsoft.com/office/drawing/2010/main"/>
            </a:ext>
          </a:extLst>
        </p:spPr>
      </p:pic>
      <p:pic>
        <p:nvPicPr>
          <p:cNvPr id="5" name="Picture 4"/>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6840266" y="1400447"/>
            <a:ext cx="4694767" cy="3521075"/>
          </a:xfrm>
          <a:prstGeom prst="rect">
            <a:avLst/>
          </a:prstGeom>
        </p:spPr>
      </p:pic>
    </p:spTree>
    <p:extLst>
      <p:ext uri="{BB962C8B-B14F-4D97-AF65-F5344CB8AC3E}">
        <p14:creationId xmlns:p14="http://schemas.microsoft.com/office/powerpoint/2010/main" val="342907009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A38B8FC-2128-493D-AF55-96AC5677DAC9}"/>
              </a:ext>
            </a:extLst>
          </p:cNvPr>
          <p:cNvSpPr/>
          <p:nvPr/>
        </p:nvSpPr>
        <p:spPr>
          <a:xfrm>
            <a:off x="-122549" y="-160256"/>
            <a:ext cx="12160577" cy="4247317"/>
          </a:xfrm>
          <a:prstGeom prst="rect">
            <a:avLst/>
          </a:prstGeom>
          <a:noFill/>
        </p:spPr>
        <p:txBody>
          <a:bodyPr wrap="squar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5400" b="1" u="sng" dirty="0">
                <a:ln/>
                <a:solidFill>
                  <a:srgbClr val="00206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Prayer</a:t>
            </a:r>
          </a:p>
          <a:p>
            <a:pPr algn="ctr"/>
            <a:endParaRPr lang="en-US" sz="5400" b="1" u="sng" cap="none" spc="0" dirty="0">
              <a:ln/>
              <a:solidFill>
                <a:srgbClr val="00206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endParaRPr>
          </a:p>
          <a:p>
            <a:pPr algn="ctr"/>
            <a:endParaRPr lang="en-US" sz="5400" b="1" u="sng" dirty="0">
              <a:ln/>
              <a:solidFill>
                <a:srgbClr val="00206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endParaRPr>
          </a:p>
          <a:p>
            <a:pPr algn="ctr"/>
            <a:endParaRPr lang="en-US" sz="5400" b="1" u="sng" dirty="0">
              <a:ln/>
              <a:solidFill>
                <a:srgbClr val="00206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endParaRPr>
          </a:p>
          <a:p>
            <a:pPr algn="ctr"/>
            <a:endParaRPr lang="en-US" sz="5400" b="1" u="sng" cap="none" spc="0" dirty="0">
              <a:ln/>
              <a:solidFill>
                <a:srgbClr val="00206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endParaRPr>
          </a:p>
        </p:txBody>
      </p:sp>
      <p:sp>
        <p:nvSpPr>
          <p:cNvPr id="8" name="TextBox 7">
            <a:extLst>
              <a:ext uri="{FF2B5EF4-FFF2-40B4-BE49-F238E27FC236}">
                <a16:creationId xmlns:a16="http://schemas.microsoft.com/office/drawing/2014/main" id="{AD3BDBD6-9B49-41BF-9039-D8BC5713CE46}"/>
              </a:ext>
            </a:extLst>
          </p:cNvPr>
          <p:cNvSpPr txBox="1"/>
          <p:nvPr/>
        </p:nvSpPr>
        <p:spPr>
          <a:xfrm>
            <a:off x="2333298" y="1087820"/>
            <a:ext cx="7893268" cy="5509200"/>
          </a:xfrm>
          <a:prstGeom prst="rect">
            <a:avLst/>
          </a:prstGeom>
          <a:noFill/>
        </p:spPr>
        <p:txBody>
          <a:bodyPr wrap="square" rtlCol="0">
            <a:spAutoFit/>
          </a:bodyPr>
          <a:lstStyle/>
          <a:p>
            <a:pPr algn="ctr"/>
            <a:r>
              <a:rPr lang="en-GB" sz="3200" dirty="0">
                <a:latin typeface="Calibri" panose="020F0502020204030204" pitchFamily="34" charset="0"/>
                <a:cs typeface="Calibri" panose="020F0502020204030204" pitchFamily="34" charset="0"/>
              </a:rPr>
              <a:t>God of Wisdom, we thank you for all the gifts you have given us throughout this school year. We praise you for giving us life, for saving us in Christ, and for choosing us to be your people.</a:t>
            </a:r>
          </a:p>
          <a:p>
            <a:pPr algn="ctr"/>
            <a:endParaRPr lang="en-GB" sz="3200" dirty="0">
              <a:latin typeface="Calibri" panose="020F0502020204030204" pitchFamily="34" charset="0"/>
              <a:cs typeface="Calibri" panose="020F0502020204030204" pitchFamily="34" charset="0"/>
            </a:endParaRPr>
          </a:p>
          <a:p>
            <a:pPr algn="ctr"/>
            <a:r>
              <a:rPr lang="en-GB" sz="3200" dirty="0">
                <a:latin typeface="Calibri" panose="020F0502020204030204" pitchFamily="34" charset="0"/>
                <a:cs typeface="Calibri" panose="020F0502020204030204" pitchFamily="34" charset="0"/>
              </a:rPr>
              <a:t>As we come to the end of this school year, we voice our gratitude for the good things you have done in us, and we praise you for all who have shared in the work of this school.</a:t>
            </a:r>
          </a:p>
          <a:p>
            <a:pPr algn="ctr"/>
            <a:endParaRPr lang="en-GB" sz="3200" dirty="0">
              <a:latin typeface="Calibri" panose="020F0502020204030204" pitchFamily="34" charset="0"/>
              <a:cs typeface="Calibri" panose="020F0502020204030204" pitchFamily="34" charset="0"/>
            </a:endParaRPr>
          </a:p>
          <a:p>
            <a:pPr algn="ctr"/>
            <a:r>
              <a:rPr lang="en-GB" sz="3200" dirty="0">
                <a:latin typeface="Calibri" panose="020F0502020204030204" pitchFamily="34" charset="0"/>
                <a:cs typeface="Calibri" panose="020F0502020204030204" pitchFamily="34" charset="0"/>
              </a:rPr>
              <a:t>Amen </a:t>
            </a:r>
          </a:p>
        </p:txBody>
      </p:sp>
      <p:pic>
        <p:nvPicPr>
          <p:cNvPr id="9" name="Picture 8">
            <a:extLst>
              <a:ext uri="{FF2B5EF4-FFF2-40B4-BE49-F238E27FC236}">
                <a16:creationId xmlns:a16="http://schemas.microsoft.com/office/drawing/2014/main" id="{7AB00373-7732-4C2E-B039-FB8D801BA28E}"/>
              </a:ext>
            </a:extLst>
          </p:cNvPr>
          <p:cNvPicPr>
            <a:picLocks noChangeAspect="1"/>
          </p:cNvPicPr>
          <p:nvPr/>
        </p:nvPicPr>
        <p:blipFill>
          <a:blip r:embed="rId3"/>
          <a:stretch>
            <a:fillRect/>
          </a:stretch>
        </p:blipFill>
        <p:spPr>
          <a:xfrm>
            <a:off x="-7884" y="-1"/>
            <a:ext cx="2443655" cy="2443655"/>
          </a:xfrm>
          <a:prstGeom prst="rect">
            <a:avLst/>
          </a:prstGeom>
        </p:spPr>
      </p:pic>
    </p:spTree>
    <p:extLst>
      <p:ext uri="{BB962C8B-B14F-4D97-AF65-F5344CB8AC3E}">
        <p14:creationId xmlns:p14="http://schemas.microsoft.com/office/powerpoint/2010/main" val="29066641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BA12CDF-D69C-4BA3-BBBE-64D7C9FC796E}"/>
              </a:ext>
            </a:extLst>
          </p:cNvPr>
          <p:cNvSpPr txBox="1"/>
          <p:nvPr/>
        </p:nvSpPr>
        <p:spPr>
          <a:xfrm>
            <a:off x="1332835" y="0"/>
            <a:ext cx="9916010" cy="5663089"/>
          </a:xfrm>
          <a:prstGeom prst="rect">
            <a:avLst/>
          </a:prstGeom>
          <a:noFill/>
        </p:spPr>
        <p:txBody>
          <a:bodyPr wrap="square">
            <a:spAutoFit/>
          </a:bodyPr>
          <a:lstStyle/>
          <a:p>
            <a:pPr algn="ctr"/>
            <a:r>
              <a:rPr lang="en-US" sz="5400" b="1" u="sng" dirty="0">
                <a:ln/>
                <a:solidFill>
                  <a:srgbClr val="FF000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Staff</a:t>
            </a:r>
          </a:p>
          <a:p>
            <a:pPr algn="ctr"/>
            <a:r>
              <a:rPr lang="en-US" sz="4400" b="1" dirty="0">
                <a:ln/>
                <a:solidFill>
                  <a:srgbClr val="002060"/>
                </a:solidFill>
                <a:latin typeface="Calibri" panose="020F0502020204030204" pitchFamily="34" charset="0"/>
                <a:cs typeface="Calibri" panose="020F0502020204030204" pitchFamily="34" charset="0"/>
              </a:rPr>
              <a:t>Miss Glennon- </a:t>
            </a:r>
            <a:r>
              <a:rPr lang="en-US" sz="4400" dirty="0">
                <a:ln/>
                <a:solidFill>
                  <a:srgbClr val="002060"/>
                </a:solidFill>
                <a:latin typeface="Calibri" panose="020F0502020204030204" pitchFamily="34" charset="0"/>
                <a:cs typeface="Calibri" panose="020F0502020204030204" pitchFamily="34" charset="0"/>
              </a:rPr>
              <a:t>Year 2 class teacher and Key Stage 1 manager</a:t>
            </a:r>
          </a:p>
          <a:p>
            <a:pPr algn="ctr"/>
            <a:r>
              <a:rPr lang="en-US" sz="4400" b="1" cap="none" spc="0" dirty="0" err="1">
                <a:ln/>
                <a:solidFill>
                  <a:srgbClr val="002060"/>
                </a:solidFill>
                <a:latin typeface="Calibri" panose="020F0502020204030204" pitchFamily="34" charset="0"/>
                <a:cs typeface="Calibri" panose="020F0502020204030204" pitchFamily="34" charset="0"/>
              </a:rPr>
              <a:t>Mrs</a:t>
            </a:r>
            <a:r>
              <a:rPr lang="en-US" sz="4400" b="1" cap="none" spc="0" dirty="0">
                <a:ln/>
                <a:solidFill>
                  <a:srgbClr val="002060"/>
                </a:solidFill>
                <a:latin typeface="Calibri" panose="020F0502020204030204" pitchFamily="34" charset="0"/>
                <a:cs typeface="Calibri" panose="020F0502020204030204" pitchFamily="34" charset="0"/>
              </a:rPr>
              <a:t> </a:t>
            </a:r>
            <a:r>
              <a:rPr lang="en-US" sz="4400" b="1" dirty="0">
                <a:ln/>
                <a:solidFill>
                  <a:srgbClr val="002060"/>
                </a:solidFill>
                <a:latin typeface="Calibri" panose="020F0502020204030204" pitchFamily="34" charset="0"/>
                <a:cs typeface="Calibri" panose="020F0502020204030204" pitchFamily="34" charset="0"/>
              </a:rPr>
              <a:t>Mendham- </a:t>
            </a:r>
            <a:r>
              <a:rPr lang="en-US" sz="4400" dirty="0">
                <a:ln/>
                <a:solidFill>
                  <a:srgbClr val="002060"/>
                </a:solidFill>
                <a:latin typeface="Calibri" panose="020F0502020204030204" pitchFamily="34" charset="0"/>
                <a:cs typeface="Calibri" panose="020F0502020204030204" pitchFamily="34" charset="0"/>
              </a:rPr>
              <a:t>Year 2 class teacher</a:t>
            </a:r>
          </a:p>
          <a:p>
            <a:pPr algn="ctr"/>
            <a:endParaRPr lang="en-US" sz="4400" dirty="0">
              <a:ln/>
              <a:solidFill>
                <a:srgbClr val="002060"/>
              </a:solidFill>
              <a:latin typeface="Calibri" panose="020F0502020204030204" pitchFamily="34" charset="0"/>
              <a:cs typeface="Calibri" panose="020F0502020204030204" pitchFamily="34" charset="0"/>
            </a:endParaRPr>
          </a:p>
          <a:p>
            <a:pPr algn="ctr"/>
            <a:r>
              <a:rPr lang="en-US" sz="4400" b="1" cap="none" spc="0" dirty="0">
                <a:ln/>
                <a:solidFill>
                  <a:srgbClr val="002060"/>
                </a:solidFill>
                <a:latin typeface="Calibri" panose="020F0502020204030204" pitchFamily="34" charset="0"/>
                <a:cs typeface="Calibri" panose="020F0502020204030204" pitchFamily="34" charset="0"/>
              </a:rPr>
              <a:t>Miss Foy- </a:t>
            </a:r>
            <a:r>
              <a:rPr lang="en-US" sz="4400" cap="none" spc="0" dirty="0">
                <a:ln/>
                <a:solidFill>
                  <a:srgbClr val="002060"/>
                </a:solidFill>
                <a:latin typeface="Calibri" panose="020F0502020204030204" pitchFamily="34" charset="0"/>
                <a:cs typeface="Calibri" panose="020F0502020204030204" pitchFamily="34" charset="0"/>
              </a:rPr>
              <a:t>Year 3 </a:t>
            </a:r>
            <a:r>
              <a:rPr lang="en-US" sz="4400" dirty="0">
                <a:ln/>
                <a:solidFill>
                  <a:srgbClr val="002060"/>
                </a:solidFill>
                <a:latin typeface="Calibri" panose="020F0502020204030204" pitchFamily="34" charset="0"/>
                <a:cs typeface="Calibri" panose="020F0502020204030204" pitchFamily="34" charset="0"/>
              </a:rPr>
              <a:t>c</a:t>
            </a:r>
            <a:r>
              <a:rPr lang="en-US" sz="4400" cap="none" spc="0" dirty="0">
                <a:ln/>
                <a:solidFill>
                  <a:srgbClr val="002060"/>
                </a:solidFill>
                <a:latin typeface="Calibri" panose="020F0502020204030204" pitchFamily="34" charset="0"/>
                <a:cs typeface="Calibri" panose="020F0502020204030204" pitchFamily="34" charset="0"/>
              </a:rPr>
              <a:t>lass teacher and Lower Key Stage 2 manager </a:t>
            </a:r>
          </a:p>
          <a:p>
            <a:pPr algn="ctr"/>
            <a:r>
              <a:rPr lang="en-US" sz="4400" b="1" dirty="0">
                <a:ln/>
                <a:solidFill>
                  <a:srgbClr val="002060"/>
                </a:solidFill>
                <a:latin typeface="Calibri" panose="020F0502020204030204" pitchFamily="34" charset="0"/>
                <a:cs typeface="Calibri" panose="020F0502020204030204" pitchFamily="34" charset="0"/>
              </a:rPr>
              <a:t>Miss Tucker- </a:t>
            </a:r>
            <a:r>
              <a:rPr lang="en-US" sz="4400" dirty="0">
                <a:ln/>
                <a:solidFill>
                  <a:srgbClr val="002060"/>
                </a:solidFill>
                <a:latin typeface="Calibri" panose="020F0502020204030204" pitchFamily="34" charset="0"/>
                <a:cs typeface="Calibri" panose="020F0502020204030204" pitchFamily="34" charset="0"/>
              </a:rPr>
              <a:t>Year 3 class teacher</a:t>
            </a:r>
          </a:p>
        </p:txBody>
      </p:sp>
    </p:spTree>
    <p:extLst>
      <p:ext uri="{BB962C8B-B14F-4D97-AF65-F5344CB8AC3E}">
        <p14:creationId xmlns:p14="http://schemas.microsoft.com/office/powerpoint/2010/main" val="36070715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838EE91-1D10-4F19-95C1-4F4EDD6BA938}"/>
              </a:ext>
            </a:extLst>
          </p:cNvPr>
          <p:cNvSpPr txBox="1"/>
          <p:nvPr/>
        </p:nvSpPr>
        <p:spPr>
          <a:xfrm>
            <a:off x="791849" y="-110431"/>
            <a:ext cx="10294071" cy="7078861"/>
          </a:xfrm>
          <a:prstGeom prst="rect">
            <a:avLst/>
          </a:prstGeom>
          <a:noFill/>
        </p:spPr>
        <p:txBody>
          <a:bodyPr wrap="square">
            <a:spAutoFit/>
          </a:bodyPr>
          <a:lstStyle/>
          <a:p>
            <a:pPr algn="ctr"/>
            <a:r>
              <a:rPr lang="en-US" sz="4800" b="1" u="sng" dirty="0">
                <a:ln/>
                <a:solidFill>
                  <a:srgbClr val="FF000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Key Information</a:t>
            </a:r>
          </a:p>
          <a:p>
            <a:pPr algn="ctr"/>
            <a:endParaRPr lang="en-US" sz="5400" b="1" u="sng" dirty="0">
              <a:ln/>
              <a:solidFill>
                <a:srgbClr val="FF000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endParaRPr>
          </a:p>
          <a:p>
            <a:r>
              <a:rPr lang="en-US" sz="4400" cap="none" spc="0" dirty="0">
                <a:ln/>
                <a:solidFill>
                  <a:srgbClr val="00206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Welcome and staff introduction</a:t>
            </a:r>
          </a:p>
          <a:p>
            <a:r>
              <a:rPr lang="en-US" sz="4400" cap="none" spc="0" dirty="0">
                <a:ln/>
                <a:solidFill>
                  <a:srgbClr val="00206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About our school </a:t>
            </a:r>
          </a:p>
          <a:p>
            <a:r>
              <a:rPr lang="en-US" sz="4400" cap="none" spc="0" dirty="0">
                <a:ln/>
                <a:solidFill>
                  <a:srgbClr val="00206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What to expect</a:t>
            </a:r>
          </a:p>
          <a:p>
            <a:r>
              <a:rPr lang="en-US" sz="4400" cap="none" spc="0" dirty="0">
                <a:ln/>
                <a:solidFill>
                  <a:srgbClr val="00206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 day in the life of Year 3 </a:t>
            </a:r>
          </a:p>
          <a:p>
            <a:r>
              <a:rPr lang="en-US" sz="4400" cap="none" spc="0" dirty="0">
                <a:ln/>
                <a:solidFill>
                  <a:srgbClr val="00206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 message from our Year 3 pupils</a:t>
            </a:r>
          </a:p>
          <a:p>
            <a:r>
              <a:rPr lang="en-US" sz="4400" cap="none" spc="0" dirty="0">
                <a:ln/>
                <a:solidFill>
                  <a:srgbClr val="00206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Exciting opportunities in Year 3 </a:t>
            </a:r>
          </a:p>
          <a:p>
            <a:r>
              <a:rPr lang="en-US" sz="4400" cap="none" spc="0" dirty="0">
                <a:ln/>
                <a:solidFill>
                  <a:srgbClr val="00206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How to prepare your child for Year 3</a:t>
            </a:r>
          </a:p>
          <a:p>
            <a:r>
              <a:rPr lang="en-US" sz="4400" cap="none" spc="0" dirty="0">
                <a:ln/>
                <a:solidFill>
                  <a:srgbClr val="00206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Questions </a:t>
            </a:r>
          </a:p>
        </p:txBody>
      </p:sp>
    </p:spTree>
    <p:extLst>
      <p:ext uri="{BB962C8B-B14F-4D97-AF65-F5344CB8AC3E}">
        <p14:creationId xmlns:p14="http://schemas.microsoft.com/office/powerpoint/2010/main" val="35054140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C66EF51-A7D7-4AA7-956C-EB7AA409B4B5}"/>
              </a:ext>
            </a:extLst>
          </p:cNvPr>
          <p:cNvSpPr txBox="1"/>
          <p:nvPr/>
        </p:nvSpPr>
        <p:spPr>
          <a:xfrm>
            <a:off x="1310326" y="0"/>
            <a:ext cx="9344318" cy="830997"/>
          </a:xfrm>
          <a:prstGeom prst="rect">
            <a:avLst/>
          </a:prstGeom>
          <a:noFill/>
        </p:spPr>
        <p:txBody>
          <a:bodyPr wrap="square">
            <a:spAutoFit/>
          </a:bodyPr>
          <a:lstStyle/>
          <a:p>
            <a:pPr algn="ctr"/>
            <a:r>
              <a:rPr lang="en-US" sz="4800" b="1" u="sng" cap="none" spc="0" dirty="0">
                <a:ln/>
                <a:solidFill>
                  <a:srgbClr val="00206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Holy Rood Catholic Primary School</a:t>
            </a:r>
          </a:p>
        </p:txBody>
      </p:sp>
      <p:sp>
        <p:nvSpPr>
          <p:cNvPr id="3" name="TextBox 2">
            <a:extLst>
              <a:ext uri="{FF2B5EF4-FFF2-40B4-BE49-F238E27FC236}">
                <a16:creationId xmlns:a16="http://schemas.microsoft.com/office/drawing/2014/main" id="{0E80D430-C0DD-40AC-9574-163E5A67AC1D}"/>
              </a:ext>
            </a:extLst>
          </p:cNvPr>
          <p:cNvSpPr txBox="1"/>
          <p:nvPr/>
        </p:nvSpPr>
        <p:spPr>
          <a:xfrm>
            <a:off x="66854" y="1462593"/>
            <a:ext cx="5014193" cy="3046988"/>
          </a:xfrm>
          <a:prstGeom prst="rect">
            <a:avLst/>
          </a:prstGeom>
          <a:noFill/>
        </p:spPr>
        <p:txBody>
          <a:bodyPr wrap="square">
            <a:spAutoFit/>
          </a:bodyPr>
          <a:lstStyle/>
          <a:p>
            <a:pPr algn="l"/>
            <a:r>
              <a:rPr lang="en-US" sz="2800" b="1" u="sng" dirty="0" err="1">
                <a:solidFill>
                  <a:srgbClr val="FF0000"/>
                </a:solidFill>
                <a:latin typeface="Calibri" panose="020F0502020204030204" pitchFamily="34" charset="0"/>
                <a:cs typeface="Calibri" panose="020F0502020204030204" pitchFamily="34" charset="0"/>
              </a:rPr>
              <a:t>Groundwell</a:t>
            </a:r>
            <a:r>
              <a:rPr lang="en-US" sz="2800" b="1" u="sng" dirty="0">
                <a:solidFill>
                  <a:srgbClr val="FF0000"/>
                </a:solidFill>
                <a:latin typeface="Calibri" panose="020F0502020204030204" pitchFamily="34" charset="0"/>
                <a:cs typeface="Calibri" panose="020F0502020204030204" pitchFamily="34" charset="0"/>
              </a:rPr>
              <a:t> Road – Infant site </a:t>
            </a:r>
          </a:p>
          <a:p>
            <a:pPr algn="l"/>
            <a:r>
              <a:rPr lang="en-US" sz="2800" dirty="0">
                <a:latin typeface="Calibri" panose="020F0502020204030204" pitchFamily="34" charset="0"/>
                <a:cs typeface="Calibri" panose="020F0502020204030204" pitchFamily="34" charset="0"/>
              </a:rPr>
              <a:t>Reception, Year 1 and Year 2</a:t>
            </a:r>
          </a:p>
          <a:p>
            <a:pPr algn="l"/>
            <a:r>
              <a:rPr lang="en-US" sz="2400" i="1" dirty="0">
                <a:latin typeface="Calibri" panose="020F0502020204030204" pitchFamily="34" charset="0"/>
                <a:cs typeface="Calibri" panose="020F0502020204030204" pitchFamily="34" charset="0"/>
              </a:rPr>
              <a:t>Key Stage 1</a:t>
            </a:r>
          </a:p>
          <a:p>
            <a:pPr algn="l"/>
            <a:endParaRPr lang="en-US" sz="2800" dirty="0">
              <a:latin typeface="Calibri" panose="020F0502020204030204" pitchFamily="34" charset="0"/>
              <a:cs typeface="Calibri" panose="020F0502020204030204" pitchFamily="34" charset="0"/>
            </a:endParaRPr>
          </a:p>
          <a:p>
            <a:pPr algn="l"/>
            <a:r>
              <a:rPr lang="en-US" sz="2800" dirty="0">
                <a:latin typeface="Calibri" panose="020F0502020204030204" pitchFamily="34" charset="0"/>
                <a:cs typeface="Calibri" panose="020F0502020204030204" pitchFamily="34" charset="0"/>
              </a:rPr>
              <a:t> </a:t>
            </a:r>
          </a:p>
          <a:p>
            <a:pPr algn="l"/>
            <a:endParaRPr lang="en-US" sz="2800" dirty="0">
              <a:latin typeface="Calibri" panose="020F0502020204030204" pitchFamily="34" charset="0"/>
              <a:cs typeface="Calibri" panose="020F0502020204030204" pitchFamily="34" charset="0"/>
            </a:endParaRPr>
          </a:p>
          <a:p>
            <a:pPr algn="l"/>
            <a:endParaRPr lang="en-US" sz="2800" b="0" i="0" dirty="0">
              <a:effectLst/>
              <a:latin typeface="Calibri" panose="020F0502020204030204" pitchFamily="34" charset="0"/>
              <a:cs typeface="Calibri" panose="020F0502020204030204" pitchFamily="34" charset="0"/>
            </a:endParaRPr>
          </a:p>
        </p:txBody>
      </p:sp>
      <p:sp>
        <p:nvSpPr>
          <p:cNvPr id="4" name="TextBox 3">
            <a:extLst>
              <a:ext uri="{FF2B5EF4-FFF2-40B4-BE49-F238E27FC236}">
                <a16:creationId xmlns:a16="http://schemas.microsoft.com/office/drawing/2014/main" id="{25E32833-0D77-44EA-A039-9F099CA4892F}"/>
              </a:ext>
            </a:extLst>
          </p:cNvPr>
          <p:cNvSpPr txBox="1"/>
          <p:nvPr/>
        </p:nvSpPr>
        <p:spPr>
          <a:xfrm>
            <a:off x="6762161" y="1462593"/>
            <a:ext cx="5429839" cy="2954655"/>
          </a:xfrm>
          <a:prstGeom prst="rect">
            <a:avLst/>
          </a:prstGeom>
          <a:noFill/>
        </p:spPr>
        <p:txBody>
          <a:bodyPr wrap="square" rtlCol="0">
            <a:spAutoFit/>
          </a:bodyPr>
          <a:lstStyle/>
          <a:p>
            <a:pPr algn="l"/>
            <a:r>
              <a:rPr lang="en-US" sz="2800" b="1" u="sng" dirty="0">
                <a:solidFill>
                  <a:srgbClr val="FF0000"/>
                </a:solidFill>
                <a:latin typeface="Calibri" panose="020F0502020204030204" pitchFamily="34" charset="0"/>
                <a:cs typeface="Calibri" panose="020F0502020204030204" pitchFamily="34" charset="0"/>
              </a:rPr>
              <a:t>Upham Road – Junior site </a:t>
            </a:r>
          </a:p>
          <a:p>
            <a:pPr algn="l"/>
            <a:r>
              <a:rPr lang="en-US" sz="2800" dirty="0">
                <a:latin typeface="Calibri" panose="020F0502020204030204" pitchFamily="34" charset="0"/>
                <a:cs typeface="Calibri" panose="020F0502020204030204" pitchFamily="34" charset="0"/>
              </a:rPr>
              <a:t>Year 3 &amp; Year 4 </a:t>
            </a:r>
          </a:p>
          <a:p>
            <a:pPr algn="l"/>
            <a:r>
              <a:rPr lang="en-US" sz="2800" i="1" dirty="0">
                <a:latin typeface="Calibri" panose="020F0502020204030204" pitchFamily="34" charset="0"/>
                <a:cs typeface="Calibri" panose="020F0502020204030204" pitchFamily="34" charset="0"/>
              </a:rPr>
              <a:t>Lower Key Stage 2 </a:t>
            </a:r>
          </a:p>
          <a:p>
            <a:pPr algn="l"/>
            <a:endParaRPr lang="en-US" sz="2800" dirty="0">
              <a:latin typeface="Calibri" panose="020F0502020204030204" pitchFamily="34" charset="0"/>
              <a:cs typeface="Calibri" panose="020F0502020204030204" pitchFamily="34" charset="0"/>
            </a:endParaRPr>
          </a:p>
          <a:p>
            <a:pPr algn="l"/>
            <a:r>
              <a:rPr lang="en-US" sz="2800" dirty="0">
                <a:latin typeface="Calibri" panose="020F0502020204030204" pitchFamily="34" charset="0"/>
                <a:cs typeface="Calibri" panose="020F0502020204030204" pitchFamily="34" charset="0"/>
              </a:rPr>
              <a:t>Year 5 and Year 6  </a:t>
            </a:r>
          </a:p>
          <a:p>
            <a:r>
              <a:rPr lang="en-US" sz="2800" i="1" dirty="0">
                <a:latin typeface="Calibri" panose="020F0502020204030204" pitchFamily="34" charset="0"/>
                <a:cs typeface="Calibri" panose="020F0502020204030204" pitchFamily="34" charset="0"/>
              </a:rPr>
              <a:t>Upper Key Stage 2 </a:t>
            </a:r>
          </a:p>
          <a:p>
            <a:endParaRPr lang="en-GB" dirty="0"/>
          </a:p>
        </p:txBody>
      </p:sp>
      <p:sp>
        <p:nvSpPr>
          <p:cNvPr id="5" name="TextBox 4">
            <a:extLst>
              <a:ext uri="{FF2B5EF4-FFF2-40B4-BE49-F238E27FC236}">
                <a16:creationId xmlns:a16="http://schemas.microsoft.com/office/drawing/2014/main" id="{324D574C-D4FE-4A60-AA3E-16D948E81D87}"/>
              </a:ext>
            </a:extLst>
          </p:cNvPr>
          <p:cNvSpPr txBox="1"/>
          <p:nvPr/>
        </p:nvSpPr>
        <p:spPr>
          <a:xfrm>
            <a:off x="345256" y="4509581"/>
            <a:ext cx="11274458" cy="2092881"/>
          </a:xfrm>
          <a:prstGeom prst="rect">
            <a:avLst/>
          </a:prstGeom>
          <a:noFill/>
        </p:spPr>
        <p:txBody>
          <a:bodyPr wrap="square" rtlCol="0">
            <a:spAutoFit/>
          </a:bodyPr>
          <a:lstStyle/>
          <a:p>
            <a:r>
              <a:rPr lang="en-US" sz="2800" b="1" u="sng" dirty="0">
                <a:solidFill>
                  <a:srgbClr val="FF0000"/>
                </a:solidFill>
                <a:latin typeface="Calibri" panose="020F0502020204030204" pitchFamily="34" charset="0"/>
                <a:cs typeface="Calibri" panose="020F0502020204030204" pitchFamily="34" charset="0"/>
              </a:rPr>
              <a:t>Key Stage 2 </a:t>
            </a:r>
          </a:p>
          <a:p>
            <a:pPr marL="457200" indent="-457200">
              <a:buFontTx/>
              <a:buChar char="-"/>
            </a:pPr>
            <a:r>
              <a:rPr lang="en-US" sz="2800" dirty="0">
                <a:latin typeface="Calibri" panose="020F0502020204030204" pitchFamily="34" charset="0"/>
                <a:cs typeface="Calibri" panose="020F0502020204030204" pitchFamily="34" charset="0"/>
              </a:rPr>
              <a:t>Your child has finished Key Stage 1 (infants)</a:t>
            </a:r>
          </a:p>
          <a:p>
            <a:pPr marL="457200" indent="-457200">
              <a:buFontTx/>
              <a:buChar char="-"/>
            </a:pPr>
            <a:r>
              <a:rPr lang="en-US" sz="2800" dirty="0">
                <a:latin typeface="Calibri" panose="020F0502020204030204" pitchFamily="34" charset="0"/>
                <a:cs typeface="Calibri" panose="020F0502020204030204" pitchFamily="34" charset="0"/>
              </a:rPr>
              <a:t>Now your child will enter Key Stage 2 (juniors) which will take them through to secondary school</a:t>
            </a:r>
          </a:p>
          <a:p>
            <a:endParaRPr lang="en-GB" dirty="0"/>
          </a:p>
        </p:txBody>
      </p:sp>
      <p:sp>
        <p:nvSpPr>
          <p:cNvPr id="6" name="Arrow: Right 5">
            <a:extLst>
              <a:ext uri="{FF2B5EF4-FFF2-40B4-BE49-F238E27FC236}">
                <a16:creationId xmlns:a16="http://schemas.microsoft.com/office/drawing/2014/main" id="{303C0831-9479-43E7-BA47-38BF6322F6E5}"/>
              </a:ext>
            </a:extLst>
          </p:cNvPr>
          <p:cNvSpPr/>
          <p:nvPr/>
        </p:nvSpPr>
        <p:spPr>
          <a:xfrm>
            <a:off x="4647413" y="2436223"/>
            <a:ext cx="1621411" cy="789495"/>
          </a:xfrm>
          <a:prstGeom prst="righ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26" name="Picture 2" descr="Image result for holy rood groundwell road school">
            <a:extLst>
              <a:ext uri="{FF2B5EF4-FFF2-40B4-BE49-F238E27FC236}">
                <a16:creationId xmlns:a16="http://schemas.microsoft.com/office/drawing/2014/main" id="{D4390188-2525-4E5E-BF98-0DDA8131066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23286" y="2528887"/>
            <a:ext cx="2486025" cy="18002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09302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hought Bubble: Cloud 1">
            <a:extLst>
              <a:ext uri="{FF2B5EF4-FFF2-40B4-BE49-F238E27FC236}">
                <a16:creationId xmlns:a16="http://schemas.microsoft.com/office/drawing/2014/main" id="{943E094C-69FB-49A8-BCB1-ED86F4D63BEA}"/>
              </a:ext>
            </a:extLst>
          </p:cNvPr>
          <p:cNvSpPr/>
          <p:nvPr/>
        </p:nvSpPr>
        <p:spPr>
          <a:xfrm>
            <a:off x="8103476" y="134007"/>
            <a:ext cx="3673365" cy="1844565"/>
          </a:xfrm>
          <a:prstGeom prst="cloudCallout">
            <a:avLst>
              <a:gd name="adj1" fmla="val -59133"/>
              <a:gd name="adj2" fmla="val 94666"/>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rgbClr val="002060"/>
                </a:solidFill>
                <a:effectLst>
                  <a:outerShdw blurRad="38100" dist="38100" dir="2700000" algn="tl">
                    <a:srgbClr val="000000">
                      <a:alpha val="43137"/>
                    </a:srgbClr>
                  </a:outerShdw>
                </a:effectLst>
                <a:latin typeface="SassoonPrimaryInfant" panose="00000400000000000000" pitchFamily="2" charset="0"/>
              </a:rPr>
              <a:t>Do we have a computing suite?</a:t>
            </a:r>
          </a:p>
        </p:txBody>
      </p:sp>
      <p:sp>
        <p:nvSpPr>
          <p:cNvPr id="3" name="Thought Bubble: Cloud 2">
            <a:extLst>
              <a:ext uri="{FF2B5EF4-FFF2-40B4-BE49-F238E27FC236}">
                <a16:creationId xmlns:a16="http://schemas.microsoft.com/office/drawing/2014/main" id="{09BD0A77-F7F3-4211-9CF9-6292D2925BA6}"/>
              </a:ext>
            </a:extLst>
          </p:cNvPr>
          <p:cNvSpPr/>
          <p:nvPr/>
        </p:nvSpPr>
        <p:spPr>
          <a:xfrm>
            <a:off x="231228" y="134007"/>
            <a:ext cx="3331779" cy="1844565"/>
          </a:xfrm>
          <a:prstGeom prst="cloudCallout">
            <a:avLst>
              <a:gd name="adj1" fmla="val 72163"/>
              <a:gd name="adj2" fmla="val 101504"/>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rgbClr val="002060"/>
                </a:solidFill>
                <a:effectLst>
                  <a:outerShdw blurRad="38100" dist="38100" dir="2700000" algn="tl">
                    <a:srgbClr val="000000">
                      <a:alpha val="43137"/>
                    </a:srgbClr>
                  </a:outerShdw>
                </a:effectLst>
                <a:latin typeface="SassoonPrimaryInfant" panose="00000400000000000000" pitchFamily="2" charset="0"/>
              </a:rPr>
              <a:t>What is my classroom like?</a:t>
            </a:r>
          </a:p>
        </p:txBody>
      </p:sp>
      <p:sp>
        <p:nvSpPr>
          <p:cNvPr id="4" name="TextBox 3">
            <a:extLst>
              <a:ext uri="{FF2B5EF4-FFF2-40B4-BE49-F238E27FC236}">
                <a16:creationId xmlns:a16="http://schemas.microsoft.com/office/drawing/2014/main" id="{C1935739-7D6C-49B1-8BE5-6346F9DC03DA}"/>
              </a:ext>
            </a:extLst>
          </p:cNvPr>
          <p:cNvSpPr txBox="1"/>
          <p:nvPr/>
        </p:nvSpPr>
        <p:spPr>
          <a:xfrm>
            <a:off x="791849" y="-110431"/>
            <a:ext cx="10294071" cy="830997"/>
          </a:xfrm>
          <a:prstGeom prst="rect">
            <a:avLst/>
          </a:prstGeom>
          <a:noFill/>
        </p:spPr>
        <p:txBody>
          <a:bodyPr wrap="square">
            <a:spAutoFit/>
          </a:bodyPr>
          <a:lstStyle/>
          <a:p>
            <a:pPr algn="ctr"/>
            <a:r>
              <a:rPr lang="en-US" sz="4800" b="1" u="sng" dirty="0">
                <a:ln/>
                <a:solidFill>
                  <a:srgbClr val="FF000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What to expect</a:t>
            </a:r>
          </a:p>
        </p:txBody>
      </p:sp>
      <p:sp>
        <p:nvSpPr>
          <p:cNvPr id="6" name="Thought Bubble: Cloud 5">
            <a:extLst>
              <a:ext uri="{FF2B5EF4-FFF2-40B4-BE49-F238E27FC236}">
                <a16:creationId xmlns:a16="http://schemas.microsoft.com/office/drawing/2014/main" id="{26885E62-F380-4E25-B593-59922996E2A3}"/>
              </a:ext>
            </a:extLst>
          </p:cNvPr>
          <p:cNvSpPr/>
          <p:nvPr/>
        </p:nvSpPr>
        <p:spPr>
          <a:xfrm>
            <a:off x="4298135" y="1220898"/>
            <a:ext cx="3331779" cy="1844565"/>
          </a:xfrm>
          <a:prstGeom prst="cloudCallout">
            <a:avLst>
              <a:gd name="adj1" fmla="val -42223"/>
              <a:gd name="adj2" fmla="val 107309"/>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rgbClr val="002060"/>
                </a:solidFill>
                <a:effectLst>
                  <a:outerShdw blurRad="38100" dist="38100" dir="2700000" algn="tl">
                    <a:srgbClr val="000000">
                      <a:alpha val="43137"/>
                    </a:srgbClr>
                  </a:outerShdw>
                </a:effectLst>
                <a:latin typeface="SassoonPrimaryInfant" panose="00000400000000000000" pitchFamily="2" charset="0"/>
              </a:rPr>
              <a:t>Will I go to mass in church?</a:t>
            </a:r>
          </a:p>
        </p:txBody>
      </p:sp>
      <p:sp>
        <p:nvSpPr>
          <p:cNvPr id="7" name="Thought Bubble: Cloud 6">
            <a:extLst>
              <a:ext uri="{FF2B5EF4-FFF2-40B4-BE49-F238E27FC236}">
                <a16:creationId xmlns:a16="http://schemas.microsoft.com/office/drawing/2014/main" id="{F7A2F93F-B671-4681-A544-0CAFAFA8B13F}"/>
              </a:ext>
            </a:extLst>
          </p:cNvPr>
          <p:cNvSpPr/>
          <p:nvPr/>
        </p:nvSpPr>
        <p:spPr>
          <a:xfrm>
            <a:off x="0" y="2386456"/>
            <a:ext cx="3331779" cy="1844565"/>
          </a:xfrm>
          <a:prstGeom prst="cloudCallout">
            <a:avLst>
              <a:gd name="adj1" fmla="val 41880"/>
              <a:gd name="adj2" fmla="val 70734"/>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rgbClr val="002060"/>
                </a:solidFill>
                <a:effectLst>
                  <a:outerShdw blurRad="38100" dist="38100" dir="2700000" algn="tl">
                    <a:srgbClr val="000000">
                      <a:alpha val="43137"/>
                    </a:srgbClr>
                  </a:outerShdw>
                </a:effectLst>
                <a:latin typeface="SassoonPrimaryInfant" panose="00000400000000000000" pitchFamily="2" charset="0"/>
              </a:rPr>
              <a:t>What is the playground like?</a:t>
            </a:r>
          </a:p>
        </p:txBody>
      </p:sp>
      <p:sp>
        <p:nvSpPr>
          <p:cNvPr id="8" name="Thought Bubble: Cloud 7">
            <a:extLst>
              <a:ext uri="{FF2B5EF4-FFF2-40B4-BE49-F238E27FC236}">
                <a16:creationId xmlns:a16="http://schemas.microsoft.com/office/drawing/2014/main" id="{62C2C620-0B38-4A79-ABB8-941D084290A7}"/>
              </a:ext>
            </a:extLst>
          </p:cNvPr>
          <p:cNvSpPr/>
          <p:nvPr/>
        </p:nvSpPr>
        <p:spPr>
          <a:xfrm>
            <a:off x="8860221" y="1978572"/>
            <a:ext cx="3331779" cy="1844565"/>
          </a:xfrm>
          <a:prstGeom prst="cloudCallout">
            <a:avLst>
              <a:gd name="adj1" fmla="val -45187"/>
              <a:gd name="adj2" fmla="val 85265"/>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rgbClr val="002060"/>
                </a:solidFill>
                <a:effectLst>
                  <a:outerShdw blurRad="38100" dist="38100" dir="2700000" algn="tl">
                    <a:srgbClr val="000000">
                      <a:alpha val="43137"/>
                    </a:srgbClr>
                  </a:outerShdw>
                </a:effectLst>
                <a:latin typeface="SassoonPrimaryInfant" panose="00000400000000000000" pitchFamily="2" charset="0"/>
              </a:rPr>
              <a:t>Do we have a library?</a:t>
            </a:r>
          </a:p>
        </p:txBody>
      </p:sp>
      <p:pic>
        <p:nvPicPr>
          <p:cNvPr id="1026" name="Picture 2" descr="Kids group at desk. Children holding diverse things, chemistry, artist, thinking vector characters">
            <a:extLst>
              <a:ext uri="{FF2B5EF4-FFF2-40B4-BE49-F238E27FC236}">
                <a16:creationId xmlns:a16="http://schemas.microsoft.com/office/drawing/2014/main" id="{521B5988-4408-4592-A5EC-83F2ACEFB653}"/>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backgroundRemoval t="9867" b="89867" l="5000" r="94100">
                        <a14:foregroundMark x1="6300" y1="48267" x2="6300" y2="48267"/>
                        <a14:foregroundMark x1="11700" y1="35733" x2="11700" y2="35733"/>
                        <a14:foregroundMark x1="11700" y1="28800" x2="11700" y2="28800"/>
                        <a14:foregroundMark x1="13900" y1="63733" x2="13900" y2="63733"/>
                        <a14:foregroundMark x1="10600" y1="68000" x2="10600" y2="68000"/>
                        <a14:foregroundMark x1="11700" y1="61333" x2="11700" y2="61333"/>
                        <a14:foregroundMark x1="5000" y1="76267" x2="5000" y2="76267"/>
                        <a14:foregroundMark x1="47200" y1="42933" x2="47200" y2="42933"/>
                        <a14:foregroundMark x1="49900" y1="64000" x2="49900" y2="64000"/>
                        <a14:foregroundMark x1="50300" y1="70400" x2="50300" y2="70400"/>
                        <a14:foregroundMark x1="44700" y1="71467" x2="44700" y2="71467"/>
                        <a14:foregroundMark x1="48900" y1="60267" x2="48900" y2="60267"/>
                        <a14:foregroundMark x1="47900" y1="65600" x2="47900" y2="65600"/>
                        <a14:foregroundMark x1="51400" y1="60267" x2="51400" y2="60267"/>
                        <a14:foregroundMark x1="53000" y1="53600" x2="53000" y2="53600"/>
                        <a14:foregroundMark x1="56600" y1="53067" x2="56600" y2="53067"/>
                        <a14:foregroundMark x1="53700" y1="53600" x2="53700" y2="53600"/>
                        <a14:foregroundMark x1="52500" y1="58400" x2="52500" y2="58400"/>
                        <a14:foregroundMark x1="52300" y1="52533" x2="52300" y2="52533"/>
                        <a14:foregroundMark x1="55700" y1="52000" x2="55700" y2="52000"/>
                        <a14:foregroundMark x1="55900" y1="49067" x2="55900" y2="49067"/>
                        <a14:foregroundMark x1="78600" y1="56267" x2="78600" y2="56267"/>
                        <a14:foregroundMark x1="78000" y1="53867" x2="78000" y2="53867"/>
                        <a14:foregroundMark x1="78200" y1="50133" x2="78200" y2="50133"/>
                        <a14:foregroundMark x1="78900" y1="45867" x2="78900" y2="45867"/>
                        <a14:foregroundMark x1="77800" y1="57333" x2="77800" y2="57333"/>
                        <a14:foregroundMark x1="93200" y1="62667" x2="93200" y2="62667"/>
                        <a14:foregroundMark x1="92100" y1="65600" x2="92100" y2="65600"/>
                        <a14:foregroundMark x1="93000" y1="56800" x2="93000" y2="56800"/>
                        <a14:foregroundMark x1="93000" y1="61600" x2="93000" y2="61600"/>
                        <a14:foregroundMark x1="92900" y1="60800" x2="92900" y2="60800"/>
                        <a14:foregroundMark x1="92500" y1="58400" x2="92500" y2="58400"/>
                        <a14:foregroundMark x1="92500" y1="54400" x2="92500" y2="54400"/>
                        <a14:foregroundMark x1="92500" y1="58933" x2="92500" y2="58933"/>
                        <a14:foregroundMark x1="92900" y1="61333" x2="92900" y2="61333"/>
                        <a14:foregroundMark x1="92900" y1="62667" x2="92900" y2="62667"/>
                        <a14:foregroundMark x1="94000" y1="73333" x2="94000" y2="73333"/>
                        <a14:foregroundMark x1="94100" y1="75200" x2="94100" y2="75200"/>
                        <a14:foregroundMark x1="37300" y1="37600" x2="37300" y2="37600"/>
                        <a14:foregroundMark x1="36900" y1="42933" x2="36900" y2="42933"/>
                      </a14:backgroundRemoval>
                    </a14:imgEffect>
                  </a14:imgLayer>
                </a14:imgProps>
              </a:ext>
              <a:ext uri="{28A0092B-C50C-407E-A947-70E740481C1C}">
                <a14:useLocalDpi xmlns:a14="http://schemas.microsoft.com/office/drawing/2010/main" val="0"/>
              </a:ext>
            </a:extLst>
          </a:blip>
          <a:srcRect/>
          <a:stretch>
            <a:fillRect/>
          </a:stretch>
        </p:blipFill>
        <p:spPr bwMode="auto">
          <a:xfrm>
            <a:off x="231228" y="3236578"/>
            <a:ext cx="11893010" cy="44598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8643704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56EC0C3F-ED77-4AA2-BB30-62FB6898F84C}"/>
              </a:ext>
            </a:extLst>
          </p:cNvPr>
          <p:cNvGrpSpPr/>
          <p:nvPr/>
        </p:nvGrpSpPr>
        <p:grpSpPr>
          <a:xfrm>
            <a:off x="246991" y="154554"/>
            <a:ext cx="3458677" cy="6214227"/>
            <a:chOff x="246991" y="154554"/>
            <a:chExt cx="3458677" cy="6214227"/>
          </a:xfrm>
        </p:grpSpPr>
        <p:pic>
          <p:nvPicPr>
            <p:cNvPr id="1026" name="Picture 2">
              <a:extLst>
                <a:ext uri="{FF2B5EF4-FFF2-40B4-BE49-F238E27FC236}">
                  <a16:creationId xmlns:a16="http://schemas.microsoft.com/office/drawing/2014/main" id="{69DD2673-9DC0-486C-92E8-843E03FE7A5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35163" y="688958"/>
              <a:ext cx="4275235" cy="3206427"/>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4FABE739-9845-4581-9DE1-1AD6E9C9EBF9}"/>
                </a:ext>
              </a:extLst>
            </p:cNvPr>
            <p:cNvSpPr/>
            <p:nvPr/>
          </p:nvSpPr>
          <p:spPr>
            <a:xfrm rot="863687">
              <a:off x="246991" y="4429789"/>
              <a:ext cx="2850460" cy="1938992"/>
            </a:xfrm>
            <a:prstGeom prst="rect">
              <a:avLst/>
            </a:prstGeom>
            <a:solidFill>
              <a:schemeClr val="accent1">
                <a:lumMod val="20000"/>
                <a:lumOff val="80000"/>
              </a:schemeClr>
            </a:solidFill>
          </p:spPr>
          <p:txBody>
            <a:bodyPr wrap="non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4000" b="1" dirty="0">
                  <a:ln/>
                  <a:solidFill>
                    <a:schemeClr val="accent4"/>
                  </a:solidFill>
                </a:rPr>
                <a:t>Modern </a:t>
              </a:r>
            </a:p>
            <a:p>
              <a:pPr algn="ctr"/>
              <a:r>
                <a:rPr lang="en-US" sz="4000" b="1" dirty="0">
                  <a:ln/>
                  <a:solidFill>
                    <a:schemeClr val="accent4"/>
                  </a:solidFill>
                </a:rPr>
                <a:t>computing </a:t>
              </a:r>
            </a:p>
            <a:p>
              <a:pPr algn="ctr"/>
              <a:r>
                <a:rPr lang="en-US" sz="4000" b="1" dirty="0">
                  <a:ln/>
                  <a:solidFill>
                    <a:schemeClr val="accent4"/>
                  </a:solidFill>
                </a:rPr>
                <a:t>suite</a:t>
              </a:r>
              <a:endParaRPr lang="en-US" sz="4000" b="1" cap="none" spc="0" dirty="0">
                <a:ln/>
                <a:solidFill>
                  <a:schemeClr val="accent4"/>
                </a:solidFill>
                <a:effectLst/>
              </a:endParaRPr>
            </a:p>
          </p:txBody>
        </p:sp>
      </p:grpSp>
      <p:grpSp>
        <p:nvGrpSpPr>
          <p:cNvPr id="4" name="Group 3">
            <a:extLst>
              <a:ext uri="{FF2B5EF4-FFF2-40B4-BE49-F238E27FC236}">
                <a16:creationId xmlns:a16="http://schemas.microsoft.com/office/drawing/2014/main" id="{F49ABA07-2235-4205-A9A0-14A65A75863B}"/>
              </a:ext>
            </a:extLst>
          </p:cNvPr>
          <p:cNvGrpSpPr/>
          <p:nvPr/>
        </p:nvGrpSpPr>
        <p:grpSpPr>
          <a:xfrm>
            <a:off x="3097450" y="74019"/>
            <a:ext cx="6372054" cy="6629428"/>
            <a:chOff x="3097450" y="74019"/>
            <a:chExt cx="6372054" cy="6629428"/>
          </a:xfrm>
        </p:grpSpPr>
        <p:pic>
          <p:nvPicPr>
            <p:cNvPr id="1030" name="Picture 6">
              <a:extLst>
                <a:ext uri="{FF2B5EF4-FFF2-40B4-BE49-F238E27FC236}">
                  <a16:creationId xmlns:a16="http://schemas.microsoft.com/office/drawing/2014/main" id="{0056F015-19C2-4A3E-BEA8-E0CDE7E129F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5400000">
              <a:off x="5987075" y="571509"/>
              <a:ext cx="3979920" cy="2984939"/>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a:extLst>
                <a:ext uri="{FF2B5EF4-FFF2-40B4-BE49-F238E27FC236}">
                  <a16:creationId xmlns:a16="http://schemas.microsoft.com/office/drawing/2014/main" id="{9EEEC2B7-C43C-4970-9C8A-DCC86EA0416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5400000">
              <a:off x="2560482" y="2944669"/>
              <a:ext cx="4295746" cy="3221809"/>
            </a:xfrm>
            <a:prstGeom prst="rect">
              <a:avLst/>
            </a:prstGeom>
            <a:noFill/>
            <a:extLst>
              <a:ext uri="{909E8E84-426E-40DD-AFC4-6F175D3DCCD1}">
                <a14:hiddenFill xmlns:a14="http://schemas.microsoft.com/office/drawing/2010/main">
                  <a:solidFill>
                    <a:srgbClr val="FFFFFF"/>
                  </a:solidFill>
                </a14:hiddenFill>
              </a:ext>
            </a:extLst>
          </p:spPr>
        </p:pic>
        <p:sp>
          <p:nvSpPr>
            <p:cNvPr id="10" name="Rectangle 9">
              <a:extLst>
                <a:ext uri="{FF2B5EF4-FFF2-40B4-BE49-F238E27FC236}">
                  <a16:creationId xmlns:a16="http://schemas.microsoft.com/office/drawing/2014/main" id="{57E167DD-AB9F-4037-89F5-70944594864D}"/>
                </a:ext>
              </a:extLst>
            </p:cNvPr>
            <p:cNvSpPr/>
            <p:nvPr/>
          </p:nvSpPr>
          <p:spPr>
            <a:xfrm rot="20727756">
              <a:off x="3633998" y="418309"/>
              <a:ext cx="2935740" cy="1323439"/>
            </a:xfrm>
            <a:prstGeom prst="rect">
              <a:avLst/>
            </a:prstGeom>
            <a:solidFill>
              <a:schemeClr val="accent1">
                <a:lumMod val="20000"/>
                <a:lumOff val="80000"/>
              </a:schemeClr>
            </a:solidFill>
          </p:spPr>
          <p:txBody>
            <a:bodyPr wrap="non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4000" b="1" dirty="0">
                  <a:ln/>
                  <a:solidFill>
                    <a:schemeClr val="accent4"/>
                  </a:solidFill>
                </a:rPr>
                <a:t>Welcoming </a:t>
              </a:r>
            </a:p>
            <a:p>
              <a:pPr algn="ctr"/>
              <a:r>
                <a:rPr lang="en-US" sz="4000" b="1" cap="none" spc="0" dirty="0">
                  <a:ln/>
                  <a:solidFill>
                    <a:schemeClr val="accent4"/>
                  </a:solidFill>
                  <a:effectLst/>
                </a:rPr>
                <a:t>classrooms</a:t>
              </a:r>
            </a:p>
          </p:txBody>
        </p:sp>
      </p:grpSp>
      <p:grpSp>
        <p:nvGrpSpPr>
          <p:cNvPr id="5" name="Group 4">
            <a:extLst>
              <a:ext uri="{FF2B5EF4-FFF2-40B4-BE49-F238E27FC236}">
                <a16:creationId xmlns:a16="http://schemas.microsoft.com/office/drawing/2014/main" id="{57AB8629-4358-40ED-A8B0-5C27D586C5CD}"/>
              </a:ext>
            </a:extLst>
          </p:cNvPr>
          <p:cNvGrpSpPr/>
          <p:nvPr/>
        </p:nvGrpSpPr>
        <p:grpSpPr>
          <a:xfrm>
            <a:off x="5958836" y="2628563"/>
            <a:ext cx="6103898" cy="3979921"/>
            <a:chOff x="5958836" y="2628563"/>
            <a:chExt cx="6103898" cy="3979921"/>
          </a:xfrm>
        </p:grpSpPr>
        <p:pic>
          <p:nvPicPr>
            <p:cNvPr id="1034" name="Picture 10">
              <a:extLst>
                <a:ext uri="{FF2B5EF4-FFF2-40B4-BE49-F238E27FC236}">
                  <a16:creationId xmlns:a16="http://schemas.microsoft.com/office/drawing/2014/main" id="{5D903365-79E8-41E7-86CE-BC085E1CA67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071574" y="2628563"/>
              <a:ext cx="2991160" cy="3979921"/>
            </a:xfrm>
            <a:prstGeom prst="rect">
              <a:avLst/>
            </a:prstGeom>
            <a:noFill/>
            <a:extLst>
              <a:ext uri="{909E8E84-426E-40DD-AFC4-6F175D3DCCD1}">
                <a14:hiddenFill xmlns:a14="http://schemas.microsoft.com/office/drawing/2010/main">
                  <a:solidFill>
                    <a:srgbClr val="FFFFFF"/>
                  </a:solidFill>
                </a14:hiddenFill>
              </a:ext>
            </a:extLst>
          </p:spPr>
        </p:pic>
        <p:sp>
          <p:nvSpPr>
            <p:cNvPr id="11" name="Rectangle 10">
              <a:extLst>
                <a:ext uri="{FF2B5EF4-FFF2-40B4-BE49-F238E27FC236}">
                  <a16:creationId xmlns:a16="http://schemas.microsoft.com/office/drawing/2014/main" id="{8AAEC980-7C87-4005-8BFB-6C6BB0080494}"/>
                </a:ext>
              </a:extLst>
            </p:cNvPr>
            <p:cNvSpPr/>
            <p:nvPr/>
          </p:nvSpPr>
          <p:spPr>
            <a:xfrm rot="21039201">
              <a:off x="5958836" y="3991129"/>
              <a:ext cx="3143525" cy="2554545"/>
            </a:xfrm>
            <a:prstGeom prst="rect">
              <a:avLst/>
            </a:prstGeom>
            <a:solidFill>
              <a:schemeClr val="accent1">
                <a:lumMod val="20000"/>
                <a:lumOff val="80000"/>
              </a:schemeClr>
            </a:solidFill>
          </p:spPr>
          <p:txBody>
            <a:bodyPr wrap="squar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3200" b="1" dirty="0">
                  <a:ln/>
                  <a:solidFill>
                    <a:schemeClr val="accent4"/>
                  </a:solidFill>
                </a:rPr>
                <a:t>Engaging library</a:t>
              </a:r>
            </a:p>
            <a:p>
              <a:pPr algn="ctr"/>
              <a:r>
                <a:rPr lang="en-US" sz="3200" b="1" dirty="0">
                  <a:ln/>
                  <a:solidFill>
                    <a:schemeClr val="accent4"/>
                  </a:solidFill>
                </a:rPr>
                <a:t> space with </a:t>
              </a:r>
            </a:p>
            <a:p>
              <a:pPr algn="ctr"/>
              <a:r>
                <a:rPr lang="en-US" sz="3200" b="1" dirty="0">
                  <a:ln/>
                  <a:solidFill>
                    <a:schemeClr val="accent4"/>
                  </a:solidFill>
                </a:rPr>
                <a:t>lots of </a:t>
              </a:r>
            </a:p>
            <a:p>
              <a:pPr algn="ctr"/>
              <a:r>
                <a:rPr lang="en-US" sz="3200" b="1" dirty="0">
                  <a:ln/>
                  <a:solidFill>
                    <a:schemeClr val="accent4"/>
                  </a:solidFill>
                </a:rPr>
                <a:t>exciting books</a:t>
              </a:r>
              <a:endParaRPr lang="en-US" sz="3200" b="1" cap="none" spc="0" dirty="0">
                <a:ln/>
                <a:solidFill>
                  <a:schemeClr val="accent4"/>
                </a:solidFill>
                <a:effectLst/>
              </a:endParaRPr>
            </a:p>
          </p:txBody>
        </p:sp>
      </p:grpSp>
    </p:spTree>
    <p:extLst>
      <p:ext uri="{BB962C8B-B14F-4D97-AF65-F5344CB8AC3E}">
        <p14:creationId xmlns:p14="http://schemas.microsoft.com/office/powerpoint/2010/main" val="10805951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9B18B478-B4B7-4906-BB49-1C4545723548}"/>
              </a:ext>
            </a:extLst>
          </p:cNvPr>
          <p:cNvGrpSpPr/>
          <p:nvPr/>
        </p:nvGrpSpPr>
        <p:grpSpPr>
          <a:xfrm>
            <a:off x="246993" y="243218"/>
            <a:ext cx="8819945" cy="6371564"/>
            <a:chOff x="246993" y="243218"/>
            <a:chExt cx="8819945" cy="6371564"/>
          </a:xfrm>
        </p:grpSpPr>
        <p:pic>
          <p:nvPicPr>
            <p:cNvPr id="2052" name="Picture 4">
              <a:extLst>
                <a:ext uri="{FF2B5EF4-FFF2-40B4-BE49-F238E27FC236}">
                  <a16:creationId xmlns:a16="http://schemas.microsoft.com/office/drawing/2014/main" id="{22EDDC60-0DD0-4E35-9519-4FB6E9F6F89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83022" y="243218"/>
              <a:ext cx="2983916" cy="3970283"/>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a:extLst>
                <a:ext uri="{FF2B5EF4-FFF2-40B4-BE49-F238E27FC236}">
                  <a16:creationId xmlns:a16="http://schemas.microsoft.com/office/drawing/2014/main" id="{64D2D7FA-7D7B-474D-A257-918D9A14C23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73988" y="2239470"/>
              <a:ext cx="3288321" cy="4375312"/>
            </a:xfrm>
            <a:prstGeom prst="rect">
              <a:avLst/>
            </a:prstGeom>
            <a:noFill/>
            <a:extLst>
              <a:ext uri="{909E8E84-426E-40DD-AFC4-6F175D3DCCD1}">
                <a14:hiddenFill xmlns:a14="http://schemas.microsoft.com/office/drawing/2010/main">
                  <a:solidFill>
                    <a:srgbClr val="FFFFFF"/>
                  </a:solidFill>
                </a14:hiddenFill>
              </a:ext>
            </a:extLst>
          </p:spPr>
        </p:pic>
        <p:grpSp>
          <p:nvGrpSpPr>
            <p:cNvPr id="2" name="Group 1">
              <a:extLst>
                <a:ext uri="{FF2B5EF4-FFF2-40B4-BE49-F238E27FC236}">
                  <a16:creationId xmlns:a16="http://schemas.microsoft.com/office/drawing/2014/main" id="{F07B5B31-8BC3-4A18-964B-DE5E2AB8B351}"/>
                </a:ext>
              </a:extLst>
            </p:cNvPr>
            <p:cNvGrpSpPr/>
            <p:nvPr/>
          </p:nvGrpSpPr>
          <p:grpSpPr>
            <a:xfrm>
              <a:off x="246993" y="243218"/>
              <a:ext cx="3669542" cy="6288777"/>
              <a:chOff x="246993" y="243218"/>
              <a:chExt cx="3669542" cy="6288777"/>
            </a:xfrm>
          </p:grpSpPr>
          <p:pic>
            <p:nvPicPr>
              <p:cNvPr id="2050" name="Picture 2">
                <a:extLst>
                  <a:ext uri="{FF2B5EF4-FFF2-40B4-BE49-F238E27FC236}">
                    <a16:creationId xmlns:a16="http://schemas.microsoft.com/office/drawing/2014/main" id="{5100643E-50EF-4CC2-A23E-0D511832E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46993" y="243218"/>
                <a:ext cx="3669542" cy="4882551"/>
              </a:xfrm>
              <a:prstGeom prst="rect">
                <a:avLst/>
              </a:prstGeom>
              <a:noFill/>
              <a:extLst>
                <a:ext uri="{909E8E84-426E-40DD-AFC4-6F175D3DCCD1}">
                  <a14:hiddenFill xmlns:a14="http://schemas.microsoft.com/office/drawing/2010/main">
                    <a:solidFill>
                      <a:srgbClr val="FFFFFF"/>
                    </a:solidFill>
                  </a14:hiddenFill>
                </a:ext>
              </a:extLst>
            </p:spPr>
          </p:pic>
          <p:sp>
            <p:nvSpPr>
              <p:cNvPr id="10" name="Rectangle 9">
                <a:extLst>
                  <a:ext uri="{FF2B5EF4-FFF2-40B4-BE49-F238E27FC236}">
                    <a16:creationId xmlns:a16="http://schemas.microsoft.com/office/drawing/2014/main" id="{471F8BCE-3DD7-42B2-83AD-ABEA33D23FD7}"/>
                  </a:ext>
                </a:extLst>
              </p:cNvPr>
              <p:cNvSpPr/>
              <p:nvPr/>
            </p:nvSpPr>
            <p:spPr>
              <a:xfrm rot="21008829">
                <a:off x="251615" y="5208556"/>
                <a:ext cx="2852063" cy="1323439"/>
              </a:xfrm>
              <a:prstGeom prst="rect">
                <a:avLst/>
              </a:prstGeom>
              <a:solidFill>
                <a:schemeClr val="accent1">
                  <a:lumMod val="20000"/>
                  <a:lumOff val="80000"/>
                </a:schemeClr>
              </a:solidFill>
            </p:spPr>
            <p:txBody>
              <a:bodyPr wrap="non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4000" b="1" dirty="0">
                    <a:ln/>
                    <a:solidFill>
                      <a:schemeClr val="accent4"/>
                    </a:solidFill>
                  </a:rPr>
                  <a:t>Exciting</a:t>
                </a:r>
                <a:r>
                  <a:rPr lang="en-US" sz="4000" b="1" cap="none" spc="0" dirty="0">
                    <a:ln/>
                    <a:solidFill>
                      <a:schemeClr val="accent4"/>
                    </a:solidFill>
                    <a:effectLst/>
                  </a:rPr>
                  <a:t> </a:t>
                </a:r>
              </a:p>
              <a:p>
                <a:pPr algn="ctr"/>
                <a:r>
                  <a:rPr lang="en-US" sz="4000" b="1" cap="none" spc="0" dirty="0">
                    <a:ln/>
                    <a:solidFill>
                      <a:schemeClr val="accent4"/>
                    </a:solidFill>
                    <a:effectLst/>
                  </a:rPr>
                  <a:t>playground</a:t>
                </a:r>
              </a:p>
            </p:txBody>
          </p:sp>
        </p:grpSp>
      </p:grpSp>
      <p:grpSp>
        <p:nvGrpSpPr>
          <p:cNvPr id="4" name="Group 3">
            <a:extLst>
              <a:ext uri="{FF2B5EF4-FFF2-40B4-BE49-F238E27FC236}">
                <a16:creationId xmlns:a16="http://schemas.microsoft.com/office/drawing/2014/main" id="{E5278DFD-AE14-4B79-907B-96EACB5E8CD9}"/>
              </a:ext>
            </a:extLst>
          </p:cNvPr>
          <p:cNvGrpSpPr/>
          <p:nvPr/>
        </p:nvGrpSpPr>
        <p:grpSpPr>
          <a:xfrm>
            <a:off x="6600846" y="1813032"/>
            <a:ext cx="5344161" cy="4801750"/>
            <a:chOff x="6600846" y="1813032"/>
            <a:chExt cx="5344161" cy="4801750"/>
          </a:xfrm>
        </p:grpSpPr>
        <p:pic>
          <p:nvPicPr>
            <p:cNvPr id="1032" name="Picture 8">
              <a:extLst>
                <a:ext uri="{FF2B5EF4-FFF2-40B4-BE49-F238E27FC236}">
                  <a16:creationId xmlns:a16="http://schemas.microsoft.com/office/drawing/2014/main" id="{CF38C5F3-891F-4D72-9838-873D4279D34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5400000">
              <a:off x="7743476" y="2413251"/>
              <a:ext cx="4801750" cy="3601312"/>
            </a:xfrm>
            <a:prstGeom prst="rect">
              <a:avLst/>
            </a:prstGeom>
            <a:noFill/>
            <a:extLst>
              <a:ext uri="{909E8E84-426E-40DD-AFC4-6F175D3DCCD1}">
                <a14:hiddenFill xmlns:a14="http://schemas.microsoft.com/office/drawing/2010/main">
                  <a:solidFill>
                    <a:srgbClr val="FFFFFF"/>
                  </a:solidFill>
                </a14:hiddenFill>
              </a:ext>
            </a:extLst>
          </p:spPr>
        </p:pic>
        <p:sp>
          <p:nvSpPr>
            <p:cNvPr id="11" name="Rectangle 10">
              <a:extLst>
                <a:ext uri="{FF2B5EF4-FFF2-40B4-BE49-F238E27FC236}">
                  <a16:creationId xmlns:a16="http://schemas.microsoft.com/office/drawing/2014/main" id="{5F7E762D-4B75-41E4-A7D3-FDA9EF61FA32}"/>
                </a:ext>
              </a:extLst>
            </p:cNvPr>
            <p:cNvSpPr/>
            <p:nvPr/>
          </p:nvSpPr>
          <p:spPr>
            <a:xfrm rot="658396">
              <a:off x="6600846" y="4402296"/>
              <a:ext cx="1704313" cy="1938992"/>
            </a:xfrm>
            <a:prstGeom prst="rect">
              <a:avLst/>
            </a:prstGeom>
            <a:solidFill>
              <a:schemeClr val="accent1">
                <a:lumMod val="20000"/>
                <a:lumOff val="80000"/>
              </a:schemeClr>
            </a:solidFill>
          </p:spPr>
          <p:txBody>
            <a:bodyPr wrap="non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4000" b="1" dirty="0">
                  <a:ln/>
                  <a:solidFill>
                    <a:schemeClr val="accent4"/>
                  </a:solidFill>
                </a:rPr>
                <a:t>Large </a:t>
              </a:r>
            </a:p>
            <a:p>
              <a:pPr algn="ctr"/>
              <a:r>
                <a:rPr lang="en-US" sz="4000" b="1" dirty="0">
                  <a:ln/>
                  <a:solidFill>
                    <a:schemeClr val="accent4"/>
                  </a:solidFill>
                </a:rPr>
                <a:t>school</a:t>
              </a:r>
            </a:p>
            <a:p>
              <a:pPr algn="ctr"/>
              <a:r>
                <a:rPr lang="en-US" sz="4000" b="1" dirty="0">
                  <a:ln/>
                  <a:solidFill>
                    <a:schemeClr val="accent4"/>
                  </a:solidFill>
                </a:rPr>
                <a:t> hall</a:t>
              </a:r>
            </a:p>
          </p:txBody>
        </p:sp>
      </p:grpSp>
    </p:spTree>
    <p:extLst>
      <p:ext uri="{BB962C8B-B14F-4D97-AF65-F5344CB8AC3E}">
        <p14:creationId xmlns:p14="http://schemas.microsoft.com/office/powerpoint/2010/main" val="10926536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A3A33D4D-622E-4493-A80A-3DE8397907CE}"/>
              </a:ext>
            </a:extLst>
          </p:cNvPr>
          <p:cNvGrpSpPr/>
          <p:nvPr/>
        </p:nvGrpSpPr>
        <p:grpSpPr>
          <a:xfrm>
            <a:off x="3859313" y="221142"/>
            <a:ext cx="8086442" cy="6415716"/>
            <a:chOff x="3859313" y="221142"/>
            <a:chExt cx="8086442" cy="6415716"/>
          </a:xfrm>
        </p:grpSpPr>
        <p:sp>
          <p:nvSpPr>
            <p:cNvPr id="4" name="Rectangle 3">
              <a:extLst>
                <a:ext uri="{FF2B5EF4-FFF2-40B4-BE49-F238E27FC236}">
                  <a16:creationId xmlns:a16="http://schemas.microsoft.com/office/drawing/2014/main" id="{8CD3B8E1-EB7A-43DB-A680-CBDEFDE9BD96}"/>
                </a:ext>
              </a:extLst>
            </p:cNvPr>
            <p:cNvSpPr/>
            <p:nvPr/>
          </p:nvSpPr>
          <p:spPr>
            <a:xfrm rot="21346225">
              <a:off x="8555083" y="4206640"/>
              <a:ext cx="3390672" cy="2308324"/>
            </a:xfrm>
            <a:prstGeom prst="rect">
              <a:avLst/>
            </a:prstGeom>
            <a:solidFill>
              <a:schemeClr val="accent1">
                <a:lumMod val="20000"/>
                <a:lumOff val="80000"/>
              </a:schemeClr>
            </a:solidFill>
            <a:ln w="57150">
              <a:solidFill>
                <a:srgbClr val="0070C0"/>
              </a:solidFill>
            </a:ln>
          </p:spPr>
          <p:txBody>
            <a:bodyPr wrap="non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4800" b="1" cap="none" spc="0" dirty="0">
                  <a:ln/>
                  <a:solidFill>
                    <a:schemeClr val="accent4"/>
                  </a:solidFill>
                  <a:effectLst/>
                </a:rPr>
                <a:t>One </a:t>
              </a:r>
            </a:p>
            <a:p>
              <a:pPr algn="ctr"/>
              <a:r>
                <a:rPr lang="en-US" sz="4800" b="1" cap="none" spc="0" dirty="0">
                  <a:ln/>
                  <a:solidFill>
                    <a:schemeClr val="accent4"/>
                  </a:solidFill>
                  <a:effectLst/>
                </a:rPr>
                <a:t>community</a:t>
              </a:r>
            </a:p>
            <a:p>
              <a:pPr algn="ctr"/>
              <a:r>
                <a:rPr lang="en-US" sz="4800" b="1" dirty="0">
                  <a:ln/>
                  <a:solidFill>
                    <a:schemeClr val="accent4"/>
                  </a:solidFill>
                  <a:sym typeface="Wingdings" panose="05000000000000000000" pitchFamily="2" charset="2"/>
                </a:rPr>
                <a:t></a:t>
              </a:r>
              <a:endParaRPr lang="en-US" sz="4800" b="1" cap="none" spc="0" dirty="0">
                <a:ln/>
                <a:solidFill>
                  <a:schemeClr val="accent4"/>
                </a:solidFill>
                <a:effectLst/>
              </a:endParaRPr>
            </a:p>
          </p:txBody>
        </p:sp>
        <p:pic>
          <p:nvPicPr>
            <p:cNvPr id="7" name="Picture 6">
              <a:extLst>
                <a:ext uri="{FF2B5EF4-FFF2-40B4-BE49-F238E27FC236}">
                  <a16:creationId xmlns:a16="http://schemas.microsoft.com/office/drawing/2014/main" id="{ACDE4A09-0639-4003-8587-994918974BF9}"/>
                </a:ext>
              </a:extLst>
            </p:cNvPr>
            <p:cNvPicPr>
              <a:picLocks noChangeAspect="1"/>
            </p:cNvPicPr>
            <p:nvPr/>
          </p:nvPicPr>
          <p:blipFill>
            <a:blip r:embed="rId3"/>
            <a:stretch>
              <a:fillRect/>
            </a:stretch>
          </p:blipFill>
          <p:spPr>
            <a:xfrm>
              <a:off x="3859313" y="3599999"/>
              <a:ext cx="4438487" cy="3036859"/>
            </a:xfrm>
            <a:prstGeom prst="rect">
              <a:avLst/>
            </a:prstGeom>
          </p:spPr>
        </p:pic>
        <p:pic>
          <p:nvPicPr>
            <p:cNvPr id="3" name="Picture 2">
              <a:extLst>
                <a:ext uri="{FF2B5EF4-FFF2-40B4-BE49-F238E27FC236}">
                  <a16:creationId xmlns:a16="http://schemas.microsoft.com/office/drawing/2014/main" id="{4B5C8157-8F72-4B16-AA09-E92355AF64A0}"/>
                </a:ext>
              </a:extLst>
            </p:cNvPr>
            <p:cNvPicPr>
              <a:picLocks noChangeAspect="1"/>
            </p:cNvPicPr>
            <p:nvPr/>
          </p:nvPicPr>
          <p:blipFill>
            <a:blip r:embed="rId4"/>
            <a:stretch>
              <a:fillRect/>
            </a:stretch>
          </p:blipFill>
          <p:spPr>
            <a:xfrm>
              <a:off x="6096000" y="221142"/>
              <a:ext cx="5032216" cy="3594440"/>
            </a:xfrm>
            <a:prstGeom prst="rect">
              <a:avLst/>
            </a:prstGeom>
          </p:spPr>
        </p:pic>
      </p:grpSp>
      <p:sp>
        <p:nvSpPr>
          <p:cNvPr id="8" name="Rectangle 7">
            <a:extLst>
              <a:ext uri="{FF2B5EF4-FFF2-40B4-BE49-F238E27FC236}">
                <a16:creationId xmlns:a16="http://schemas.microsoft.com/office/drawing/2014/main" id="{7A57687E-B6FD-4A53-BEF6-7F91636F2F53}"/>
              </a:ext>
            </a:extLst>
          </p:cNvPr>
          <p:cNvSpPr/>
          <p:nvPr/>
        </p:nvSpPr>
        <p:spPr>
          <a:xfrm rot="21008829">
            <a:off x="242208" y="397660"/>
            <a:ext cx="2177198" cy="1323439"/>
          </a:xfrm>
          <a:prstGeom prst="rect">
            <a:avLst/>
          </a:prstGeom>
          <a:solidFill>
            <a:schemeClr val="accent1">
              <a:lumMod val="20000"/>
              <a:lumOff val="80000"/>
            </a:schemeClr>
          </a:solidFill>
        </p:spPr>
        <p:txBody>
          <a:bodyPr wrap="non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4000" b="1" cap="none" spc="0" dirty="0">
                <a:ln/>
                <a:solidFill>
                  <a:schemeClr val="accent4"/>
                </a:solidFill>
                <a:effectLst/>
              </a:rPr>
              <a:t>Friendly</a:t>
            </a:r>
          </a:p>
          <a:p>
            <a:pPr algn="ctr"/>
            <a:r>
              <a:rPr lang="en-US" sz="4000" b="1" cap="none" spc="0" dirty="0">
                <a:ln/>
                <a:solidFill>
                  <a:schemeClr val="accent4"/>
                </a:solidFill>
                <a:effectLst/>
              </a:rPr>
              <a:t> staff</a:t>
            </a:r>
          </a:p>
        </p:txBody>
      </p:sp>
      <p:pic>
        <p:nvPicPr>
          <p:cNvPr id="2050" name="Picture 2" descr="Image preview">
            <a:extLst>
              <a:ext uri="{FF2B5EF4-FFF2-40B4-BE49-F238E27FC236}">
                <a16:creationId xmlns:a16="http://schemas.microsoft.com/office/drawing/2014/main" id="{C1DF23DC-11A9-4882-9B38-C46A4AEBBF63}"/>
              </a:ext>
            </a:extLst>
          </p:cNvPr>
          <p:cNvPicPr>
            <a:picLocks noChangeAspect="1" noChangeArrowheads="1"/>
          </p:cNvPicPr>
          <p:nvPr/>
        </p:nvPicPr>
        <p:blipFill rotWithShape="1">
          <a:blip r:embed="rId5" cstate="hqprint">
            <a:extLst>
              <a:ext uri="{28A0092B-C50C-407E-A947-70E740481C1C}">
                <a14:useLocalDpi xmlns:a14="http://schemas.microsoft.com/office/drawing/2010/main" val="0"/>
              </a:ext>
            </a:extLst>
          </a:blip>
          <a:srcRect l="9282" r="17562"/>
          <a:stretch/>
        </p:blipFill>
        <p:spPr bwMode="auto">
          <a:xfrm>
            <a:off x="3298918" y="325967"/>
            <a:ext cx="2521236" cy="2330678"/>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a:extLst>
              <a:ext uri="{FF2B5EF4-FFF2-40B4-BE49-F238E27FC236}">
                <a16:creationId xmlns:a16="http://schemas.microsoft.com/office/drawing/2014/main" id="{0B67F9CE-2FCA-48C8-93E6-50F7AB05657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rot="5400000">
            <a:off x="519341" y="3632803"/>
            <a:ext cx="3174309" cy="2384844"/>
          </a:xfrm>
          <a:prstGeom prst="rect">
            <a:avLst/>
          </a:prstGeom>
        </p:spPr>
      </p:pic>
    </p:spTree>
    <p:extLst>
      <p:ext uri="{BB962C8B-B14F-4D97-AF65-F5344CB8AC3E}">
        <p14:creationId xmlns:p14="http://schemas.microsoft.com/office/powerpoint/2010/main" val="22722663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4A82AB1-5374-41CA-93FB-8CEE51C64DF0}"/>
              </a:ext>
            </a:extLst>
          </p:cNvPr>
          <p:cNvSpPr txBox="1"/>
          <p:nvPr/>
        </p:nvSpPr>
        <p:spPr>
          <a:xfrm>
            <a:off x="1244338" y="0"/>
            <a:ext cx="9344318" cy="830997"/>
          </a:xfrm>
          <a:prstGeom prst="rect">
            <a:avLst/>
          </a:prstGeom>
          <a:noFill/>
        </p:spPr>
        <p:txBody>
          <a:bodyPr wrap="square">
            <a:spAutoFit/>
          </a:bodyPr>
          <a:lstStyle/>
          <a:p>
            <a:pPr algn="ctr"/>
            <a:r>
              <a:rPr lang="en-US" sz="4800" b="1" u="sng" dirty="0">
                <a:ln/>
                <a:solidFill>
                  <a:srgbClr val="FF000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What’s the same?</a:t>
            </a:r>
            <a:r>
              <a:rPr lang="en-US" sz="4800" b="1" u="sng" cap="none" spc="0" dirty="0">
                <a:ln/>
                <a:solidFill>
                  <a:srgbClr val="FF000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p>
        </p:txBody>
      </p:sp>
      <p:sp>
        <p:nvSpPr>
          <p:cNvPr id="4" name="TextBox 3">
            <a:extLst>
              <a:ext uri="{FF2B5EF4-FFF2-40B4-BE49-F238E27FC236}">
                <a16:creationId xmlns:a16="http://schemas.microsoft.com/office/drawing/2014/main" id="{E9BFC03D-9661-419F-B64F-3C81EECC9980}"/>
              </a:ext>
            </a:extLst>
          </p:cNvPr>
          <p:cNvSpPr txBox="1"/>
          <p:nvPr/>
        </p:nvSpPr>
        <p:spPr>
          <a:xfrm>
            <a:off x="320510" y="830997"/>
            <a:ext cx="11191973" cy="6370975"/>
          </a:xfrm>
          <a:prstGeom prst="rect">
            <a:avLst/>
          </a:prstGeom>
          <a:noFill/>
        </p:spPr>
        <p:txBody>
          <a:bodyPr wrap="square">
            <a:spAutoFit/>
          </a:bodyPr>
          <a:lstStyle/>
          <a:p>
            <a:r>
              <a:rPr lang="en-US" sz="4800" cap="none" spc="0" dirty="0">
                <a:ln/>
                <a:solidFill>
                  <a:srgbClr val="00206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one school</a:t>
            </a:r>
          </a:p>
          <a:p>
            <a:r>
              <a:rPr lang="en-US" sz="4800" cap="none" spc="0" dirty="0">
                <a:ln/>
                <a:solidFill>
                  <a:srgbClr val="00206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teachers working across both sites </a:t>
            </a:r>
          </a:p>
          <a:p>
            <a:r>
              <a:rPr lang="en-US" sz="4800" cap="none" spc="0" dirty="0">
                <a:ln/>
                <a:solidFill>
                  <a:srgbClr val="00206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a:t>
            </a:r>
            <a:r>
              <a:rPr lang="en-US" sz="4800" dirty="0">
                <a:ln/>
                <a:solidFill>
                  <a:srgbClr val="00206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subjects </a:t>
            </a:r>
            <a:r>
              <a:rPr lang="en-US" sz="3600" i="1" dirty="0">
                <a:ln/>
                <a:solidFill>
                  <a:srgbClr val="00206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(English, </a:t>
            </a:r>
            <a:r>
              <a:rPr lang="en-US" sz="3600" i="1" dirty="0" err="1">
                <a:ln/>
                <a:solidFill>
                  <a:srgbClr val="00206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maths</a:t>
            </a:r>
            <a:r>
              <a:rPr lang="en-US" sz="3600" i="1" dirty="0">
                <a:ln/>
                <a:solidFill>
                  <a:srgbClr val="00206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RE, Prayer and Liturgy, science, phonics, guided reading, history, geography, computing, PE, DT, art, PSHE)</a:t>
            </a:r>
          </a:p>
          <a:p>
            <a:r>
              <a:rPr lang="en-US" sz="4800" cap="none" spc="0" dirty="0">
                <a:ln/>
                <a:solidFill>
                  <a:srgbClr val="00206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school values and ethos</a:t>
            </a:r>
          </a:p>
          <a:p>
            <a:r>
              <a:rPr lang="en-US" sz="4800" cap="none" spc="0" dirty="0">
                <a:ln/>
                <a:solidFill>
                  <a:srgbClr val="00206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a:t>
            </a:r>
            <a:r>
              <a:rPr lang="en-US" sz="4800" dirty="0">
                <a:ln/>
                <a:solidFill>
                  <a:srgbClr val="00206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whole school Mass</a:t>
            </a:r>
          </a:p>
          <a:p>
            <a:r>
              <a:rPr lang="en-US" sz="4800" dirty="0">
                <a:ln/>
                <a:solidFill>
                  <a:srgbClr val="00206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p>
          <a:p>
            <a:endParaRPr lang="en-US" sz="4800" i="1" dirty="0">
              <a:ln/>
              <a:solidFill>
                <a:srgbClr val="00206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endParaRPr>
          </a:p>
        </p:txBody>
      </p:sp>
      <p:sp>
        <p:nvSpPr>
          <p:cNvPr id="7" name="Thought Bubble: Cloud 6">
            <a:extLst>
              <a:ext uri="{FF2B5EF4-FFF2-40B4-BE49-F238E27FC236}">
                <a16:creationId xmlns:a16="http://schemas.microsoft.com/office/drawing/2014/main" id="{55265A73-CFDB-4489-82EA-D1550FB65655}"/>
              </a:ext>
            </a:extLst>
          </p:cNvPr>
          <p:cNvSpPr/>
          <p:nvPr/>
        </p:nvSpPr>
        <p:spPr>
          <a:xfrm>
            <a:off x="7993930" y="3950173"/>
            <a:ext cx="3518553" cy="2256281"/>
          </a:xfrm>
          <a:prstGeom prst="cloudCallout">
            <a:avLst>
              <a:gd name="adj1" fmla="val 58738"/>
              <a:gd name="adj2" fmla="val 65842"/>
            </a:avLst>
          </a:prstGeom>
          <a:solidFill>
            <a:schemeClr val="accent1">
              <a:lumMod val="40000"/>
              <a:lumOff val="60000"/>
            </a:schemeClr>
          </a:solid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rgbClr val="FF0000"/>
                </a:solidFill>
                <a:latin typeface="Calibri" panose="020F0502020204030204" pitchFamily="34" charset="0"/>
                <a:cs typeface="Calibri" panose="020F0502020204030204" pitchFamily="34" charset="0"/>
              </a:rPr>
              <a:t>But what’s different?</a:t>
            </a:r>
          </a:p>
        </p:txBody>
      </p:sp>
    </p:spTree>
    <p:extLst>
      <p:ext uri="{BB962C8B-B14F-4D97-AF65-F5344CB8AC3E}">
        <p14:creationId xmlns:p14="http://schemas.microsoft.com/office/powerpoint/2010/main" val="35834637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D2812B7-0616-43D6-889A-F0228E55FD40}"/>
              </a:ext>
            </a:extLst>
          </p:cNvPr>
          <p:cNvSpPr txBox="1"/>
          <p:nvPr/>
        </p:nvSpPr>
        <p:spPr>
          <a:xfrm>
            <a:off x="1244338" y="0"/>
            <a:ext cx="9344318" cy="830997"/>
          </a:xfrm>
          <a:prstGeom prst="rect">
            <a:avLst/>
          </a:prstGeom>
          <a:noFill/>
        </p:spPr>
        <p:txBody>
          <a:bodyPr wrap="square">
            <a:spAutoFit/>
          </a:bodyPr>
          <a:lstStyle/>
          <a:p>
            <a:pPr algn="ctr"/>
            <a:r>
              <a:rPr lang="en-US" sz="4800" b="1" u="sng" cap="none" spc="0" dirty="0">
                <a:ln/>
                <a:solidFill>
                  <a:srgbClr val="FF000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A day in the life of Year 3 </a:t>
            </a:r>
          </a:p>
        </p:txBody>
      </p:sp>
      <p:sp>
        <p:nvSpPr>
          <p:cNvPr id="2" name="Rounded Rectangle 1"/>
          <p:cNvSpPr/>
          <p:nvPr/>
        </p:nvSpPr>
        <p:spPr>
          <a:xfrm>
            <a:off x="252248" y="830996"/>
            <a:ext cx="1891862" cy="1723017"/>
          </a:xfrm>
          <a:prstGeom prst="roundRect">
            <a:avLst/>
          </a:prstGeom>
          <a:solidFill>
            <a:schemeClr val="accent5">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8.40am</a:t>
            </a:r>
          </a:p>
          <a:p>
            <a:pPr algn="ctr"/>
            <a:r>
              <a:rPr lang="en-GB" dirty="0"/>
              <a:t>Registration</a:t>
            </a:r>
          </a:p>
          <a:p>
            <a:pPr algn="ctr"/>
            <a:r>
              <a:rPr lang="en-GB" dirty="0"/>
              <a:t>Early morning work</a:t>
            </a:r>
          </a:p>
          <a:p>
            <a:pPr algn="ctr"/>
            <a:r>
              <a:rPr lang="en-GB" dirty="0"/>
              <a:t>Prayers</a:t>
            </a:r>
          </a:p>
        </p:txBody>
      </p:sp>
      <p:grpSp>
        <p:nvGrpSpPr>
          <p:cNvPr id="20" name="Group 19"/>
          <p:cNvGrpSpPr/>
          <p:nvPr/>
        </p:nvGrpSpPr>
        <p:grpSpPr>
          <a:xfrm>
            <a:off x="519124" y="1085193"/>
            <a:ext cx="8722016" cy="4518768"/>
            <a:chOff x="519124" y="1085193"/>
            <a:chExt cx="8722016" cy="4518768"/>
          </a:xfrm>
        </p:grpSpPr>
        <p:grpSp>
          <p:nvGrpSpPr>
            <p:cNvPr id="12" name="Group 11"/>
            <p:cNvGrpSpPr/>
            <p:nvPr/>
          </p:nvGrpSpPr>
          <p:grpSpPr>
            <a:xfrm>
              <a:off x="519124" y="1942126"/>
              <a:ext cx="6265304" cy="1723017"/>
              <a:chOff x="519124" y="1942126"/>
              <a:chExt cx="6265304" cy="1723017"/>
            </a:xfrm>
          </p:grpSpPr>
          <p:sp>
            <p:nvSpPr>
              <p:cNvPr id="4" name="Rounded Rectangle 3"/>
              <p:cNvSpPr/>
              <p:nvPr/>
            </p:nvSpPr>
            <p:spPr>
              <a:xfrm>
                <a:off x="1660634" y="1942126"/>
                <a:ext cx="5123794" cy="1723017"/>
              </a:xfrm>
              <a:prstGeom prst="roundRect">
                <a:avLst/>
              </a:prstGeom>
              <a:solidFill>
                <a:schemeClr val="accent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9.00am – 12.30pm</a:t>
                </a:r>
              </a:p>
              <a:p>
                <a:pPr algn="ctr"/>
                <a:r>
                  <a:rPr lang="en-GB" dirty="0"/>
                  <a:t>Morning lessons: reading, maths, English, Maths on Track, whole class reading time</a:t>
                </a:r>
              </a:p>
              <a:p>
                <a:pPr algn="ctr"/>
                <a:r>
                  <a:rPr lang="en-GB" dirty="0"/>
                  <a:t>15 minute break 10.30 – 10.45am</a:t>
                </a:r>
              </a:p>
            </p:txBody>
          </p:sp>
          <p:sp>
            <p:nvSpPr>
              <p:cNvPr id="9" name="Bent Arrow 8"/>
              <p:cNvSpPr/>
              <p:nvPr/>
            </p:nvSpPr>
            <p:spPr>
              <a:xfrm flipV="1">
                <a:off x="519124" y="2554013"/>
                <a:ext cx="1450427" cy="945931"/>
              </a:xfrm>
              <a:prstGeom prst="ben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grpSp>
        <p:pic>
          <p:nvPicPr>
            <p:cNvPr id="15" name="Picture 14"/>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144487" y="1085193"/>
              <a:ext cx="2096653" cy="1655379"/>
            </a:xfrm>
            <a:prstGeom prst="rect">
              <a:avLst/>
            </a:prstGeom>
          </p:spPr>
        </p:pic>
        <p:pic>
          <p:nvPicPr>
            <p:cNvPr id="17" name="Picture 16"/>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591474" y="3948582"/>
              <a:ext cx="2483069" cy="1655379"/>
            </a:xfrm>
            <a:prstGeom prst="rect">
              <a:avLst/>
            </a:prstGeom>
          </p:spPr>
        </p:pic>
      </p:grpSp>
      <p:grpSp>
        <p:nvGrpSpPr>
          <p:cNvPr id="21" name="Group 20"/>
          <p:cNvGrpSpPr/>
          <p:nvPr/>
        </p:nvGrpSpPr>
        <p:grpSpPr>
          <a:xfrm>
            <a:off x="2784000" y="2317531"/>
            <a:ext cx="9280222" cy="4255329"/>
            <a:chOff x="2784000" y="2317531"/>
            <a:chExt cx="9280222" cy="4255329"/>
          </a:xfrm>
        </p:grpSpPr>
        <p:grpSp>
          <p:nvGrpSpPr>
            <p:cNvPr id="14" name="Group 13"/>
            <p:cNvGrpSpPr/>
            <p:nvPr/>
          </p:nvGrpSpPr>
          <p:grpSpPr>
            <a:xfrm>
              <a:off x="6173174" y="4650148"/>
              <a:ext cx="5891048" cy="1723017"/>
              <a:chOff x="6173174" y="4650148"/>
              <a:chExt cx="5891048" cy="1723017"/>
            </a:xfrm>
          </p:grpSpPr>
          <p:sp>
            <p:nvSpPr>
              <p:cNvPr id="6" name="Rounded Rectangle 5"/>
              <p:cNvSpPr/>
              <p:nvPr/>
            </p:nvSpPr>
            <p:spPr>
              <a:xfrm>
                <a:off x="6940428" y="4650148"/>
                <a:ext cx="5123794" cy="1723017"/>
              </a:xfrm>
              <a:prstGeom prst="roundRect">
                <a:avLst/>
              </a:prstGeom>
              <a:solidFill>
                <a:schemeClr val="accent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1.15pm – 3.10pm</a:t>
                </a:r>
              </a:p>
              <a:p>
                <a:pPr algn="ctr"/>
                <a:r>
                  <a:rPr lang="en-GB" dirty="0"/>
                  <a:t>Registration</a:t>
                </a:r>
              </a:p>
              <a:p>
                <a:pPr algn="ctr"/>
                <a:r>
                  <a:rPr lang="en-GB" dirty="0"/>
                  <a:t>Afternoon lessons: RE, history, geography, art, DT, PSHE, music, computing, PE, French</a:t>
                </a:r>
              </a:p>
            </p:txBody>
          </p:sp>
          <p:sp>
            <p:nvSpPr>
              <p:cNvPr id="11" name="Bent Arrow 10"/>
              <p:cNvSpPr/>
              <p:nvPr/>
            </p:nvSpPr>
            <p:spPr>
              <a:xfrm flipV="1">
                <a:off x="6173174" y="4886630"/>
                <a:ext cx="905544" cy="945931"/>
              </a:xfrm>
              <a:prstGeom prst="ben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grpSp>
        <p:pic>
          <p:nvPicPr>
            <p:cNvPr id="16" name="Picture 15"/>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8979125" y="2317531"/>
              <a:ext cx="2743200" cy="1828800"/>
            </a:xfrm>
            <a:prstGeom prst="rect">
              <a:avLst/>
            </a:prstGeom>
          </p:spPr>
        </p:pic>
        <p:pic>
          <p:nvPicPr>
            <p:cNvPr id="18" name="Picture 17"/>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2784000" y="4933246"/>
              <a:ext cx="2459421" cy="1639614"/>
            </a:xfrm>
            <a:prstGeom prst="rect">
              <a:avLst/>
            </a:prstGeom>
          </p:spPr>
        </p:pic>
      </p:grpSp>
      <p:grpSp>
        <p:nvGrpSpPr>
          <p:cNvPr id="13" name="Group 12"/>
          <p:cNvGrpSpPr/>
          <p:nvPr/>
        </p:nvGrpSpPr>
        <p:grpSpPr>
          <a:xfrm>
            <a:off x="4644435" y="3163614"/>
            <a:ext cx="3163924" cy="1723017"/>
            <a:chOff x="4644435" y="3163614"/>
            <a:chExt cx="3163924" cy="1723017"/>
          </a:xfrm>
        </p:grpSpPr>
        <p:sp>
          <p:nvSpPr>
            <p:cNvPr id="7" name="Rounded Rectangle 6"/>
            <p:cNvSpPr/>
            <p:nvPr/>
          </p:nvSpPr>
          <p:spPr>
            <a:xfrm>
              <a:off x="5916497" y="3163614"/>
              <a:ext cx="1891862" cy="1723017"/>
            </a:xfrm>
            <a:prstGeom prst="roundRect">
              <a:avLst/>
            </a:prstGeom>
            <a:solidFill>
              <a:schemeClr val="accent4">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Lunch</a:t>
              </a:r>
            </a:p>
            <a:p>
              <a:pPr algn="ctr"/>
              <a:r>
                <a:rPr lang="en-GB" dirty="0"/>
                <a:t>15 minutes outside play</a:t>
              </a:r>
            </a:p>
            <a:p>
              <a:pPr algn="ctr"/>
              <a:r>
                <a:rPr lang="en-GB" dirty="0"/>
                <a:t>30 minutes to eat</a:t>
              </a:r>
            </a:p>
          </p:txBody>
        </p:sp>
        <p:sp>
          <p:nvSpPr>
            <p:cNvPr id="10" name="Bent Arrow 9"/>
            <p:cNvSpPr/>
            <p:nvPr/>
          </p:nvSpPr>
          <p:spPr>
            <a:xfrm flipV="1">
              <a:off x="4644435" y="3665143"/>
              <a:ext cx="1450427" cy="945931"/>
            </a:xfrm>
            <a:prstGeom prst="ben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grpSp>
    </p:spTree>
    <p:extLst>
      <p:ext uri="{BB962C8B-B14F-4D97-AF65-F5344CB8AC3E}">
        <p14:creationId xmlns:p14="http://schemas.microsoft.com/office/powerpoint/2010/main" val="6712397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D2812B7-0616-43D6-889A-F0228E55FD40}"/>
              </a:ext>
            </a:extLst>
          </p:cNvPr>
          <p:cNvSpPr txBox="1"/>
          <p:nvPr/>
        </p:nvSpPr>
        <p:spPr>
          <a:xfrm>
            <a:off x="-102243" y="0"/>
            <a:ext cx="12396486" cy="1569660"/>
          </a:xfrm>
          <a:prstGeom prst="rect">
            <a:avLst/>
          </a:prstGeom>
          <a:noFill/>
        </p:spPr>
        <p:txBody>
          <a:bodyPr wrap="square">
            <a:spAutoFit/>
          </a:bodyPr>
          <a:lstStyle/>
          <a:p>
            <a:pPr algn="ctr"/>
            <a:r>
              <a:rPr lang="en-US" sz="4800" b="1" u="sng" dirty="0">
                <a:ln/>
                <a:solidFill>
                  <a:srgbClr val="FF0000"/>
                </a:solidFill>
                <a:effectLst>
                  <a:outerShdw blurRad="38100" dist="38100" dir="2700000" algn="tl">
                    <a:srgbClr val="000000">
                      <a:alpha val="43137"/>
                    </a:srgbClr>
                  </a:outerShdw>
                </a:effectLst>
                <a:latin typeface="SassoonPrimaryInfant" panose="00000400000000000000" pitchFamily="2" charset="0"/>
                <a:cs typeface="Calibri" panose="020F0502020204030204" pitchFamily="34" charset="0"/>
              </a:rPr>
              <a:t>We asked the children what they like about Year 3.</a:t>
            </a:r>
            <a:endParaRPr lang="en-US" sz="4800" b="1" u="sng" cap="none" spc="0" dirty="0">
              <a:ln/>
              <a:solidFill>
                <a:srgbClr val="FF0000"/>
              </a:solidFill>
              <a:effectLst>
                <a:outerShdw blurRad="38100" dist="38100" dir="2700000" algn="tl">
                  <a:srgbClr val="000000">
                    <a:alpha val="43137"/>
                  </a:srgbClr>
                </a:outerShdw>
              </a:effectLst>
              <a:latin typeface="SassoonPrimaryInfant" panose="00000400000000000000" pitchFamily="2" charset="0"/>
              <a:cs typeface="Calibri" panose="020F0502020204030204" pitchFamily="34" charset="0"/>
            </a:endParaRPr>
          </a:p>
        </p:txBody>
      </p:sp>
      <p:sp>
        <p:nvSpPr>
          <p:cNvPr id="4" name="Speech Bubble: Oval 3">
            <a:extLst>
              <a:ext uri="{FF2B5EF4-FFF2-40B4-BE49-F238E27FC236}">
                <a16:creationId xmlns:a16="http://schemas.microsoft.com/office/drawing/2014/main" id="{2A360EC3-91A5-45DD-B28E-3D5E0EFEE69D}"/>
              </a:ext>
            </a:extLst>
          </p:cNvPr>
          <p:cNvSpPr/>
          <p:nvPr/>
        </p:nvSpPr>
        <p:spPr>
          <a:xfrm>
            <a:off x="8542116" y="972273"/>
            <a:ext cx="3020993" cy="2291788"/>
          </a:xfrm>
          <a:prstGeom prst="wedgeEllipseCallout">
            <a:avLst>
              <a:gd name="adj1" fmla="val -80280"/>
              <a:gd name="adj2" fmla="val 29672"/>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latin typeface="SassoonPrimaryInfant" panose="00000400000000000000" pitchFamily="2" charset="0"/>
              </a:rPr>
              <a:t>The prayer garden is nice for quiet reflection. </a:t>
            </a:r>
          </a:p>
        </p:txBody>
      </p:sp>
      <p:sp>
        <p:nvSpPr>
          <p:cNvPr id="5" name="Speech Bubble: Oval 4">
            <a:extLst>
              <a:ext uri="{FF2B5EF4-FFF2-40B4-BE49-F238E27FC236}">
                <a16:creationId xmlns:a16="http://schemas.microsoft.com/office/drawing/2014/main" id="{A39A3645-10A3-4EA1-880F-0908A38814F0}"/>
              </a:ext>
            </a:extLst>
          </p:cNvPr>
          <p:cNvSpPr/>
          <p:nvPr/>
        </p:nvSpPr>
        <p:spPr>
          <a:xfrm>
            <a:off x="8659792" y="4236334"/>
            <a:ext cx="3020993" cy="2291788"/>
          </a:xfrm>
          <a:prstGeom prst="wedgeEllipseCallout">
            <a:avLst>
              <a:gd name="adj1" fmla="val -88709"/>
              <a:gd name="adj2" fmla="val -16288"/>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latin typeface="SassoonPrimaryInfant" panose="00000400000000000000" pitchFamily="2" charset="0"/>
              </a:rPr>
              <a:t>The tuck shop means we can choose our own snack.</a:t>
            </a:r>
          </a:p>
        </p:txBody>
      </p:sp>
      <p:sp>
        <p:nvSpPr>
          <p:cNvPr id="6" name="Speech Bubble: Oval 5">
            <a:extLst>
              <a:ext uri="{FF2B5EF4-FFF2-40B4-BE49-F238E27FC236}">
                <a16:creationId xmlns:a16="http://schemas.microsoft.com/office/drawing/2014/main" id="{8408B4CF-62FD-4E9E-8B12-03905AF6F3D1}"/>
              </a:ext>
            </a:extLst>
          </p:cNvPr>
          <p:cNvSpPr/>
          <p:nvPr/>
        </p:nvSpPr>
        <p:spPr>
          <a:xfrm>
            <a:off x="383893" y="972273"/>
            <a:ext cx="3265992" cy="2291788"/>
          </a:xfrm>
          <a:prstGeom prst="wedgeEllipseCallout">
            <a:avLst>
              <a:gd name="adj1" fmla="val 64548"/>
              <a:gd name="adj2" fmla="val 5896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latin typeface="SassoonPrimaryInfant" panose="00000400000000000000" pitchFamily="2" charset="0"/>
              </a:rPr>
              <a:t>We plan our own Prayer and Liturgies to feel closer to God.</a:t>
            </a:r>
          </a:p>
        </p:txBody>
      </p:sp>
      <p:sp>
        <p:nvSpPr>
          <p:cNvPr id="7" name="Speech Bubble: Oval 6">
            <a:extLst>
              <a:ext uri="{FF2B5EF4-FFF2-40B4-BE49-F238E27FC236}">
                <a16:creationId xmlns:a16="http://schemas.microsoft.com/office/drawing/2014/main" id="{3CCDCED5-0022-455F-9928-847DBE94C358}"/>
              </a:ext>
            </a:extLst>
          </p:cNvPr>
          <p:cNvSpPr/>
          <p:nvPr/>
        </p:nvSpPr>
        <p:spPr>
          <a:xfrm>
            <a:off x="266217" y="3912243"/>
            <a:ext cx="3265992" cy="2291788"/>
          </a:xfrm>
          <a:prstGeom prst="wedgeEllipseCallout">
            <a:avLst>
              <a:gd name="adj1" fmla="val 79433"/>
              <a:gd name="adj2" fmla="val -9722"/>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latin typeface="SassoonPrimaryInfant" panose="00000400000000000000" pitchFamily="2" charset="0"/>
              </a:rPr>
              <a:t>To help our well-being and our hearts we have the golden mile. </a:t>
            </a:r>
          </a:p>
        </p:txBody>
      </p:sp>
      <p:pic>
        <p:nvPicPr>
          <p:cNvPr id="1026" name="Picture 2" descr="Animated Schoolhouse - ClipArt Best">
            <a:extLst>
              <a:ext uri="{FF2B5EF4-FFF2-40B4-BE49-F238E27FC236}">
                <a16:creationId xmlns:a16="http://schemas.microsoft.com/office/drawing/2014/main" id="{63F51D87-4D75-4BE8-8741-8BB5E5B066DF}"/>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4345328" y="1654020"/>
            <a:ext cx="3265992" cy="39191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876995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randombar(horizontal)">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wipe(down)">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wipe(down)">
                                      <p:cBhvr>
                                        <p:cTn id="2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D2812B7-0616-43D6-889A-F0228E55FD40}"/>
              </a:ext>
            </a:extLst>
          </p:cNvPr>
          <p:cNvSpPr txBox="1"/>
          <p:nvPr/>
        </p:nvSpPr>
        <p:spPr>
          <a:xfrm>
            <a:off x="-102243" y="0"/>
            <a:ext cx="12396486" cy="1569660"/>
          </a:xfrm>
          <a:prstGeom prst="rect">
            <a:avLst/>
          </a:prstGeom>
          <a:noFill/>
        </p:spPr>
        <p:txBody>
          <a:bodyPr wrap="square">
            <a:spAutoFit/>
          </a:bodyPr>
          <a:lstStyle/>
          <a:p>
            <a:pPr algn="ctr"/>
            <a:r>
              <a:rPr lang="en-US" sz="4800" b="1" u="sng" dirty="0">
                <a:ln/>
                <a:solidFill>
                  <a:srgbClr val="FF0000"/>
                </a:solidFill>
                <a:effectLst>
                  <a:outerShdw blurRad="38100" dist="38100" dir="2700000" algn="tl">
                    <a:srgbClr val="000000">
                      <a:alpha val="43137"/>
                    </a:srgbClr>
                  </a:outerShdw>
                </a:effectLst>
                <a:latin typeface="SassoonPrimaryInfant" panose="00000400000000000000" pitchFamily="2" charset="0"/>
                <a:cs typeface="Calibri" panose="020F0502020204030204" pitchFamily="34" charset="0"/>
              </a:rPr>
              <a:t>We asked the children what they like about Year 3.</a:t>
            </a:r>
            <a:endParaRPr lang="en-US" sz="4800" b="1" u="sng" cap="none" spc="0" dirty="0">
              <a:ln/>
              <a:solidFill>
                <a:srgbClr val="FF0000"/>
              </a:solidFill>
              <a:effectLst>
                <a:outerShdw blurRad="38100" dist="38100" dir="2700000" algn="tl">
                  <a:srgbClr val="000000">
                    <a:alpha val="43137"/>
                  </a:srgbClr>
                </a:outerShdw>
              </a:effectLst>
              <a:latin typeface="SassoonPrimaryInfant" panose="00000400000000000000" pitchFamily="2" charset="0"/>
              <a:cs typeface="Calibri" panose="020F0502020204030204" pitchFamily="34" charset="0"/>
            </a:endParaRPr>
          </a:p>
        </p:txBody>
      </p:sp>
      <p:sp>
        <p:nvSpPr>
          <p:cNvPr id="4" name="Speech Bubble: Oval 3">
            <a:extLst>
              <a:ext uri="{FF2B5EF4-FFF2-40B4-BE49-F238E27FC236}">
                <a16:creationId xmlns:a16="http://schemas.microsoft.com/office/drawing/2014/main" id="{2A360EC3-91A5-45DD-B28E-3D5E0EFEE69D}"/>
              </a:ext>
            </a:extLst>
          </p:cNvPr>
          <p:cNvSpPr/>
          <p:nvPr/>
        </p:nvSpPr>
        <p:spPr>
          <a:xfrm>
            <a:off x="8542116" y="972273"/>
            <a:ext cx="3020993" cy="2291788"/>
          </a:xfrm>
          <a:prstGeom prst="wedgeEllipseCallout">
            <a:avLst>
              <a:gd name="adj1" fmla="val -80280"/>
              <a:gd name="adj2" fmla="val 29672"/>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latin typeface="SassoonPrimaryInfant" panose="00000400000000000000" pitchFamily="2" charset="0"/>
              </a:rPr>
              <a:t>We have morning quiz books to keep our learning fresh.</a:t>
            </a:r>
          </a:p>
        </p:txBody>
      </p:sp>
      <p:sp>
        <p:nvSpPr>
          <p:cNvPr id="5" name="Speech Bubble: Oval 4">
            <a:extLst>
              <a:ext uri="{FF2B5EF4-FFF2-40B4-BE49-F238E27FC236}">
                <a16:creationId xmlns:a16="http://schemas.microsoft.com/office/drawing/2014/main" id="{A39A3645-10A3-4EA1-880F-0908A38814F0}"/>
              </a:ext>
            </a:extLst>
          </p:cNvPr>
          <p:cNvSpPr/>
          <p:nvPr/>
        </p:nvSpPr>
        <p:spPr>
          <a:xfrm>
            <a:off x="8659792" y="4236334"/>
            <a:ext cx="3020993" cy="2291788"/>
          </a:xfrm>
          <a:prstGeom prst="wedgeEllipseCallout">
            <a:avLst>
              <a:gd name="adj1" fmla="val -88709"/>
              <a:gd name="adj2" fmla="val -16288"/>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latin typeface="SassoonPrimaryInfant" panose="00000400000000000000" pitchFamily="2" charset="0"/>
              </a:rPr>
              <a:t>Our class readers are enjoyable and some are really funny stories.  </a:t>
            </a:r>
          </a:p>
        </p:txBody>
      </p:sp>
      <p:sp>
        <p:nvSpPr>
          <p:cNvPr id="6" name="Speech Bubble: Oval 5">
            <a:extLst>
              <a:ext uri="{FF2B5EF4-FFF2-40B4-BE49-F238E27FC236}">
                <a16:creationId xmlns:a16="http://schemas.microsoft.com/office/drawing/2014/main" id="{8408B4CF-62FD-4E9E-8B12-03905AF6F3D1}"/>
              </a:ext>
            </a:extLst>
          </p:cNvPr>
          <p:cNvSpPr/>
          <p:nvPr/>
        </p:nvSpPr>
        <p:spPr>
          <a:xfrm>
            <a:off x="383893" y="972273"/>
            <a:ext cx="3265992" cy="2291788"/>
          </a:xfrm>
          <a:prstGeom prst="wedgeEllipseCallout">
            <a:avLst>
              <a:gd name="adj1" fmla="val 64548"/>
              <a:gd name="adj2" fmla="val 5896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latin typeface="SassoonPrimaryInfant" panose="00000400000000000000" pitchFamily="2" charset="0"/>
              </a:rPr>
              <a:t>Swimming is an amazing life skill – splashing the teachers was also funny!</a:t>
            </a:r>
          </a:p>
        </p:txBody>
      </p:sp>
      <p:sp>
        <p:nvSpPr>
          <p:cNvPr id="7" name="Speech Bubble: Oval 6">
            <a:extLst>
              <a:ext uri="{FF2B5EF4-FFF2-40B4-BE49-F238E27FC236}">
                <a16:creationId xmlns:a16="http://schemas.microsoft.com/office/drawing/2014/main" id="{3CCDCED5-0022-455F-9928-847DBE94C358}"/>
              </a:ext>
            </a:extLst>
          </p:cNvPr>
          <p:cNvSpPr/>
          <p:nvPr/>
        </p:nvSpPr>
        <p:spPr>
          <a:xfrm>
            <a:off x="266217" y="3912243"/>
            <a:ext cx="3265992" cy="2291788"/>
          </a:xfrm>
          <a:prstGeom prst="wedgeEllipseCallout">
            <a:avLst>
              <a:gd name="adj1" fmla="val 79433"/>
              <a:gd name="adj2" fmla="val -9722"/>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latin typeface="SassoonPrimaryInfant" panose="00000400000000000000" pitchFamily="2" charset="0"/>
              </a:rPr>
              <a:t>There are lots of roles in KS2 such as sports leaders and Chaplains.</a:t>
            </a:r>
          </a:p>
        </p:txBody>
      </p:sp>
      <p:pic>
        <p:nvPicPr>
          <p:cNvPr id="1026" name="Picture 2" descr="Animated Schoolhouse - ClipArt Best">
            <a:extLst>
              <a:ext uri="{FF2B5EF4-FFF2-40B4-BE49-F238E27FC236}">
                <a16:creationId xmlns:a16="http://schemas.microsoft.com/office/drawing/2014/main" id="{63F51D87-4D75-4BE8-8741-8BB5E5B066DF}"/>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4345328" y="1654020"/>
            <a:ext cx="3265992" cy="39191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519151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randombar(horizontal)">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wipe(down)">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wipe(down)">
                                      <p:cBhvr>
                                        <p:cTn id="2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D2812B7-0616-43D6-889A-F0228E55FD40}"/>
              </a:ext>
            </a:extLst>
          </p:cNvPr>
          <p:cNvSpPr txBox="1"/>
          <p:nvPr/>
        </p:nvSpPr>
        <p:spPr>
          <a:xfrm>
            <a:off x="-102243" y="0"/>
            <a:ext cx="12396486" cy="830997"/>
          </a:xfrm>
          <a:prstGeom prst="rect">
            <a:avLst/>
          </a:prstGeom>
          <a:noFill/>
        </p:spPr>
        <p:txBody>
          <a:bodyPr wrap="square">
            <a:spAutoFit/>
          </a:bodyPr>
          <a:lstStyle/>
          <a:p>
            <a:pPr algn="ctr"/>
            <a:r>
              <a:rPr lang="en-US" sz="4800" b="1" u="sng" dirty="0">
                <a:ln/>
                <a:solidFill>
                  <a:srgbClr val="FF0000"/>
                </a:solidFill>
                <a:effectLst>
                  <a:outerShdw blurRad="38100" dist="38100" dir="2700000" algn="tl">
                    <a:srgbClr val="000000">
                      <a:alpha val="43137"/>
                    </a:srgbClr>
                  </a:outerShdw>
                </a:effectLst>
                <a:latin typeface="SassoonPrimaryInfant" panose="00000400000000000000" pitchFamily="2" charset="0"/>
                <a:cs typeface="Calibri" panose="020F0502020204030204" pitchFamily="34" charset="0"/>
              </a:rPr>
              <a:t>What advice would the children give?</a:t>
            </a:r>
            <a:endParaRPr lang="en-US" sz="4800" b="1" u="sng" cap="none" spc="0" dirty="0">
              <a:ln/>
              <a:solidFill>
                <a:srgbClr val="FF0000"/>
              </a:solidFill>
              <a:effectLst>
                <a:outerShdw blurRad="38100" dist="38100" dir="2700000" algn="tl">
                  <a:srgbClr val="000000">
                    <a:alpha val="43137"/>
                  </a:srgbClr>
                </a:outerShdw>
              </a:effectLst>
              <a:latin typeface="SassoonPrimaryInfant" panose="00000400000000000000" pitchFamily="2" charset="0"/>
              <a:cs typeface="Calibri" panose="020F0502020204030204" pitchFamily="34" charset="0"/>
            </a:endParaRPr>
          </a:p>
        </p:txBody>
      </p:sp>
      <p:sp>
        <p:nvSpPr>
          <p:cNvPr id="4" name="Speech Bubble: Oval 3">
            <a:extLst>
              <a:ext uri="{FF2B5EF4-FFF2-40B4-BE49-F238E27FC236}">
                <a16:creationId xmlns:a16="http://schemas.microsoft.com/office/drawing/2014/main" id="{2A360EC3-91A5-45DD-B28E-3D5E0EFEE69D}"/>
              </a:ext>
            </a:extLst>
          </p:cNvPr>
          <p:cNvSpPr/>
          <p:nvPr/>
        </p:nvSpPr>
        <p:spPr>
          <a:xfrm>
            <a:off x="8542116" y="972273"/>
            <a:ext cx="3020993" cy="2291788"/>
          </a:xfrm>
          <a:prstGeom prst="wedgeEllipseCallout">
            <a:avLst>
              <a:gd name="adj1" fmla="val -80280"/>
              <a:gd name="adj2" fmla="val 29672"/>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latin typeface="SassoonPrimaryInfant" panose="00000400000000000000" pitchFamily="2" charset="0"/>
              </a:rPr>
              <a:t>Being on time helps you feel settled into routine.</a:t>
            </a:r>
          </a:p>
        </p:txBody>
      </p:sp>
      <p:sp>
        <p:nvSpPr>
          <p:cNvPr id="5" name="Speech Bubble: Oval 4">
            <a:extLst>
              <a:ext uri="{FF2B5EF4-FFF2-40B4-BE49-F238E27FC236}">
                <a16:creationId xmlns:a16="http://schemas.microsoft.com/office/drawing/2014/main" id="{A39A3645-10A3-4EA1-880F-0908A38814F0}"/>
              </a:ext>
            </a:extLst>
          </p:cNvPr>
          <p:cNvSpPr/>
          <p:nvPr/>
        </p:nvSpPr>
        <p:spPr>
          <a:xfrm>
            <a:off x="8659792" y="4236334"/>
            <a:ext cx="3020993" cy="2291788"/>
          </a:xfrm>
          <a:prstGeom prst="wedgeEllipseCallout">
            <a:avLst>
              <a:gd name="adj1" fmla="val -88709"/>
              <a:gd name="adj2" fmla="val -16288"/>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latin typeface="SassoonPrimaryInfant" panose="00000400000000000000" pitchFamily="2" charset="0"/>
              </a:rPr>
              <a:t>Be CONFIDENT! You’ve got this </a:t>
            </a:r>
            <a:r>
              <a:rPr lang="en-GB" sz="2400" dirty="0">
                <a:latin typeface="SassoonPrimaryInfant" panose="00000400000000000000" pitchFamily="2" charset="0"/>
                <a:sym typeface="Wingdings" panose="05000000000000000000" pitchFamily="2" charset="2"/>
              </a:rPr>
              <a:t></a:t>
            </a:r>
            <a:endParaRPr lang="en-GB" sz="2400" dirty="0">
              <a:latin typeface="SassoonPrimaryInfant" panose="00000400000000000000" pitchFamily="2" charset="0"/>
            </a:endParaRPr>
          </a:p>
        </p:txBody>
      </p:sp>
      <p:sp>
        <p:nvSpPr>
          <p:cNvPr id="6" name="Speech Bubble: Oval 5">
            <a:extLst>
              <a:ext uri="{FF2B5EF4-FFF2-40B4-BE49-F238E27FC236}">
                <a16:creationId xmlns:a16="http://schemas.microsoft.com/office/drawing/2014/main" id="{8408B4CF-62FD-4E9E-8B12-03905AF6F3D1}"/>
              </a:ext>
            </a:extLst>
          </p:cNvPr>
          <p:cNvSpPr/>
          <p:nvPr/>
        </p:nvSpPr>
        <p:spPr>
          <a:xfrm>
            <a:off x="383893" y="972273"/>
            <a:ext cx="3265992" cy="2291788"/>
          </a:xfrm>
          <a:prstGeom prst="wedgeEllipseCallout">
            <a:avLst>
              <a:gd name="adj1" fmla="val 64548"/>
              <a:gd name="adj2" fmla="val 5896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latin typeface="SassoonPrimaryInfant" panose="00000400000000000000" pitchFamily="2" charset="0"/>
              </a:rPr>
              <a:t>There are so many adults to help you.</a:t>
            </a:r>
          </a:p>
        </p:txBody>
      </p:sp>
      <p:sp>
        <p:nvSpPr>
          <p:cNvPr id="7" name="Speech Bubble: Oval 6">
            <a:extLst>
              <a:ext uri="{FF2B5EF4-FFF2-40B4-BE49-F238E27FC236}">
                <a16:creationId xmlns:a16="http://schemas.microsoft.com/office/drawing/2014/main" id="{3CCDCED5-0022-455F-9928-847DBE94C358}"/>
              </a:ext>
            </a:extLst>
          </p:cNvPr>
          <p:cNvSpPr/>
          <p:nvPr/>
        </p:nvSpPr>
        <p:spPr>
          <a:xfrm>
            <a:off x="266217" y="3912243"/>
            <a:ext cx="3265992" cy="2291788"/>
          </a:xfrm>
          <a:prstGeom prst="wedgeEllipseCallout">
            <a:avLst>
              <a:gd name="adj1" fmla="val 79433"/>
              <a:gd name="adj2" fmla="val -9722"/>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latin typeface="SassoonPrimaryInfant" panose="00000400000000000000" pitchFamily="2" charset="0"/>
              </a:rPr>
              <a:t>The Year 4’s know how you feel, they will be your buddies. </a:t>
            </a:r>
          </a:p>
        </p:txBody>
      </p:sp>
      <p:pic>
        <p:nvPicPr>
          <p:cNvPr id="2050" name="Picture 2" descr="Talking Sticker - Talking - Discover &amp; Share GIFs">
            <a:extLst>
              <a:ext uri="{FF2B5EF4-FFF2-40B4-BE49-F238E27FC236}">
                <a16:creationId xmlns:a16="http://schemas.microsoft.com/office/drawing/2014/main" id="{C3BA66F9-96B0-43E6-9535-9A5C16163A6E}"/>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3532209" y="4236334"/>
            <a:ext cx="4026922" cy="2611839"/>
          </a:xfrm>
          <a:prstGeom prst="rect">
            <a:avLst/>
          </a:prstGeom>
          <a:noFill/>
          <a:extLst>
            <a:ext uri="{909E8E84-426E-40DD-AFC4-6F175D3DCCD1}">
              <a14:hiddenFill xmlns:a14="http://schemas.microsoft.com/office/drawing/2010/main">
                <a:solidFill>
                  <a:srgbClr val="FFFFFF"/>
                </a:solidFill>
              </a14:hiddenFill>
            </a:ext>
          </a:extLst>
        </p:spPr>
      </p:pic>
      <p:sp>
        <p:nvSpPr>
          <p:cNvPr id="10" name="Speech Bubble: Oval 9">
            <a:extLst>
              <a:ext uri="{FF2B5EF4-FFF2-40B4-BE49-F238E27FC236}">
                <a16:creationId xmlns:a16="http://schemas.microsoft.com/office/drawing/2014/main" id="{A3DE8ADC-6545-46A5-A45D-C334F158325A}"/>
              </a:ext>
            </a:extLst>
          </p:cNvPr>
          <p:cNvSpPr/>
          <p:nvPr/>
        </p:nvSpPr>
        <p:spPr>
          <a:xfrm>
            <a:off x="3912674" y="972273"/>
            <a:ext cx="3265992" cy="2291788"/>
          </a:xfrm>
          <a:prstGeom prst="wedgeEllipseCallout">
            <a:avLst>
              <a:gd name="adj1" fmla="val 64548"/>
              <a:gd name="adj2" fmla="val 5896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latin typeface="SassoonPrimaryInfant" panose="00000400000000000000" pitchFamily="2" charset="0"/>
              </a:rPr>
              <a:t>The ICT suite is the best…but don’t swivel on your chairs.</a:t>
            </a:r>
          </a:p>
        </p:txBody>
      </p:sp>
    </p:spTree>
    <p:extLst>
      <p:ext uri="{BB962C8B-B14F-4D97-AF65-F5344CB8AC3E}">
        <p14:creationId xmlns:p14="http://schemas.microsoft.com/office/powerpoint/2010/main" val="30356010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randombar(horizontal)">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wipe(down)">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wipe(down)">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wipe(down)">
                                      <p:cBhvr>
                                        <p:cTn id="2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10"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7B80522-C1A2-4CE0-A3B5-8A0E2249B396}"/>
              </a:ext>
            </a:extLst>
          </p:cNvPr>
          <p:cNvSpPr txBox="1"/>
          <p:nvPr/>
        </p:nvSpPr>
        <p:spPr>
          <a:xfrm>
            <a:off x="1244338" y="0"/>
            <a:ext cx="9344318" cy="830997"/>
          </a:xfrm>
          <a:prstGeom prst="rect">
            <a:avLst/>
          </a:prstGeom>
          <a:noFill/>
        </p:spPr>
        <p:txBody>
          <a:bodyPr wrap="square">
            <a:spAutoFit/>
          </a:bodyPr>
          <a:lstStyle/>
          <a:p>
            <a:pPr algn="ctr"/>
            <a:r>
              <a:rPr lang="en-US" sz="4800" b="1" u="sng" cap="none" spc="0" dirty="0">
                <a:ln/>
                <a:solidFill>
                  <a:srgbClr val="FF000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Exciting opportunities in Year 3 </a:t>
            </a:r>
          </a:p>
        </p:txBody>
      </p:sp>
      <p:grpSp>
        <p:nvGrpSpPr>
          <p:cNvPr id="3" name="Group 2"/>
          <p:cNvGrpSpPr/>
          <p:nvPr/>
        </p:nvGrpSpPr>
        <p:grpSpPr>
          <a:xfrm>
            <a:off x="240655" y="683686"/>
            <a:ext cx="5991541" cy="3575755"/>
            <a:chOff x="2357294" y="3635746"/>
            <a:chExt cx="5991541" cy="3575755"/>
          </a:xfrm>
        </p:grpSpPr>
        <p:pic>
          <p:nvPicPr>
            <p:cNvPr id="4" name="Picture 12" descr="Clipart Praying Hands - Clip Art Prayer Hands Transparent ...">
              <a:extLst>
                <a:ext uri="{FF2B5EF4-FFF2-40B4-BE49-F238E27FC236}">
                  <a16:creationId xmlns:a16="http://schemas.microsoft.com/office/drawing/2014/main" id="{E1D9AE7E-C614-476A-BD99-4D445C2DA872}"/>
                </a:ext>
              </a:extLst>
            </p:cNvPr>
            <p:cNvPicPr>
              <a:picLocks noChangeAspect="1" noChangeArrowheads="1"/>
            </p:cNvPicPr>
            <p:nvPr/>
          </p:nvPicPr>
          <p:blipFill>
            <a:blip r:embed="rId3" cstate="print">
              <a:clrChange>
                <a:clrFrom>
                  <a:srgbClr val="F6F6F6"/>
                </a:clrFrom>
                <a:clrTo>
                  <a:srgbClr val="F6F6F6">
                    <a:alpha val="0"/>
                  </a:srgbClr>
                </a:clrTo>
              </a:clrChange>
              <a:extLst>
                <a:ext uri="{28A0092B-C50C-407E-A947-70E740481C1C}">
                  <a14:useLocalDpi xmlns:a14="http://schemas.microsoft.com/office/drawing/2010/main" val="0"/>
                </a:ext>
              </a:extLst>
            </a:blip>
            <a:srcRect/>
            <a:stretch>
              <a:fillRect/>
            </a:stretch>
          </p:blipFill>
          <p:spPr bwMode="auto">
            <a:xfrm>
              <a:off x="2704282" y="3635746"/>
              <a:ext cx="1601139" cy="1987621"/>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3E2798E9-9886-4CB4-B92F-D47DD127CDC9}"/>
                </a:ext>
              </a:extLst>
            </p:cNvPr>
            <p:cNvSpPr txBox="1"/>
            <p:nvPr/>
          </p:nvSpPr>
          <p:spPr>
            <a:xfrm>
              <a:off x="2357294" y="5552953"/>
              <a:ext cx="2578137" cy="461665"/>
            </a:xfrm>
            <a:prstGeom prst="rect">
              <a:avLst/>
            </a:prstGeom>
            <a:noFill/>
          </p:spPr>
          <p:txBody>
            <a:bodyPr wrap="square" rtlCol="0">
              <a:spAutoFit/>
            </a:bodyPr>
            <a:lstStyle/>
            <a:p>
              <a:r>
                <a:rPr lang="en-GB" sz="2400" b="1" dirty="0">
                  <a:latin typeface="SassoonPrimaryInfant" panose="00000400000000000000" pitchFamily="2" charset="0"/>
                </a:rPr>
                <a:t>Prayer &amp; Liturgy</a:t>
              </a:r>
            </a:p>
          </p:txBody>
        </p:sp>
        <p:sp>
          <p:nvSpPr>
            <p:cNvPr id="21" name="TextBox 20">
              <a:extLst>
                <a:ext uri="{FF2B5EF4-FFF2-40B4-BE49-F238E27FC236}">
                  <a16:creationId xmlns:a16="http://schemas.microsoft.com/office/drawing/2014/main" id="{3E2798E9-9886-4CB4-B92F-D47DD127CDC9}"/>
                </a:ext>
              </a:extLst>
            </p:cNvPr>
            <p:cNvSpPr txBox="1"/>
            <p:nvPr/>
          </p:nvSpPr>
          <p:spPr>
            <a:xfrm>
              <a:off x="5770698" y="6749836"/>
              <a:ext cx="2578137" cy="461665"/>
            </a:xfrm>
            <a:prstGeom prst="rect">
              <a:avLst/>
            </a:prstGeom>
            <a:noFill/>
          </p:spPr>
          <p:txBody>
            <a:bodyPr wrap="square" rtlCol="0">
              <a:spAutoFit/>
            </a:bodyPr>
            <a:lstStyle/>
            <a:p>
              <a:pPr algn="ctr"/>
              <a:r>
                <a:rPr lang="en-GB" sz="2400" b="1" dirty="0">
                  <a:latin typeface="SassoonPrimaryInfant" panose="00000400000000000000" pitchFamily="2" charset="0"/>
                </a:rPr>
                <a:t>School Mass</a:t>
              </a:r>
            </a:p>
          </p:txBody>
        </p:sp>
      </p:grpSp>
      <p:grpSp>
        <p:nvGrpSpPr>
          <p:cNvPr id="6" name="Group 5"/>
          <p:cNvGrpSpPr/>
          <p:nvPr/>
        </p:nvGrpSpPr>
        <p:grpSpPr>
          <a:xfrm>
            <a:off x="467923" y="4259441"/>
            <a:ext cx="2924488" cy="2203362"/>
            <a:chOff x="6910219" y="1590525"/>
            <a:chExt cx="2924488" cy="2203362"/>
          </a:xfrm>
        </p:grpSpPr>
        <p:pic>
          <p:nvPicPr>
            <p:cNvPr id="7" name="Picture 10" descr="Children Swimming Cliparts, Stock Vector and Royalty Free Children Swimming  Illustrations">
              <a:extLst>
                <a:ext uri="{FF2B5EF4-FFF2-40B4-BE49-F238E27FC236}">
                  <a16:creationId xmlns:a16="http://schemas.microsoft.com/office/drawing/2014/main" id="{76FCA21C-960D-4141-B4F4-B35DE9EA969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10219" y="1590525"/>
              <a:ext cx="2924488" cy="1741696"/>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B55978DA-D8B1-473F-9A76-60BD7EFAA6B6}"/>
                </a:ext>
              </a:extLst>
            </p:cNvPr>
            <p:cNvSpPr txBox="1"/>
            <p:nvPr/>
          </p:nvSpPr>
          <p:spPr>
            <a:xfrm>
              <a:off x="7608168" y="3332222"/>
              <a:ext cx="1969368" cy="461665"/>
            </a:xfrm>
            <a:prstGeom prst="rect">
              <a:avLst/>
            </a:prstGeom>
            <a:noFill/>
          </p:spPr>
          <p:txBody>
            <a:bodyPr wrap="square" rtlCol="0">
              <a:spAutoFit/>
            </a:bodyPr>
            <a:lstStyle/>
            <a:p>
              <a:r>
                <a:rPr lang="en-GB" sz="2400" b="1" dirty="0">
                  <a:latin typeface="SassoonPrimaryInfant" panose="00000400000000000000" pitchFamily="2" charset="0"/>
                </a:rPr>
                <a:t>Swimming</a:t>
              </a:r>
            </a:p>
          </p:txBody>
        </p:sp>
      </p:grpSp>
      <p:grpSp>
        <p:nvGrpSpPr>
          <p:cNvPr id="9" name="Group 8"/>
          <p:cNvGrpSpPr/>
          <p:nvPr/>
        </p:nvGrpSpPr>
        <p:grpSpPr>
          <a:xfrm>
            <a:off x="4188487" y="3013509"/>
            <a:ext cx="7218250" cy="3573515"/>
            <a:chOff x="6844601" y="2168904"/>
            <a:chExt cx="7218250" cy="3573515"/>
          </a:xfrm>
        </p:grpSpPr>
        <p:sp>
          <p:nvSpPr>
            <p:cNvPr id="10" name="TextBox 9">
              <a:extLst>
                <a:ext uri="{FF2B5EF4-FFF2-40B4-BE49-F238E27FC236}">
                  <a16:creationId xmlns:a16="http://schemas.microsoft.com/office/drawing/2014/main" id="{1E8A7EC4-6031-467A-81D5-794C702B65CE}"/>
                </a:ext>
              </a:extLst>
            </p:cNvPr>
            <p:cNvSpPr txBox="1"/>
            <p:nvPr/>
          </p:nvSpPr>
          <p:spPr>
            <a:xfrm>
              <a:off x="7952406" y="5280754"/>
              <a:ext cx="1969368" cy="461665"/>
            </a:xfrm>
            <a:prstGeom prst="rect">
              <a:avLst/>
            </a:prstGeom>
            <a:noFill/>
          </p:spPr>
          <p:txBody>
            <a:bodyPr wrap="square" rtlCol="0">
              <a:spAutoFit/>
            </a:bodyPr>
            <a:lstStyle/>
            <a:p>
              <a:r>
                <a:rPr lang="en-GB" sz="2400" b="1" dirty="0">
                  <a:latin typeface="SassoonPrimaryInfant" panose="00000400000000000000" pitchFamily="2" charset="0"/>
                </a:rPr>
                <a:t>Clubs</a:t>
              </a:r>
            </a:p>
          </p:txBody>
        </p:sp>
        <p:pic>
          <p:nvPicPr>
            <p:cNvPr id="11" name="Picture 6" descr="GCPS Clubs - Glen Cairn PS">
              <a:extLst>
                <a:ext uri="{FF2B5EF4-FFF2-40B4-BE49-F238E27FC236}">
                  <a16:creationId xmlns:a16="http://schemas.microsoft.com/office/drawing/2014/main" id="{834A9780-B2BC-40E1-9965-D14C78A47DB5}"/>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844601" y="4338233"/>
              <a:ext cx="2990106" cy="897032"/>
            </a:xfrm>
            <a:prstGeom prst="rect">
              <a:avLst/>
            </a:prstGeom>
            <a:noFill/>
            <a:extLst>
              <a:ext uri="{909E8E84-426E-40DD-AFC4-6F175D3DCCD1}">
                <a14:hiddenFill xmlns:a14="http://schemas.microsoft.com/office/drawing/2010/main">
                  <a:solidFill>
                    <a:srgbClr val="FFFFFF"/>
                  </a:solidFill>
                </a14:hiddenFill>
              </a:ext>
            </a:extLst>
          </p:spPr>
        </p:pic>
        <p:sp>
          <p:nvSpPr>
            <p:cNvPr id="19" name="TextBox 18">
              <a:extLst>
                <a:ext uri="{FF2B5EF4-FFF2-40B4-BE49-F238E27FC236}">
                  <a16:creationId xmlns:a16="http://schemas.microsoft.com/office/drawing/2014/main" id="{1E8A7EC4-6031-467A-81D5-794C702B65CE}"/>
                </a:ext>
              </a:extLst>
            </p:cNvPr>
            <p:cNvSpPr txBox="1"/>
            <p:nvPr/>
          </p:nvSpPr>
          <p:spPr>
            <a:xfrm>
              <a:off x="12093483" y="4819089"/>
              <a:ext cx="1969368" cy="461665"/>
            </a:xfrm>
            <a:prstGeom prst="rect">
              <a:avLst/>
            </a:prstGeom>
            <a:noFill/>
          </p:spPr>
          <p:txBody>
            <a:bodyPr wrap="square" rtlCol="0">
              <a:spAutoFit/>
            </a:bodyPr>
            <a:lstStyle/>
            <a:p>
              <a:r>
                <a:rPr lang="en-GB" sz="2400" b="1" dirty="0">
                  <a:latin typeface="SassoonPrimaryInfant" panose="00000400000000000000" pitchFamily="2" charset="0"/>
                </a:rPr>
                <a:t>Trips</a:t>
              </a:r>
            </a:p>
          </p:txBody>
        </p:sp>
        <p:sp>
          <p:nvSpPr>
            <p:cNvPr id="24" name="TextBox 23">
              <a:extLst>
                <a:ext uri="{FF2B5EF4-FFF2-40B4-BE49-F238E27FC236}">
                  <a16:creationId xmlns:a16="http://schemas.microsoft.com/office/drawing/2014/main" id="{1E8A7EC4-6031-467A-81D5-794C702B65CE}"/>
                </a:ext>
              </a:extLst>
            </p:cNvPr>
            <p:cNvSpPr txBox="1"/>
            <p:nvPr/>
          </p:nvSpPr>
          <p:spPr>
            <a:xfrm>
              <a:off x="10549768" y="2168904"/>
              <a:ext cx="1969368" cy="461665"/>
            </a:xfrm>
            <a:prstGeom prst="rect">
              <a:avLst/>
            </a:prstGeom>
            <a:noFill/>
          </p:spPr>
          <p:txBody>
            <a:bodyPr wrap="square" rtlCol="0">
              <a:spAutoFit/>
            </a:bodyPr>
            <a:lstStyle/>
            <a:p>
              <a:r>
                <a:rPr lang="en-GB" sz="2400" b="1" dirty="0">
                  <a:latin typeface="SassoonPrimaryInfant" panose="00000400000000000000" pitchFamily="2" charset="0"/>
                </a:rPr>
                <a:t>French</a:t>
              </a:r>
            </a:p>
          </p:txBody>
        </p:sp>
      </p:grpSp>
      <p:grpSp>
        <p:nvGrpSpPr>
          <p:cNvPr id="15" name="Group 14"/>
          <p:cNvGrpSpPr/>
          <p:nvPr/>
        </p:nvGrpSpPr>
        <p:grpSpPr>
          <a:xfrm>
            <a:off x="9840369" y="495945"/>
            <a:ext cx="2246749" cy="2649867"/>
            <a:chOff x="4484446" y="2737047"/>
            <a:chExt cx="2246749" cy="2649867"/>
          </a:xfrm>
        </p:grpSpPr>
        <p:sp>
          <p:nvSpPr>
            <p:cNvPr id="16" name="TextBox 15">
              <a:extLst>
                <a:ext uri="{FF2B5EF4-FFF2-40B4-BE49-F238E27FC236}">
                  <a16:creationId xmlns:a16="http://schemas.microsoft.com/office/drawing/2014/main" id="{EF8BB5AD-7C51-4BDE-941B-37F248962947}"/>
                </a:ext>
              </a:extLst>
            </p:cNvPr>
            <p:cNvSpPr txBox="1"/>
            <p:nvPr/>
          </p:nvSpPr>
          <p:spPr>
            <a:xfrm>
              <a:off x="4623135" y="4555917"/>
              <a:ext cx="1969368" cy="830997"/>
            </a:xfrm>
            <a:prstGeom prst="rect">
              <a:avLst/>
            </a:prstGeom>
            <a:noFill/>
          </p:spPr>
          <p:txBody>
            <a:bodyPr wrap="square" rtlCol="0">
              <a:spAutoFit/>
            </a:bodyPr>
            <a:lstStyle/>
            <a:p>
              <a:pPr algn="ctr"/>
              <a:r>
                <a:rPr lang="en-GB" sz="2400" b="1" dirty="0">
                  <a:latin typeface="SassoonPrimaryInfant" panose="00000400000000000000" pitchFamily="2" charset="0"/>
                </a:rPr>
                <a:t>Pupil Leadership</a:t>
              </a:r>
            </a:p>
          </p:txBody>
        </p:sp>
        <p:pic>
          <p:nvPicPr>
            <p:cNvPr id="17" name="Picture 4" descr="Helper Enamel Badge (Pack Of 5) - School Merit Stickers">
              <a:extLst>
                <a:ext uri="{FF2B5EF4-FFF2-40B4-BE49-F238E27FC236}">
                  <a16:creationId xmlns:a16="http://schemas.microsoft.com/office/drawing/2014/main" id="{303E4C6E-D566-4290-9AED-81EB434F2FAE}"/>
                </a:ext>
              </a:extLst>
            </p:cNvPr>
            <p:cNvPicPr>
              <a:picLocks noChangeAspect="1" noChangeArrowheads="1"/>
            </p:cNvPicPr>
            <p:nvPr/>
          </p:nvPicPr>
          <p:blipFill>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484446" y="2737047"/>
              <a:ext cx="2246749" cy="1797399"/>
            </a:xfrm>
            <a:prstGeom prst="rect">
              <a:avLst/>
            </a:prstGeom>
            <a:noFill/>
            <a:extLst>
              <a:ext uri="{909E8E84-426E-40DD-AFC4-6F175D3DCCD1}">
                <a14:hiddenFill xmlns:a14="http://schemas.microsoft.com/office/drawing/2010/main">
                  <a:solidFill>
                    <a:srgbClr val="FFFFFF"/>
                  </a:solidFill>
                </a14:hiddenFill>
              </a:ext>
            </a:extLst>
          </p:spPr>
        </p:pic>
      </p:grpSp>
      <p:pic>
        <p:nvPicPr>
          <p:cNvPr id="1026" name="Picture 2" descr="School field trip clipart. Free download transparent .PNG | Creazilla"/>
          <p:cNvPicPr>
            <a:picLocks noChangeAspect="1" noChangeArrowheads="1"/>
          </p:cNvPicPr>
          <p:nvPr/>
        </p:nvPicPr>
        <p:blipFill>
          <a:blip r:embed="rId7" cstate="hqprint">
            <a:extLst>
              <a:ext uri="{28A0092B-C50C-407E-A947-70E740481C1C}">
                <a14:useLocalDpi xmlns:a14="http://schemas.microsoft.com/office/drawing/2010/main" val="0"/>
              </a:ext>
            </a:extLst>
          </a:blip>
          <a:srcRect/>
          <a:stretch>
            <a:fillRect/>
          </a:stretch>
        </p:blipFill>
        <p:spPr bwMode="auto">
          <a:xfrm>
            <a:off x="8231840" y="4259441"/>
            <a:ext cx="3217059" cy="1511348"/>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Eucharist_Ministers_21 – Diocesan"/>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462558" y="1394644"/>
            <a:ext cx="1198452" cy="2301027"/>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french flag clipart - Clip Art Library"/>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614744" y="1308835"/>
            <a:ext cx="1628297" cy="16980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628470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7B80522-C1A2-4CE0-A3B5-8A0E2249B396}"/>
              </a:ext>
            </a:extLst>
          </p:cNvPr>
          <p:cNvSpPr txBox="1"/>
          <p:nvPr/>
        </p:nvSpPr>
        <p:spPr>
          <a:xfrm>
            <a:off x="1244338" y="0"/>
            <a:ext cx="9344318" cy="830997"/>
          </a:xfrm>
          <a:prstGeom prst="rect">
            <a:avLst/>
          </a:prstGeom>
          <a:noFill/>
        </p:spPr>
        <p:txBody>
          <a:bodyPr wrap="square">
            <a:spAutoFit/>
          </a:bodyPr>
          <a:lstStyle/>
          <a:p>
            <a:pPr algn="ctr"/>
            <a:r>
              <a:rPr lang="en-US" sz="4800" b="1" u="sng" cap="none" spc="0" dirty="0">
                <a:ln/>
                <a:solidFill>
                  <a:srgbClr val="FF000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How to </a:t>
            </a:r>
            <a:r>
              <a:rPr lang="en-US" sz="4800" b="1" u="sng" cap="none" spc="0">
                <a:ln/>
                <a:solidFill>
                  <a:srgbClr val="FF000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prepare your child </a:t>
            </a:r>
            <a:r>
              <a:rPr lang="en-US" sz="4800" b="1" u="sng" cap="none" spc="0" dirty="0">
                <a:ln/>
                <a:solidFill>
                  <a:srgbClr val="FF000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for Year 3 </a:t>
            </a:r>
          </a:p>
        </p:txBody>
      </p:sp>
      <p:sp>
        <p:nvSpPr>
          <p:cNvPr id="4" name="TextBox 3">
            <a:extLst>
              <a:ext uri="{FF2B5EF4-FFF2-40B4-BE49-F238E27FC236}">
                <a16:creationId xmlns:a16="http://schemas.microsoft.com/office/drawing/2014/main" id="{868F954C-0590-4C91-9237-3FCD0FD1CA7B}"/>
              </a:ext>
            </a:extLst>
          </p:cNvPr>
          <p:cNvSpPr txBox="1"/>
          <p:nvPr/>
        </p:nvSpPr>
        <p:spPr>
          <a:xfrm>
            <a:off x="371310" y="830997"/>
            <a:ext cx="11380423" cy="8402300"/>
          </a:xfrm>
          <a:prstGeom prst="rect">
            <a:avLst/>
          </a:prstGeom>
          <a:noFill/>
        </p:spPr>
        <p:txBody>
          <a:bodyPr wrap="square">
            <a:spAutoFit/>
          </a:bodyPr>
          <a:lstStyle/>
          <a:p>
            <a:pPr marL="457200" indent="-457200">
              <a:buFont typeface="Arial" panose="020B0604020202020204" pitchFamily="34" charset="0"/>
              <a:buChar char="•"/>
            </a:pPr>
            <a:r>
              <a:rPr lang="en-GB" sz="3200" b="1" dirty="0"/>
              <a:t>Eating independently within a limited time</a:t>
            </a:r>
          </a:p>
          <a:p>
            <a:pPr marL="914400" lvl="1" indent="-457200">
              <a:buFont typeface="Wingdings" panose="05000000000000000000" pitchFamily="2" charset="2"/>
              <a:buChar char="ü"/>
            </a:pPr>
            <a:r>
              <a:rPr lang="en-GB" sz="3200" dirty="0"/>
              <a:t>Can your child manage their lunchbox / hot meal without adult help?</a:t>
            </a:r>
          </a:p>
          <a:p>
            <a:pPr marL="914400" lvl="1" indent="-457200">
              <a:buFont typeface="Wingdings" panose="05000000000000000000" pitchFamily="2" charset="2"/>
              <a:buChar char="ü"/>
            </a:pPr>
            <a:r>
              <a:rPr lang="en-GB" sz="3200" dirty="0"/>
              <a:t>Can your child finish their food within 30 minutes so they are not late for afternoon lessons?</a:t>
            </a:r>
          </a:p>
          <a:p>
            <a:pPr marL="914400" lvl="1" indent="-457200">
              <a:buFont typeface="Wingdings" panose="05000000000000000000" pitchFamily="2" charset="2"/>
              <a:buChar char="ü"/>
            </a:pPr>
            <a:endParaRPr lang="en-GB" sz="3200" dirty="0"/>
          </a:p>
          <a:p>
            <a:pPr marL="457200" indent="-457200">
              <a:buFont typeface="Arial" panose="020B0604020202020204" pitchFamily="34" charset="0"/>
              <a:buChar char="•"/>
            </a:pPr>
            <a:r>
              <a:rPr lang="en-GB" sz="3200" b="1" dirty="0"/>
              <a:t>Tying shoelaces (Year 2 Holy Rood 42 challenge!)</a:t>
            </a:r>
          </a:p>
          <a:p>
            <a:pPr marL="914400" lvl="1" indent="-457200">
              <a:buFont typeface="Wingdings" panose="05000000000000000000" pitchFamily="2" charset="2"/>
              <a:buChar char="ü"/>
            </a:pPr>
            <a:r>
              <a:rPr lang="en-GB" sz="3200" dirty="0"/>
              <a:t>Can your child fasten their own school shoes and PE trainers?</a:t>
            </a:r>
          </a:p>
          <a:p>
            <a:pPr marL="914400" lvl="1" indent="-457200">
              <a:buFont typeface="Wingdings" panose="05000000000000000000" pitchFamily="2" charset="2"/>
              <a:buChar char="ü"/>
            </a:pPr>
            <a:endParaRPr lang="en-GB" sz="3200" dirty="0"/>
          </a:p>
          <a:p>
            <a:pPr marL="457200" indent="-457200">
              <a:buFont typeface="Arial" panose="020B0604020202020204" pitchFamily="34" charset="0"/>
              <a:buChar char="•"/>
            </a:pPr>
            <a:r>
              <a:rPr lang="en-GB" sz="3200" b="1" dirty="0"/>
              <a:t>Managing earrings</a:t>
            </a:r>
          </a:p>
          <a:p>
            <a:pPr marL="914400" lvl="1" indent="-457200">
              <a:buFont typeface="Wingdings" panose="05000000000000000000" pitchFamily="2" charset="2"/>
              <a:buChar char="ü"/>
            </a:pPr>
            <a:r>
              <a:rPr lang="en-GB" sz="3200" dirty="0"/>
              <a:t>Can your child remove their own earrings if necessary?</a:t>
            </a:r>
          </a:p>
          <a:p>
            <a:endParaRPr lang="en-GB" sz="3200" dirty="0"/>
          </a:p>
          <a:p>
            <a:endParaRPr lang="en-GB" sz="3200" dirty="0"/>
          </a:p>
          <a:p>
            <a:endParaRPr lang="en-GB" sz="3200" dirty="0"/>
          </a:p>
          <a:p>
            <a:endParaRPr lang="en-GB" sz="3200" dirty="0"/>
          </a:p>
          <a:p>
            <a:endParaRPr lang="en-GB" sz="2800" dirty="0"/>
          </a:p>
        </p:txBody>
      </p:sp>
    </p:spTree>
    <p:extLst>
      <p:ext uri="{BB962C8B-B14F-4D97-AF65-F5344CB8AC3E}">
        <p14:creationId xmlns:p14="http://schemas.microsoft.com/office/powerpoint/2010/main" val="381177584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08819DE-AAF1-4F32-959C-67F03A637FFA}"/>
              </a:ext>
            </a:extLst>
          </p:cNvPr>
          <p:cNvSpPr txBox="1"/>
          <p:nvPr/>
        </p:nvSpPr>
        <p:spPr>
          <a:xfrm>
            <a:off x="365290" y="449112"/>
            <a:ext cx="6622106" cy="5509200"/>
          </a:xfrm>
          <a:prstGeom prst="rect">
            <a:avLst/>
          </a:prstGeom>
          <a:noFill/>
        </p:spPr>
        <p:txBody>
          <a:bodyPr wrap="square">
            <a:spAutoFit/>
          </a:bodyPr>
          <a:lstStyle/>
          <a:p>
            <a:r>
              <a:rPr lang="en-GB" sz="3200" dirty="0"/>
              <a:t>• Read, read, read!</a:t>
            </a:r>
          </a:p>
          <a:p>
            <a:r>
              <a:rPr lang="en-US" sz="3200" dirty="0">
                <a:hlinkClick r:id="rId3"/>
              </a:rPr>
              <a:t>Free eBook library | Oxford Owl from Oxford University Press</a:t>
            </a:r>
            <a:endParaRPr lang="en-GB" sz="3200" dirty="0"/>
          </a:p>
          <a:p>
            <a:endParaRPr lang="en-GB" sz="3200" dirty="0"/>
          </a:p>
          <a:p>
            <a:r>
              <a:rPr lang="en-GB" sz="3200" dirty="0"/>
              <a:t>• Times Tables Rockstars</a:t>
            </a:r>
          </a:p>
          <a:p>
            <a:r>
              <a:rPr lang="en-US" sz="3200" dirty="0">
                <a:hlinkClick r:id="rId4"/>
              </a:rPr>
              <a:t>Times Tables Rock Stars: Play (ttrockstars.com)</a:t>
            </a:r>
            <a:endParaRPr lang="en-US" sz="3200" dirty="0"/>
          </a:p>
          <a:p>
            <a:r>
              <a:rPr lang="en-US" sz="3200" dirty="0" err="1"/>
              <a:t>Numbots</a:t>
            </a:r>
            <a:r>
              <a:rPr lang="en-US" sz="3200" dirty="0"/>
              <a:t> </a:t>
            </a:r>
          </a:p>
          <a:p>
            <a:r>
              <a:rPr lang="en-US" sz="3200" dirty="0">
                <a:hlinkClick r:id="rId5"/>
              </a:rPr>
              <a:t>www.play.numbots.com</a:t>
            </a:r>
            <a:r>
              <a:rPr lang="en-US" sz="3200" dirty="0"/>
              <a:t> </a:t>
            </a:r>
            <a:endParaRPr lang="en-GB" sz="3200" dirty="0"/>
          </a:p>
          <a:p>
            <a:endParaRPr lang="en-GB" sz="3200" dirty="0"/>
          </a:p>
          <a:p>
            <a:endParaRPr lang="en-GB" sz="3200" dirty="0"/>
          </a:p>
        </p:txBody>
      </p:sp>
      <p:pic>
        <p:nvPicPr>
          <p:cNvPr id="3074" name="Picture 2" descr="The BFG: Amazon.co.uk: RoaldDahl: 9780142410387: Books">
            <a:extLst>
              <a:ext uri="{FF2B5EF4-FFF2-40B4-BE49-F238E27FC236}">
                <a16:creationId xmlns:a16="http://schemas.microsoft.com/office/drawing/2014/main" id="{5C99D5C3-7D66-466E-93BF-19DB00FBC30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629693">
            <a:off x="7676971" y="269715"/>
            <a:ext cx="1306939" cy="2007343"/>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The Snail and the Whale: Amazon.co.uk: Donaldson, Julia, Scheffler, Axel:  9780142405802: Books">
            <a:extLst>
              <a:ext uri="{FF2B5EF4-FFF2-40B4-BE49-F238E27FC236}">
                <a16:creationId xmlns:a16="http://schemas.microsoft.com/office/drawing/2014/main" id="{1A4DDFAE-B7A1-438A-ACF3-701308ECB3B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967207" y="167477"/>
            <a:ext cx="1969435" cy="1761689"/>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Best curious facts books for children | TheSchoolRun">
            <a:extLst>
              <a:ext uri="{FF2B5EF4-FFF2-40B4-BE49-F238E27FC236}">
                <a16:creationId xmlns:a16="http://schemas.microsoft.com/office/drawing/2014/main" id="{72E916B7-E53B-4CCF-945A-FC55CE79809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20760940">
            <a:off x="10785416" y="585391"/>
            <a:ext cx="1154812" cy="1527905"/>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Staplehurst School - TT Rockstars">
            <a:extLst>
              <a:ext uri="{FF2B5EF4-FFF2-40B4-BE49-F238E27FC236}">
                <a16:creationId xmlns:a16="http://schemas.microsoft.com/office/drawing/2014/main" id="{812B8322-3E24-4E5E-8CE2-A5329D068CCF}"/>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967207" y="2597682"/>
            <a:ext cx="2457450" cy="1857375"/>
          </a:xfrm>
          <a:prstGeom prst="rect">
            <a:avLst/>
          </a:prstGeom>
          <a:noFill/>
          <a:extLst>
            <a:ext uri="{909E8E84-426E-40DD-AFC4-6F175D3DCCD1}">
              <a14:hiddenFill xmlns:a14="http://schemas.microsoft.com/office/drawing/2010/main">
                <a:solidFill>
                  <a:srgbClr val="FFFFFF"/>
                </a:solidFill>
              </a14:hiddenFill>
            </a:ext>
          </a:extLst>
        </p:spPr>
      </p:pic>
      <p:pic>
        <p:nvPicPr>
          <p:cNvPr id="3084" name="Picture 12" descr="School Supplies Clip Art - School Supplies Images - Vector Clip Art">
            <a:extLst>
              <a:ext uri="{FF2B5EF4-FFF2-40B4-BE49-F238E27FC236}">
                <a16:creationId xmlns:a16="http://schemas.microsoft.com/office/drawing/2014/main" id="{9542AA68-F317-45EA-9400-5F93E494136A}"/>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9229222" y="4547398"/>
            <a:ext cx="2133600" cy="2143125"/>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B0D25CE4-938F-4EB9-A51F-F780913FFBC1}"/>
              </a:ext>
            </a:extLst>
          </p:cNvPr>
          <p:cNvPicPr>
            <a:picLocks noChangeAspect="1"/>
          </p:cNvPicPr>
          <p:nvPr/>
        </p:nvPicPr>
        <p:blipFill>
          <a:blip r:embed="rId11"/>
          <a:stretch>
            <a:fillRect/>
          </a:stretch>
        </p:blipFill>
        <p:spPr>
          <a:xfrm>
            <a:off x="5550568" y="5445705"/>
            <a:ext cx="1343025" cy="1247775"/>
          </a:xfrm>
          <a:prstGeom prst="rect">
            <a:avLst/>
          </a:prstGeom>
        </p:spPr>
      </p:pic>
      <p:pic>
        <p:nvPicPr>
          <p:cNvPr id="1026" name="Picture 2">
            <a:extLst>
              <a:ext uri="{FF2B5EF4-FFF2-40B4-BE49-F238E27FC236}">
                <a16:creationId xmlns:a16="http://schemas.microsoft.com/office/drawing/2014/main" id="{8EC810E0-6650-411C-930A-C4B137427184}"/>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8206925" y="5212370"/>
            <a:ext cx="1403679" cy="1403679"/>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Spelling Clipart - ClipArt Best - ClipArt Best">
            <a:extLst>
              <a:ext uri="{FF2B5EF4-FFF2-40B4-BE49-F238E27FC236}">
                <a16:creationId xmlns:a16="http://schemas.microsoft.com/office/drawing/2014/main" id="{35422C1E-A058-4309-9BE2-73244F53DC65}"/>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6803246" y="5260164"/>
            <a:ext cx="1403679" cy="1474183"/>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2" descr="Image result for numbots">
            <a:extLst>
              <a:ext uri="{FF2B5EF4-FFF2-40B4-BE49-F238E27FC236}">
                <a16:creationId xmlns:a16="http://schemas.microsoft.com/office/drawing/2014/main" id="{3574D3CD-1A0B-4ACB-90BA-4FD87805D328}"/>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6011248" y="2673881"/>
            <a:ext cx="3171825" cy="1704975"/>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1">
            <a:extLst>
              <a:ext uri="{FF2B5EF4-FFF2-40B4-BE49-F238E27FC236}">
                <a16:creationId xmlns:a16="http://schemas.microsoft.com/office/drawing/2014/main" id="{7CF17723-C6BC-423B-BE59-9B072F7E8B37}"/>
              </a:ext>
            </a:extLst>
          </p:cNvPr>
          <p:cNvPicPr>
            <a:picLocks noChangeAspect="1"/>
          </p:cNvPicPr>
          <p:nvPr/>
        </p:nvPicPr>
        <p:blipFill>
          <a:blip r:embed="rId15" cstate="hqprint">
            <a:extLst>
              <a:ext uri="{28A0092B-C50C-407E-A947-70E740481C1C}">
                <a14:useLocalDpi xmlns:a14="http://schemas.microsoft.com/office/drawing/2010/main" val="0"/>
              </a:ext>
            </a:extLst>
          </a:blip>
          <a:stretch>
            <a:fillRect/>
          </a:stretch>
        </p:blipFill>
        <p:spPr>
          <a:xfrm rot="21221363">
            <a:off x="2037031" y="5035616"/>
            <a:ext cx="2352596" cy="1757186"/>
          </a:xfrm>
          <a:prstGeom prst="rect">
            <a:avLst/>
          </a:prstGeom>
        </p:spPr>
      </p:pic>
    </p:spTree>
    <p:extLst>
      <p:ext uri="{BB962C8B-B14F-4D97-AF65-F5344CB8AC3E}">
        <p14:creationId xmlns:p14="http://schemas.microsoft.com/office/powerpoint/2010/main" val="410588157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8D831BD-55B6-45A2-AC20-AFA6BB99BF80}"/>
              </a:ext>
            </a:extLst>
          </p:cNvPr>
          <p:cNvSpPr txBox="1"/>
          <p:nvPr/>
        </p:nvSpPr>
        <p:spPr>
          <a:xfrm>
            <a:off x="0" y="473434"/>
            <a:ext cx="11952754" cy="6555641"/>
          </a:xfrm>
          <a:prstGeom prst="rect">
            <a:avLst/>
          </a:prstGeom>
          <a:noFill/>
        </p:spPr>
        <p:txBody>
          <a:bodyPr wrap="square">
            <a:spAutoFit/>
          </a:bodyPr>
          <a:lstStyle/>
          <a:p>
            <a:pPr algn="l"/>
            <a:endParaRPr lang="en-US" sz="4000" b="1" i="0" u="sng" dirty="0">
              <a:solidFill>
                <a:srgbClr val="FF000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endParaRPr>
          </a:p>
          <a:p>
            <a:pPr algn="l"/>
            <a:r>
              <a:rPr lang="en-US" sz="3600" b="1" i="0" u="sng" dirty="0">
                <a:solidFill>
                  <a:srgbClr val="FF000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School Meals</a:t>
            </a:r>
            <a:endParaRPr lang="en-US" sz="3200" b="0" i="0" u="sng"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endParaRPr>
          </a:p>
          <a:p>
            <a:pPr algn="l"/>
            <a:r>
              <a:rPr lang="en-US" sz="2800" i="0" dirty="0">
                <a:effectLst/>
                <a:latin typeface="Calibri" panose="020F0502020204030204" pitchFamily="34" charset="0"/>
                <a:cs typeface="Calibri" panose="020F0502020204030204" pitchFamily="34" charset="0"/>
              </a:rPr>
              <a:t>Please remember your child’s entitlement to Universal Infant Free School Meals expired at the end of Year 2 and meals must be paid for in advance via Parent Pay, at a cost of £2.65 per meal. </a:t>
            </a:r>
          </a:p>
          <a:p>
            <a:pPr algn="l"/>
            <a:r>
              <a:rPr lang="en-US" sz="2800" b="0" i="0" dirty="0">
                <a:effectLst/>
                <a:latin typeface="Calibri" panose="020F0502020204030204" pitchFamily="34" charset="0"/>
                <a:cs typeface="Calibri" panose="020F0502020204030204" pitchFamily="34" charset="0"/>
              </a:rPr>
              <a:t>If you believe you may be entitled to free school meals, due to your economic circumstances, please ensure you apply as soon as possible. Please contact the school office for more information. </a:t>
            </a:r>
          </a:p>
          <a:p>
            <a:pPr algn="l"/>
            <a:endParaRPr lang="en-US" sz="2800" dirty="0">
              <a:latin typeface="Calibri" panose="020F0502020204030204" pitchFamily="34" charset="0"/>
              <a:cs typeface="Calibri" panose="020F0502020204030204" pitchFamily="34" charset="0"/>
            </a:endParaRPr>
          </a:p>
          <a:p>
            <a:pPr algn="l"/>
            <a:r>
              <a:rPr lang="en-US" sz="3600" b="1" u="sng" dirty="0">
                <a:solidFill>
                  <a:srgbClr val="FF0000"/>
                </a:solidFill>
                <a:latin typeface="Calibri" panose="020F0502020204030204" pitchFamily="34" charset="0"/>
                <a:cs typeface="Calibri" panose="020F0502020204030204" pitchFamily="34" charset="0"/>
              </a:rPr>
              <a:t>Snack</a:t>
            </a:r>
          </a:p>
          <a:p>
            <a:pPr algn="l"/>
            <a:r>
              <a:rPr lang="en-US" sz="2800" b="0" i="0" dirty="0">
                <a:effectLst/>
                <a:latin typeface="Calibri" panose="020F0502020204030204" pitchFamily="34" charset="0"/>
                <a:cs typeface="Calibri" panose="020F0502020204030204" pitchFamily="34" charset="0"/>
              </a:rPr>
              <a:t>Key Stage 2 children are not entitled to free fruit at break time. Please provide your child with a healthy snack from home </a:t>
            </a:r>
            <a:r>
              <a:rPr lang="en-US" sz="2800" b="0" i="0" dirty="0" err="1">
                <a:effectLst/>
                <a:latin typeface="Calibri" panose="020F0502020204030204" pitchFamily="34" charset="0"/>
                <a:cs typeface="Calibri" panose="020F0502020204030204" pitchFamily="34" charset="0"/>
              </a:rPr>
              <a:t>eg.</a:t>
            </a:r>
            <a:r>
              <a:rPr lang="en-US" sz="2800" b="0" i="0" dirty="0">
                <a:effectLst/>
                <a:latin typeface="Calibri" panose="020F0502020204030204" pitchFamily="34" charset="0"/>
                <a:cs typeface="Calibri" panose="020F0502020204030204" pitchFamily="34" charset="0"/>
              </a:rPr>
              <a:t> Fruit, raisins, vegetable sticks (not crisps or chocolate covered cereal bars). Alternatively, we also have a 50p tuck shop.</a:t>
            </a:r>
          </a:p>
        </p:txBody>
      </p:sp>
      <p:sp>
        <p:nvSpPr>
          <p:cNvPr id="3" name="TextBox 2">
            <a:extLst>
              <a:ext uri="{FF2B5EF4-FFF2-40B4-BE49-F238E27FC236}">
                <a16:creationId xmlns:a16="http://schemas.microsoft.com/office/drawing/2014/main" id="{5E1EEA3A-CE0D-45DA-A876-D5812FD036C4}"/>
              </a:ext>
            </a:extLst>
          </p:cNvPr>
          <p:cNvSpPr txBox="1"/>
          <p:nvPr/>
        </p:nvSpPr>
        <p:spPr>
          <a:xfrm>
            <a:off x="1069746" y="-112874"/>
            <a:ext cx="9430338" cy="923330"/>
          </a:xfrm>
          <a:prstGeom prst="rect">
            <a:avLst/>
          </a:prstGeom>
          <a:noFill/>
        </p:spPr>
        <p:txBody>
          <a:bodyPr wrap="square">
            <a:spAutoFit/>
          </a:bodyPr>
          <a:lstStyle/>
          <a:p>
            <a:pPr algn="ctr"/>
            <a:r>
              <a:rPr lang="en-US" sz="5400" b="1" u="sng" dirty="0">
                <a:ln/>
                <a:solidFill>
                  <a:srgbClr val="FF000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Key c</a:t>
            </a:r>
            <a:r>
              <a:rPr lang="en-US" sz="5400" b="1" u="sng" cap="none" spc="0" dirty="0">
                <a:ln/>
                <a:solidFill>
                  <a:srgbClr val="FF000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hanges</a:t>
            </a:r>
          </a:p>
        </p:txBody>
      </p:sp>
    </p:spTree>
    <p:extLst>
      <p:ext uri="{BB962C8B-B14F-4D97-AF65-F5344CB8AC3E}">
        <p14:creationId xmlns:p14="http://schemas.microsoft.com/office/powerpoint/2010/main" val="286466430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93501C6-4264-4567-BC0F-FA067C19E33D}"/>
              </a:ext>
            </a:extLst>
          </p:cNvPr>
          <p:cNvSpPr txBox="1"/>
          <p:nvPr/>
        </p:nvSpPr>
        <p:spPr>
          <a:xfrm>
            <a:off x="600552" y="2415213"/>
            <a:ext cx="9370243" cy="4247317"/>
          </a:xfrm>
          <a:prstGeom prst="rect">
            <a:avLst/>
          </a:prstGeom>
          <a:noFill/>
        </p:spPr>
        <p:txBody>
          <a:bodyPr wrap="square" rtlCol="0">
            <a:spAutoFit/>
          </a:bodyPr>
          <a:lstStyle/>
          <a:p>
            <a:r>
              <a:rPr lang="en-GB" sz="2800" dirty="0"/>
              <a:t>There will be a Parent Welcome Evening in September – date to be confirmed.</a:t>
            </a:r>
          </a:p>
          <a:p>
            <a:endParaRPr lang="en-GB" sz="2800" dirty="0"/>
          </a:p>
          <a:p>
            <a:r>
              <a:rPr lang="en-GB" sz="2800" dirty="0"/>
              <a:t>We will give you detailed information about:</a:t>
            </a:r>
          </a:p>
          <a:p>
            <a:pPr marL="742950" lvl="1" indent="-285750">
              <a:buFont typeface="Arial" panose="020B0604020202020204" pitchFamily="34" charset="0"/>
              <a:buChar char="•"/>
            </a:pPr>
            <a:r>
              <a:rPr lang="en-GB" sz="2800" dirty="0"/>
              <a:t>homework</a:t>
            </a:r>
          </a:p>
          <a:p>
            <a:pPr marL="742950" lvl="1" indent="-285750">
              <a:buFont typeface="Arial" panose="020B0604020202020204" pitchFamily="34" charset="0"/>
              <a:buChar char="•"/>
            </a:pPr>
            <a:r>
              <a:rPr lang="en-GB" sz="2800" dirty="0"/>
              <a:t>reading records</a:t>
            </a:r>
          </a:p>
          <a:p>
            <a:pPr marL="742950" lvl="1" indent="-285750">
              <a:buFont typeface="Arial" panose="020B0604020202020204" pitchFamily="34" charset="0"/>
              <a:buChar char="•"/>
            </a:pPr>
            <a:r>
              <a:rPr lang="en-GB" sz="2800" dirty="0"/>
              <a:t>arrangements for swimming</a:t>
            </a:r>
          </a:p>
          <a:p>
            <a:pPr marL="742950" lvl="1" indent="-285750">
              <a:buFont typeface="Arial" panose="020B0604020202020204" pitchFamily="34" charset="0"/>
              <a:buChar char="•"/>
            </a:pPr>
            <a:endParaRPr lang="en-GB" sz="2800" dirty="0"/>
          </a:p>
          <a:p>
            <a:r>
              <a:rPr lang="en-GB" sz="2800" b="1" dirty="0"/>
              <a:t>It is important that you attend this meeting</a:t>
            </a:r>
            <a:r>
              <a:rPr lang="en-GB" sz="2800" dirty="0"/>
              <a:t>.</a:t>
            </a:r>
          </a:p>
          <a:p>
            <a:endParaRPr lang="en-GB" dirty="0"/>
          </a:p>
        </p:txBody>
      </p:sp>
      <p:sp>
        <p:nvSpPr>
          <p:cNvPr id="4" name="TextBox 3">
            <a:extLst>
              <a:ext uri="{FF2B5EF4-FFF2-40B4-BE49-F238E27FC236}">
                <a16:creationId xmlns:a16="http://schemas.microsoft.com/office/drawing/2014/main" id="{5E1EEA3A-CE0D-45DA-A876-D5812FD036C4}"/>
              </a:ext>
            </a:extLst>
          </p:cNvPr>
          <p:cNvSpPr txBox="1"/>
          <p:nvPr/>
        </p:nvSpPr>
        <p:spPr>
          <a:xfrm>
            <a:off x="1069746" y="249733"/>
            <a:ext cx="9430338" cy="1754326"/>
          </a:xfrm>
          <a:prstGeom prst="rect">
            <a:avLst/>
          </a:prstGeom>
          <a:noFill/>
        </p:spPr>
        <p:txBody>
          <a:bodyPr wrap="square">
            <a:spAutoFit/>
          </a:bodyPr>
          <a:lstStyle/>
          <a:p>
            <a:pPr algn="ctr"/>
            <a:r>
              <a:rPr lang="en-US" sz="5400" b="1" u="sng" dirty="0">
                <a:ln/>
                <a:solidFill>
                  <a:srgbClr val="FF000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Parent Welcome Evening – September 2025</a:t>
            </a:r>
            <a:endParaRPr lang="en-US" sz="5400" b="1" u="sng" cap="none" spc="0" dirty="0">
              <a:ln/>
              <a:solidFill>
                <a:srgbClr val="FF000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98642481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6A5FD69-191E-4596-8130-67F0DCBCACFB}"/>
              </a:ext>
            </a:extLst>
          </p:cNvPr>
          <p:cNvSpPr txBox="1"/>
          <p:nvPr/>
        </p:nvSpPr>
        <p:spPr>
          <a:xfrm>
            <a:off x="1380831" y="502165"/>
            <a:ext cx="9430338" cy="6070893"/>
          </a:xfrm>
          <a:prstGeom prst="rect">
            <a:avLst/>
          </a:prstGeom>
          <a:noFill/>
        </p:spPr>
        <p:txBody>
          <a:bodyPr wrap="square">
            <a:spAutoFit/>
          </a:bodyPr>
          <a:lstStyle/>
          <a:p>
            <a:pPr algn="ctr"/>
            <a:r>
              <a:rPr lang="en-US" sz="5400" b="1" dirty="0">
                <a:ln/>
                <a:solidFill>
                  <a:srgbClr val="00206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Thank you for your time this afternoon.</a:t>
            </a:r>
          </a:p>
          <a:p>
            <a:pPr algn="ctr"/>
            <a:endParaRPr lang="en-US" sz="5400" b="1" dirty="0">
              <a:ln/>
              <a:solidFill>
                <a:srgbClr val="00206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endParaRPr>
          </a:p>
          <a:p>
            <a:pPr algn="ctr"/>
            <a:r>
              <a:rPr lang="en-US" sz="5400" b="1" dirty="0">
                <a:ln/>
                <a:solidFill>
                  <a:srgbClr val="00206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If you have any questions, please don’t hesitate to ask us or contact the </a:t>
            </a:r>
          </a:p>
          <a:p>
            <a:pPr algn="ctr"/>
            <a:r>
              <a:rPr lang="en-US" sz="5400" b="1" dirty="0">
                <a:ln/>
                <a:solidFill>
                  <a:srgbClr val="FF000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school office </a:t>
            </a:r>
            <a:r>
              <a:rPr lang="en-US" sz="5400" b="1" dirty="0">
                <a:ln/>
                <a:solidFill>
                  <a:srgbClr val="00206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on </a:t>
            </a:r>
            <a:r>
              <a:rPr lang="en-US" sz="5400" b="1" dirty="0">
                <a:ln/>
                <a:solidFill>
                  <a:srgbClr val="FF000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01793 523802</a:t>
            </a:r>
          </a:p>
          <a:p>
            <a:pPr algn="ctr"/>
            <a:endParaRPr lang="en-US" sz="1050" b="1" u="sng" cap="none" spc="0" dirty="0">
              <a:ln/>
              <a:solidFill>
                <a:srgbClr val="00206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049553935"/>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1694</TotalTime>
  <Words>1066</Words>
  <Application>Microsoft Office PowerPoint</Application>
  <PresentationFormat>Widescreen</PresentationFormat>
  <Paragraphs>201</Paragraphs>
  <Slides>20</Slides>
  <Notes>20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20</vt:i4>
      </vt:variant>
    </vt:vector>
  </HeadingPairs>
  <TitlesOfParts>
    <vt:vector size="28" baseType="lpstr">
      <vt:lpstr>Arial</vt:lpstr>
      <vt:lpstr>Calibri</vt:lpstr>
      <vt:lpstr>Open Sans</vt:lpstr>
      <vt:lpstr>SassoonPrimaryInfant</vt:lpstr>
      <vt:lpstr>Trebuchet MS</vt:lpstr>
      <vt:lpstr>Wingdings</vt:lpstr>
      <vt:lpstr>Wingdings 3</vt:lpstr>
      <vt:lpstr>Facet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Verity Glennon</dc:creator>
  <cp:lastModifiedBy>Verity Glennon</cp:lastModifiedBy>
  <cp:revision>54</cp:revision>
  <dcterms:created xsi:type="dcterms:W3CDTF">2023-06-28T09:58:06Z</dcterms:created>
  <dcterms:modified xsi:type="dcterms:W3CDTF">2025-07-03T10:37:48Z</dcterms:modified>
</cp:coreProperties>
</file>