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86" r:id="rId2"/>
    <p:sldId id="263" r:id="rId3"/>
    <p:sldId id="277" r:id="rId4"/>
    <p:sldId id="276" r:id="rId5"/>
    <p:sldId id="279" r:id="rId6"/>
    <p:sldId id="280" r:id="rId7"/>
    <p:sldId id="281" r:id="rId8"/>
    <p:sldId id="282" r:id="rId9"/>
    <p:sldId id="283" r:id="rId10"/>
    <p:sldId id="287" r:id="rId11"/>
    <p:sldId id="288" r:id="rId12"/>
    <p:sldId id="290" r:id="rId13"/>
    <p:sldId id="289" r:id="rId14"/>
  </p:sldIdLst>
  <p:sldSz cx="9144000" cy="6858000" type="screen4x3"/>
  <p:notesSz cx="6858000" cy="9144000"/>
  <p:embeddedFontLst>
    <p:embeddedFont>
      <p:font typeface="Twinkl" panose="020B0604020202020204" charset="0"/>
      <p:regular r:id="rId17"/>
      <p:bold r:id="rId18"/>
    </p:embeddedFont>
    <p:embeddedFont>
      <p:font typeface="BPreplay" panose="02000503000000020004" charset="0"/>
      <p:regular r:id="rId19"/>
      <p:bold r:id="rId20"/>
      <p:italic r:id="rId21"/>
      <p:boldItalic r:id="rId22"/>
    </p:embeddedFont>
    <p:embeddedFont>
      <p:font typeface="SassoonPrimaryInfant" panose="00000400000000000000" pitchFamily="2" charset="0"/>
      <p:regular r:id="rId23"/>
      <p:bold r:id="rId24"/>
    </p:embeddedFont>
    <p:embeddedFont>
      <p:font typeface="Calibri" panose="020F0502020204030204" pitchFamily="34"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B7BC"/>
    <a:srgbClr val="C4E4F9"/>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8" d="100"/>
          <a:sy n="88" d="100"/>
        </p:scale>
        <p:origin x="1291"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02/05/2021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02/05/2021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topics/topics-organised-events/topics-organised-events-road-safety-week"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twinkl.co.uk/resources/topics/topics-organised-events/topics-organised-events-road-safety-week"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topics/topics-organised-events/topics-organised-events-road-safety-week" TargetMode="External"/><Relationship Id="rId2" Type="http://schemas.openxmlformats.org/officeDocument/2006/relationships/image" Target="../media/image7.tiff"/><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topics/topics-organised-events/topics-organised-events-road-safety-week" TargetMode="Externa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hyperlink" Target="https://www.twinkl.co.uk/resources/topics/topics-organised-events/topics-organised-events-road-safety-week"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hyperlink" Target="https://www.twinkl.co.uk/resources/topics/topics-organised-events/topics-organised-events-road-safety-week" TargetMode="External"/><Relationship Id="rId1" Type="http://schemas.openxmlformats.org/officeDocument/2006/relationships/slideLayout" Target="../slideLayouts/slideLayout3.xml"/><Relationship Id="rId5" Type="http://schemas.openxmlformats.org/officeDocument/2006/relationships/image" Target="../media/image15.tiff"/><Relationship Id="rId4" Type="http://schemas.openxmlformats.org/officeDocument/2006/relationships/image" Target="../media/image14.tiff"/></Relationships>
</file>

<file path=ppt/slides/_rels/slide8.xml.rels><?xml version="1.0" encoding="UTF-8" standalone="yes"?>
<Relationships xmlns="http://schemas.openxmlformats.org/package/2006/relationships"><Relationship Id="rId3" Type="http://schemas.openxmlformats.org/officeDocument/2006/relationships/image" Target="../media/image16.tiff"/><Relationship Id="rId7" Type="http://schemas.openxmlformats.org/officeDocument/2006/relationships/image" Target="../media/image20.tiff"/><Relationship Id="rId2" Type="http://schemas.openxmlformats.org/officeDocument/2006/relationships/hyperlink" Target="https://www.twinkl.co.uk/resources/topics/topics-organised-events/topics-organised-events-road-safety-week" TargetMode="External"/><Relationship Id="rId1" Type="http://schemas.openxmlformats.org/officeDocument/2006/relationships/slideLayout" Target="../slideLayouts/slideLayout3.xml"/><Relationship Id="rId6" Type="http://schemas.openxmlformats.org/officeDocument/2006/relationships/image" Target="../media/image19.tiff"/><Relationship Id="rId5" Type="http://schemas.openxmlformats.org/officeDocument/2006/relationships/image" Target="../media/image18.tiff"/><Relationship Id="rId4" Type="http://schemas.openxmlformats.org/officeDocument/2006/relationships/image" Target="../media/image17.tiff"/></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topics/topics-organised-events/topics-organised-events-road-safety-week" TargetMode="External"/><Relationship Id="rId2" Type="http://schemas.openxmlformats.org/officeDocument/2006/relationships/image" Target="../media/image21.tif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youtube.com/watch?v=wGyl8Hd5ybs"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 t="31932" r="-609"/>
          <a:stretch/>
        </p:blipFill>
        <p:spPr>
          <a:xfrm>
            <a:off x="1" y="2307771"/>
            <a:ext cx="9204960" cy="4476206"/>
          </a:xfrm>
          <a:prstGeom prst="rect">
            <a:avLst/>
          </a:prstGeom>
        </p:spPr>
      </p:pic>
      <p:sp>
        <p:nvSpPr>
          <p:cNvPr id="3" name="TextBox 2"/>
          <p:cNvSpPr txBox="1"/>
          <p:nvPr/>
        </p:nvSpPr>
        <p:spPr>
          <a:xfrm>
            <a:off x="461555" y="862149"/>
            <a:ext cx="8186056" cy="1200329"/>
          </a:xfrm>
          <a:prstGeom prst="rect">
            <a:avLst/>
          </a:prstGeom>
          <a:noFill/>
        </p:spPr>
        <p:txBody>
          <a:bodyPr wrap="square" rtlCol="0">
            <a:spAutoFit/>
          </a:bodyPr>
          <a:lstStyle/>
          <a:p>
            <a:pPr algn="ctr"/>
            <a:r>
              <a:rPr lang="en-GB" sz="7200" dirty="0" smtClean="0">
                <a:latin typeface="SassoonPrimaryInfant" panose="00000400000000000000" pitchFamily="2" charset="0"/>
              </a:rPr>
              <a:t>Road Safety</a:t>
            </a:r>
            <a:endParaRPr lang="en-GB" sz="7200" dirty="0">
              <a:latin typeface="SassoonPrimaryInfant" panose="00000400000000000000" pitchFamily="2" charset="0"/>
            </a:endParaRPr>
          </a:p>
        </p:txBody>
      </p:sp>
    </p:spTree>
    <p:extLst>
      <p:ext uri="{BB962C8B-B14F-4D97-AF65-F5344CB8AC3E}">
        <p14:creationId xmlns:p14="http://schemas.microsoft.com/office/powerpoint/2010/main" val="14170547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03239" y="512762"/>
            <a:ext cx="8137524" cy="275894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SassoonPrimaryInfant" panose="00000400000000000000" pitchFamily="2" charset="0"/>
              </a:rPr>
              <a:t>Aims</a:t>
            </a:r>
          </a:p>
        </p:txBody>
      </p:sp>
      <p:sp>
        <p:nvSpPr>
          <p:cNvPr id="16" name="Content Placeholder 15"/>
          <p:cNvSpPr>
            <a:spLocks noGrp="1"/>
          </p:cNvSpPr>
          <p:nvPr>
            <p:ph idx="4294967295"/>
          </p:nvPr>
        </p:nvSpPr>
        <p:spPr>
          <a:xfrm>
            <a:off x="628648" y="1307999"/>
            <a:ext cx="7886700" cy="1409700"/>
          </a:xfrm>
        </p:spPr>
        <p:txBody>
          <a:bodyPr>
            <a:noAutofit/>
          </a:bodyPr>
          <a:lstStyle/>
          <a:p>
            <a:pPr marL="342900" indent="-342900">
              <a:lnSpc>
                <a:spcPct val="107000"/>
              </a:lnSpc>
              <a:buFont typeface="Symbol" panose="05050102010706020507" pitchFamily="18" charset="2"/>
              <a:buChar char=""/>
            </a:pPr>
            <a:r>
              <a:rPr lang="en-GB" sz="2000" dirty="0">
                <a:latin typeface="SassoonPrimaryInfant" panose="00000400000000000000" pitchFamily="2" charset="0"/>
                <a:ea typeface="Calibri" panose="020F0502020204030204" pitchFamily="34" charset="0"/>
                <a:cs typeface="Times New Roman" panose="02020603050405020304" pitchFamily="18" charset="0"/>
              </a:rPr>
              <a:t>To understand why it is important to be safe near the </a:t>
            </a:r>
            <a:r>
              <a:rPr lang="en-GB" sz="2000" dirty="0" smtClean="0">
                <a:latin typeface="SassoonPrimaryInfant" panose="00000400000000000000" pitchFamily="2" charset="0"/>
                <a:ea typeface="Calibri" panose="020F0502020204030204" pitchFamily="34" charset="0"/>
                <a:cs typeface="Times New Roman" panose="02020603050405020304" pitchFamily="18" charset="0"/>
              </a:rPr>
              <a:t>road</a:t>
            </a:r>
          </a:p>
          <a:p>
            <a:pPr marL="342900" lvl="0" indent="-342900">
              <a:lnSpc>
                <a:spcPct val="107000"/>
              </a:lnSpc>
              <a:spcAft>
                <a:spcPts val="0"/>
              </a:spcAft>
              <a:buFont typeface="Symbol" panose="05050102010706020507" pitchFamily="18" charset="2"/>
              <a:buChar char=""/>
            </a:pPr>
            <a:r>
              <a:rPr lang="en-GB" sz="2000" dirty="0" smtClean="0">
                <a:latin typeface="SassoonPrimaryInfant" panose="00000400000000000000" pitchFamily="2" charset="0"/>
                <a:ea typeface="Calibri" panose="020F0502020204030204" pitchFamily="34" charset="0"/>
                <a:cs typeface="Times New Roman" panose="02020603050405020304" pitchFamily="18" charset="0"/>
              </a:rPr>
              <a:t>To learn </a:t>
            </a:r>
            <a:r>
              <a:rPr lang="en-GB" sz="2000" dirty="0">
                <a:latin typeface="SassoonPrimaryInfant" panose="00000400000000000000" pitchFamily="2" charset="0"/>
                <a:ea typeface="Calibri" panose="020F0502020204030204" pitchFamily="34" charset="0"/>
                <a:cs typeface="Times New Roman" panose="02020603050405020304" pitchFamily="18" charset="0"/>
              </a:rPr>
              <a:t>the Green Cross Code</a:t>
            </a:r>
            <a:r>
              <a:rPr lang="en-GB" sz="2000" dirty="0" smtClean="0">
                <a:latin typeface="SassoonPrimaryInfant" panose="00000400000000000000" pitchFamily="2" charset="0"/>
                <a:ea typeface="Calibri" panose="020F0502020204030204" pitchFamily="34" charset="0"/>
                <a:cs typeface="Times New Roman" panose="02020603050405020304" pitchFamily="18" charset="0"/>
              </a:rPr>
              <a:t>.</a:t>
            </a:r>
          </a:p>
          <a:p>
            <a:pPr marL="342900" lvl="0" indent="-342900">
              <a:lnSpc>
                <a:spcPct val="107000"/>
              </a:lnSpc>
              <a:spcAft>
                <a:spcPts val="1000"/>
              </a:spcAft>
              <a:buFont typeface="Symbol" panose="05050102010706020507" pitchFamily="18" charset="2"/>
              <a:buChar char=""/>
            </a:pPr>
            <a:r>
              <a:rPr lang="en-GB" sz="2000" dirty="0" smtClean="0">
                <a:latin typeface="SassoonPrimaryInfant" panose="00000400000000000000" pitchFamily="2" charset="0"/>
                <a:ea typeface="Calibri" panose="020F0502020204030204" pitchFamily="34" charset="0"/>
                <a:cs typeface="Times New Roman" panose="02020603050405020304" pitchFamily="18" charset="0"/>
              </a:rPr>
              <a:t>To </a:t>
            </a:r>
            <a:r>
              <a:rPr lang="en-GB" sz="2000" dirty="0">
                <a:latin typeface="SassoonPrimaryInfant" panose="00000400000000000000" pitchFamily="2" charset="0"/>
                <a:ea typeface="Calibri" panose="020F0502020204030204" pitchFamily="34" charset="0"/>
                <a:cs typeface="Times New Roman" panose="02020603050405020304" pitchFamily="18" charset="0"/>
              </a:rPr>
              <a:t>know how to use roads safely, as a pedestrian or cyclist.</a:t>
            </a:r>
          </a:p>
        </p:txBody>
      </p:sp>
      <p:sp>
        <p:nvSpPr>
          <p:cNvPr id="2" name="Rectangle 1">
            <a:hlinkClick r:id="rId2"/>
            <a:extLst>
              <a:ext uri="{FF2B5EF4-FFF2-40B4-BE49-F238E27FC236}">
                <a16:creationId xmlns:a16="http://schemas.microsoft.com/office/drawing/2014/main" id="{246E2ADA-3F05-4582-BFCD-0188EB56ECE1}"/>
              </a:ext>
            </a:extLst>
          </p:cNvPr>
          <p:cNvSpPr/>
          <p:nvPr/>
        </p:nvSpPr>
        <p:spPr>
          <a:xfrm>
            <a:off x="8464492" y="6569889"/>
            <a:ext cx="671120" cy="28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47285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FC962C33-B1F6-441E-AF5C-ADC58FB7EAF8}"/>
              </a:ext>
            </a:extLst>
          </p:cNvPr>
          <p:cNvSpPr/>
          <p:nvPr/>
        </p:nvSpPr>
        <p:spPr>
          <a:xfrm>
            <a:off x="8464492" y="6569889"/>
            <a:ext cx="671120" cy="28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D5602270-AE1E-4F99-BA80-6F8FFB15832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43495" y="2004237"/>
            <a:ext cx="3292236" cy="4125100"/>
          </a:xfrm>
          <a:prstGeom prst="roundRect">
            <a:avLst/>
          </a:prstGeom>
        </p:spPr>
      </p:pic>
      <p:sp>
        <p:nvSpPr>
          <p:cNvPr id="6" name="Oval 5">
            <a:extLst>
              <a:ext uri="{FF2B5EF4-FFF2-40B4-BE49-F238E27FC236}">
                <a16:creationId xmlns:a16="http://schemas.microsoft.com/office/drawing/2014/main" id="{253A6CD3-207E-4B60-8C7A-105CF6417511}"/>
              </a:ext>
            </a:extLst>
          </p:cNvPr>
          <p:cNvSpPr/>
          <p:nvPr/>
        </p:nvSpPr>
        <p:spPr>
          <a:xfrm>
            <a:off x="898262" y="2004237"/>
            <a:ext cx="2809671" cy="2780444"/>
          </a:xfrm>
          <a:prstGeom prst="ellipse">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SassoonPrimaryInfant" panose="00000400000000000000" pitchFamily="2" charset="0"/>
              </a:rPr>
              <a:t>Every four minutes, someone is seriously hurt on roads in the UK.</a:t>
            </a:r>
          </a:p>
        </p:txBody>
      </p:sp>
      <p:sp>
        <p:nvSpPr>
          <p:cNvPr id="7" name="Title 20">
            <a:extLst>
              <a:ext uri="{FF2B5EF4-FFF2-40B4-BE49-F238E27FC236}">
                <a16:creationId xmlns:a16="http://schemas.microsoft.com/office/drawing/2014/main" id="{094E4061-9BCE-463A-83FB-0C54482402DF}"/>
              </a:ext>
            </a:extLst>
          </p:cNvPr>
          <p:cNvSpPr txBox="1">
            <a:spLocks/>
          </p:cNvSpPr>
          <p:nvPr/>
        </p:nvSpPr>
        <p:spPr>
          <a:xfrm>
            <a:off x="443204" y="728663"/>
            <a:ext cx="8257591" cy="994306"/>
          </a:xfrm>
          <a:prstGeom prst="roundRect">
            <a:avLst>
              <a:gd name="adj" fmla="val 9641"/>
            </a:avLst>
          </a:prstGeom>
          <a:solidFill>
            <a:srgbClr val="2DB7BE"/>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ctr"/>
            <a:r>
              <a:rPr lang="en-GB" sz="3200" dirty="0">
                <a:solidFill>
                  <a:schemeClr val="bg1"/>
                </a:solidFill>
                <a:latin typeface="+mn-lt"/>
              </a:rPr>
              <a:t>Did You Know…?</a:t>
            </a:r>
          </a:p>
        </p:txBody>
      </p:sp>
    </p:spTree>
    <p:extLst>
      <p:ext uri="{BB962C8B-B14F-4D97-AF65-F5344CB8AC3E}">
        <p14:creationId xmlns:p14="http://schemas.microsoft.com/office/powerpoint/2010/main" val="350236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B991D1E7-7474-4823-B4E4-F350E53BB070}"/>
              </a:ext>
            </a:extLst>
          </p:cNvPr>
          <p:cNvGrpSpPr/>
          <p:nvPr/>
        </p:nvGrpSpPr>
        <p:grpSpPr>
          <a:xfrm>
            <a:off x="662730" y="1857355"/>
            <a:ext cx="7306812" cy="3570322"/>
            <a:chOff x="662730" y="1857355"/>
            <a:chExt cx="7306812" cy="3570322"/>
          </a:xfrm>
        </p:grpSpPr>
        <p:sp>
          <p:nvSpPr>
            <p:cNvPr id="15" name="Rectangle: Rounded Corners 14">
              <a:extLst>
                <a:ext uri="{FF2B5EF4-FFF2-40B4-BE49-F238E27FC236}">
                  <a16:creationId xmlns:a16="http://schemas.microsoft.com/office/drawing/2014/main" id="{03DF81D9-A16F-43C0-8FA1-8BBE130E3F3F}"/>
                </a:ext>
              </a:extLst>
            </p:cNvPr>
            <p:cNvSpPr/>
            <p:nvPr/>
          </p:nvSpPr>
          <p:spPr>
            <a:xfrm>
              <a:off x="662730" y="2592198"/>
              <a:ext cx="3909270" cy="2835479"/>
            </a:xfrm>
            <a:prstGeom prst="roundRect">
              <a:avLst/>
            </a:prstGeom>
            <a:blipFill>
              <a:blip r:embed="rId2" cstate="screen">
                <a:extLst>
                  <a:ext uri="{28A0092B-C50C-407E-A947-70E740481C1C}">
                    <a14:useLocalDpi xmlns:a14="http://schemas.microsoft.com/office/drawing/2010/main"/>
                  </a:ext>
                </a:extLst>
              </a:blip>
              <a:stretch>
                <a:fillRect l="-5706" t="485" r="-7563" b="-9673"/>
              </a:stretch>
            </a:blipFill>
            <a:ln w="38100">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CC18BE71-3CD8-4415-B2F3-310A1D357AE3}"/>
                </a:ext>
              </a:extLst>
            </p:cNvPr>
            <p:cNvGrpSpPr/>
            <p:nvPr/>
          </p:nvGrpSpPr>
          <p:grpSpPr>
            <a:xfrm>
              <a:off x="3113836" y="1857355"/>
              <a:ext cx="4855706" cy="1428547"/>
              <a:chOff x="3113836" y="1857355"/>
              <a:chExt cx="4855706" cy="1428547"/>
            </a:xfrm>
          </p:grpSpPr>
          <p:sp>
            <p:nvSpPr>
              <p:cNvPr id="19" name="Cloud 18">
                <a:extLst>
                  <a:ext uri="{FF2B5EF4-FFF2-40B4-BE49-F238E27FC236}">
                    <a16:creationId xmlns:a16="http://schemas.microsoft.com/office/drawing/2014/main" id="{56572F37-AA47-4C9E-8F75-AA13A3AA95D9}"/>
                  </a:ext>
                </a:extLst>
              </p:cNvPr>
              <p:cNvSpPr/>
              <p:nvPr/>
            </p:nvSpPr>
            <p:spPr>
              <a:xfrm>
                <a:off x="3850547" y="1857355"/>
                <a:ext cx="3598878" cy="1428547"/>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1465F50-8E50-4758-B2CC-465C919DB7EB}"/>
                  </a:ext>
                </a:extLst>
              </p:cNvPr>
              <p:cNvSpPr txBox="1"/>
              <p:nvPr/>
            </p:nvSpPr>
            <p:spPr>
              <a:xfrm>
                <a:off x="3113836" y="2248462"/>
                <a:ext cx="4855706" cy="646331"/>
              </a:xfrm>
              <a:prstGeom prst="rect">
                <a:avLst/>
              </a:prstGeom>
              <a:noFill/>
            </p:spPr>
            <p:txBody>
              <a:bodyPr wrap="square" rtlCol="0">
                <a:spAutoFit/>
              </a:bodyPr>
              <a:lstStyle/>
              <a:p>
                <a:pPr algn="ctr"/>
                <a:r>
                  <a:rPr lang="en-GB" dirty="0">
                    <a:latin typeface="SassoonPrimaryInfant" panose="00000400000000000000" pitchFamily="2" charset="0"/>
                  </a:rPr>
                  <a:t>Would you know how </a:t>
                </a:r>
                <a:br>
                  <a:rPr lang="en-GB" dirty="0">
                    <a:latin typeface="SassoonPrimaryInfant" panose="00000400000000000000" pitchFamily="2" charset="0"/>
                  </a:rPr>
                </a:br>
                <a:r>
                  <a:rPr lang="en-GB" dirty="0">
                    <a:latin typeface="SassoonPrimaryInfant" panose="00000400000000000000" pitchFamily="2" charset="0"/>
                  </a:rPr>
                  <a:t>to cross a busy road?</a:t>
                </a:r>
              </a:p>
            </p:txBody>
          </p:sp>
        </p:grpSp>
      </p:grpSp>
      <p:sp>
        <p:nvSpPr>
          <p:cNvPr id="4" name="Rectangle 3">
            <a:hlinkClick r:id="rId3"/>
            <a:extLst>
              <a:ext uri="{FF2B5EF4-FFF2-40B4-BE49-F238E27FC236}">
                <a16:creationId xmlns:a16="http://schemas.microsoft.com/office/drawing/2014/main" id="{8434E5D5-39A6-4E60-9DE5-C4CC4A38DDEE}"/>
              </a:ext>
            </a:extLst>
          </p:cNvPr>
          <p:cNvSpPr/>
          <p:nvPr/>
        </p:nvSpPr>
        <p:spPr>
          <a:xfrm>
            <a:off x="8464492" y="6569889"/>
            <a:ext cx="671120" cy="28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20">
            <a:extLst>
              <a:ext uri="{FF2B5EF4-FFF2-40B4-BE49-F238E27FC236}">
                <a16:creationId xmlns:a16="http://schemas.microsoft.com/office/drawing/2014/main" id="{7CC21781-A517-49FA-9A17-F99979C389ED}"/>
              </a:ext>
            </a:extLst>
          </p:cNvPr>
          <p:cNvSpPr>
            <a:spLocks noGrp="1"/>
          </p:cNvSpPr>
          <p:nvPr>
            <p:ph type="title"/>
          </p:nvPr>
        </p:nvSpPr>
        <p:spPr>
          <a:xfrm>
            <a:off x="447869" y="728663"/>
            <a:ext cx="8257591" cy="994306"/>
          </a:xfrm>
          <a:solidFill>
            <a:srgbClr val="2DB7BE"/>
          </a:solidFill>
        </p:spPr>
        <p:txBody>
          <a:bodyPr/>
          <a:lstStyle/>
          <a:p>
            <a:pPr algn="ctr"/>
            <a:r>
              <a:rPr lang="en-GB" sz="3200" dirty="0">
                <a:solidFill>
                  <a:schemeClr val="bg1"/>
                </a:solidFill>
                <a:latin typeface="SassoonPrimaryInfant" panose="00000400000000000000" pitchFamily="2" charset="0"/>
              </a:rPr>
              <a:t>How Can You Stay Safe on the Roads?</a:t>
            </a:r>
          </a:p>
        </p:txBody>
      </p:sp>
      <p:pic>
        <p:nvPicPr>
          <p:cNvPr id="11" name="Picture 10">
            <a:extLst>
              <a:ext uri="{FF2B5EF4-FFF2-40B4-BE49-F238E27FC236}">
                <a16:creationId xmlns:a16="http://schemas.microsoft.com/office/drawing/2014/main" id="{D63CB6C2-2D0E-45C7-A566-4B9BB872386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9288" y="4848837"/>
            <a:ext cx="3141413" cy="1428547"/>
          </a:xfrm>
          <a:prstGeom prst="rect">
            <a:avLst/>
          </a:prstGeom>
        </p:spPr>
      </p:pic>
    </p:spTree>
    <p:extLst>
      <p:ext uri="{BB962C8B-B14F-4D97-AF65-F5344CB8AC3E}">
        <p14:creationId xmlns:p14="http://schemas.microsoft.com/office/powerpoint/2010/main" val="1068879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7CB888DB-E2E9-46CE-9567-F178EB332B05}"/>
              </a:ext>
            </a:extLst>
          </p:cNvPr>
          <p:cNvSpPr/>
          <p:nvPr/>
        </p:nvSpPr>
        <p:spPr>
          <a:xfrm>
            <a:off x="8464492" y="6569889"/>
            <a:ext cx="671120" cy="28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A0302501-B538-4A65-A009-794952189AC1}"/>
              </a:ext>
            </a:extLst>
          </p:cNvPr>
          <p:cNvGrpSpPr/>
          <p:nvPr/>
        </p:nvGrpSpPr>
        <p:grpSpPr>
          <a:xfrm>
            <a:off x="755650" y="2323730"/>
            <a:ext cx="2307146" cy="3337896"/>
            <a:chOff x="755650" y="2323730"/>
            <a:chExt cx="2307146" cy="3337896"/>
          </a:xfrm>
        </p:grpSpPr>
        <p:sp>
          <p:nvSpPr>
            <p:cNvPr id="6" name="Oval 5">
              <a:extLst>
                <a:ext uri="{FF2B5EF4-FFF2-40B4-BE49-F238E27FC236}">
                  <a16:creationId xmlns:a16="http://schemas.microsoft.com/office/drawing/2014/main" id="{08C96B7E-1C7B-4BC9-B9B9-D8F0388D2171}"/>
                </a:ext>
              </a:extLst>
            </p:cNvPr>
            <p:cNvSpPr/>
            <p:nvPr/>
          </p:nvSpPr>
          <p:spPr>
            <a:xfrm>
              <a:off x="755650" y="2323730"/>
              <a:ext cx="2210540" cy="2210540"/>
            </a:xfrm>
            <a:prstGeom prst="ellipse">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50" charset="0"/>
              </a:endParaRPr>
            </a:p>
          </p:txBody>
        </p:sp>
        <p:pic>
          <p:nvPicPr>
            <p:cNvPr id="7" name="Picture 6">
              <a:extLst>
                <a:ext uri="{FF2B5EF4-FFF2-40B4-BE49-F238E27FC236}">
                  <a16:creationId xmlns:a16="http://schemas.microsoft.com/office/drawing/2014/main" id="{5523F6D8-259D-419C-B2C2-E58053C2D1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3458" y="2494086"/>
              <a:ext cx="1667198" cy="2470392"/>
            </a:xfrm>
            <a:prstGeom prst="rect">
              <a:avLst/>
            </a:prstGeom>
          </p:spPr>
        </p:pic>
        <p:sp>
          <p:nvSpPr>
            <p:cNvPr id="8" name="TextBox 7">
              <a:extLst>
                <a:ext uri="{FF2B5EF4-FFF2-40B4-BE49-F238E27FC236}">
                  <a16:creationId xmlns:a16="http://schemas.microsoft.com/office/drawing/2014/main" id="{2B8522A0-A4DB-43D7-8906-709357EFB57A}"/>
                </a:ext>
              </a:extLst>
            </p:cNvPr>
            <p:cNvSpPr txBox="1"/>
            <p:nvPr/>
          </p:nvSpPr>
          <p:spPr>
            <a:xfrm>
              <a:off x="755650" y="4953740"/>
              <a:ext cx="2307146" cy="707886"/>
            </a:xfrm>
            <a:prstGeom prst="rect">
              <a:avLst/>
            </a:prstGeom>
            <a:noFill/>
          </p:spPr>
          <p:txBody>
            <a:bodyPr wrap="square" rtlCol="0">
              <a:spAutoFit/>
            </a:bodyPr>
            <a:lstStyle/>
            <a:p>
              <a:pPr algn="ctr"/>
              <a:r>
                <a:rPr lang="en-GB" sz="4000" b="1" dirty="0">
                  <a:latin typeface="SassoonPrimaryInfant" panose="00000400000000000000" pitchFamily="2" charset="0"/>
                </a:rPr>
                <a:t>Stop!</a:t>
              </a:r>
            </a:p>
          </p:txBody>
        </p:sp>
      </p:grpSp>
      <p:grpSp>
        <p:nvGrpSpPr>
          <p:cNvPr id="9" name="Group 8">
            <a:extLst>
              <a:ext uri="{FF2B5EF4-FFF2-40B4-BE49-F238E27FC236}">
                <a16:creationId xmlns:a16="http://schemas.microsoft.com/office/drawing/2014/main" id="{9055BAFB-50B3-47EA-B20F-D02CA623A25D}"/>
              </a:ext>
            </a:extLst>
          </p:cNvPr>
          <p:cNvGrpSpPr/>
          <p:nvPr/>
        </p:nvGrpSpPr>
        <p:grpSpPr>
          <a:xfrm>
            <a:off x="3222508" y="2323730"/>
            <a:ext cx="2698983" cy="3335677"/>
            <a:chOff x="3222508" y="2323730"/>
            <a:chExt cx="2698983" cy="3335677"/>
          </a:xfrm>
        </p:grpSpPr>
        <p:sp>
          <p:nvSpPr>
            <p:cNvPr id="10" name="Oval 9">
              <a:extLst>
                <a:ext uri="{FF2B5EF4-FFF2-40B4-BE49-F238E27FC236}">
                  <a16:creationId xmlns:a16="http://schemas.microsoft.com/office/drawing/2014/main" id="{362BE5AA-FE0B-4F97-9754-A810EAD2DF33}"/>
                </a:ext>
              </a:extLst>
            </p:cNvPr>
            <p:cNvSpPr/>
            <p:nvPr/>
          </p:nvSpPr>
          <p:spPr>
            <a:xfrm>
              <a:off x="3461965" y="2323730"/>
              <a:ext cx="2210540" cy="2210540"/>
            </a:xfrm>
            <a:prstGeom prst="ellipse">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50" charset="0"/>
              </a:endParaRPr>
            </a:p>
          </p:txBody>
        </p:sp>
        <p:pic>
          <p:nvPicPr>
            <p:cNvPr id="11" name="Picture 10">
              <a:extLst>
                <a:ext uri="{FF2B5EF4-FFF2-40B4-BE49-F238E27FC236}">
                  <a16:creationId xmlns:a16="http://schemas.microsoft.com/office/drawing/2014/main" id="{74932D56-14FE-46D8-BB8D-D182590A76E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22508" y="3106809"/>
              <a:ext cx="2698983" cy="644382"/>
            </a:xfrm>
            <a:prstGeom prst="rect">
              <a:avLst/>
            </a:prstGeom>
          </p:spPr>
        </p:pic>
        <p:sp>
          <p:nvSpPr>
            <p:cNvPr id="12" name="TextBox 11">
              <a:extLst>
                <a:ext uri="{FF2B5EF4-FFF2-40B4-BE49-F238E27FC236}">
                  <a16:creationId xmlns:a16="http://schemas.microsoft.com/office/drawing/2014/main" id="{3D13761D-6CE4-44F1-86D4-016FB0F09296}"/>
                </a:ext>
              </a:extLst>
            </p:cNvPr>
            <p:cNvSpPr txBox="1"/>
            <p:nvPr/>
          </p:nvSpPr>
          <p:spPr>
            <a:xfrm>
              <a:off x="3418427" y="4951521"/>
              <a:ext cx="2307146" cy="707886"/>
            </a:xfrm>
            <a:prstGeom prst="rect">
              <a:avLst/>
            </a:prstGeom>
            <a:noFill/>
          </p:spPr>
          <p:txBody>
            <a:bodyPr wrap="square" rtlCol="0">
              <a:spAutoFit/>
            </a:bodyPr>
            <a:lstStyle/>
            <a:p>
              <a:pPr algn="ctr"/>
              <a:r>
                <a:rPr lang="en-GB" sz="4000" b="1" dirty="0">
                  <a:latin typeface="SassoonPrimaryInfant" panose="00000400000000000000" pitchFamily="2" charset="0"/>
                </a:rPr>
                <a:t>Look!</a:t>
              </a:r>
            </a:p>
          </p:txBody>
        </p:sp>
      </p:grpSp>
      <p:grpSp>
        <p:nvGrpSpPr>
          <p:cNvPr id="13" name="Group 12">
            <a:extLst>
              <a:ext uri="{FF2B5EF4-FFF2-40B4-BE49-F238E27FC236}">
                <a16:creationId xmlns:a16="http://schemas.microsoft.com/office/drawing/2014/main" id="{F7585D5A-6DF3-430B-A231-955D3FB78670}"/>
              </a:ext>
            </a:extLst>
          </p:cNvPr>
          <p:cNvGrpSpPr/>
          <p:nvPr/>
        </p:nvGrpSpPr>
        <p:grpSpPr>
          <a:xfrm>
            <a:off x="6232692" y="2323730"/>
            <a:ext cx="2307146" cy="3335677"/>
            <a:chOff x="6232692" y="2323730"/>
            <a:chExt cx="2307146" cy="3335677"/>
          </a:xfrm>
        </p:grpSpPr>
        <p:sp>
          <p:nvSpPr>
            <p:cNvPr id="14" name="Oval 13">
              <a:extLst>
                <a:ext uri="{FF2B5EF4-FFF2-40B4-BE49-F238E27FC236}">
                  <a16:creationId xmlns:a16="http://schemas.microsoft.com/office/drawing/2014/main" id="{C5E9045D-6B11-41C2-9891-B10205E386B5}"/>
                </a:ext>
              </a:extLst>
            </p:cNvPr>
            <p:cNvSpPr/>
            <p:nvPr/>
          </p:nvSpPr>
          <p:spPr>
            <a:xfrm>
              <a:off x="6280995" y="2323730"/>
              <a:ext cx="2210540" cy="2210540"/>
            </a:xfrm>
            <a:prstGeom prst="ellipse">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50" charset="0"/>
              </a:endParaRPr>
            </a:p>
          </p:txBody>
        </p:sp>
        <p:pic>
          <p:nvPicPr>
            <p:cNvPr id="15" name="Picture 14">
              <a:extLst>
                <a:ext uri="{FF2B5EF4-FFF2-40B4-BE49-F238E27FC236}">
                  <a16:creationId xmlns:a16="http://schemas.microsoft.com/office/drawing/2014/main" id="{D7CF5AC0-070E-4E97-B5D3-97137AF6C4C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r="56893"/>
            <a:stretch/>
          </p:blipFill>
          <p:spPr>
            <a:xfrm>
              <a:off x="6719582" y="2494086"/>
              <a:ext cx="1298004" cy="1922193"/>
            </a:xfrm>
            <a:prstGeom prst="rect">
              <a:avLst/>
            </a:prstGeom>
          </p:spPr>
        </p:pic>
        <p:sp>
          <p:nvSpPr>
            <p:cNvPr id="16" name="TextBox 15">
              <a:extLst>
                <a:ext uri="{FF2B5EF4-FFF2-40B4-BE49-F238E27FC236}">
                  <a16:creationId xmlns:a16="http://schemas.microsoft.com/office/drawing/2014/main" id="{F1BC35A8-268E-4989-BA75-86A9CB76BDAF}"/>
                </a:ext>
              </a:extLst>
            </p:cNvPr>
            <p:cNvSpPr txBox="1"/>
            <p:nvPr/>
          </p:nvSpPr>
          <p:spPr>
            <a:xfrm>
              <a:off x="6232692" y="4951521"/>
              <a:ext cx="2307146" cy="707886"/>
            </a:xfrm>
            <a:prstGeom prst="rect">
              <a:avLst/>
            </a:prstGeom>
            <a:noFill/>
          </p:spPr>
          <p:txBody>
            <a:bodyPr wrap="square" rtlCol="0">
              <a:spAutoFit/>
            </a:bodyPr>
            <a:lstStyle/>
            <a:p>
              <a:pPr algn="ctr"/>
              <a:r>
                <a:rPr lang="en-GB" sz="4000" b="1" dirty="0">
                  <a:latin typeface="SassoonPrimaryInfant" panose="00000400000000000000" pitchFamily="2" charset="0"/>
                </a:rPr>
                <a:t>Listen!</a:t>
              </a:r>
            </a:p>
          </p:txBody>
        </p:sp>
      </p:grpSp>
      <p:sp>
        <p:nvSpPr>
          <p:cNvPr id="17" name="Title 20">
            <a:extLst>
              <a:ext uri="{FF2B5EF4-FFF2-40B4-BE49-F238E27FC236}">
                <a16:creationId xmlns:a16="http://schemas.microsoft.com/office/drawing/2014/main" id="{D4502C47-C37F-4C03-B97B-CAA685F1C98D}"/>
              </a:ext>
            </a:extLst>
          </p:cNvPr>
          <p:cNvSpPr txBox="1">
            <a:spLocks/>
          </p:cNvSpPr>
          <p:nvPr/>
        </p:nvSpPr>
        <p:spPr>
          <a:xfrm>
            <a:off x="443204" y="728663"/>
            <a:ext cx="8257591" cy="994306"/>
          </a:xfrm>
          <a:prstGeom prst="roundRect">
            <a:avLst>
              <a:gd name="adj" fmla="val 9641"/>
            </a:avLst>
          </a:prstGeom>
          <a:solidFill>
            <a:srgbClr val="2DB7BE"/>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ctr"/>
            <a:r>
              <a:rPr lang="en-GB" sz="3200" dirty="0">
                <a:solidFill>
                  <a:schemeClr val="bg1"/>
                </a:solidFill>
                <a:latin typeface="SassoonPrimaryInfant" panose="00000400000000000000" pitchFamily="2" charset="0"/>
              </a:rPr>
              <a:t>How Do You Cross a Road Safely?</a:t>
            </a:r>
          </a:p>
        </p:txBody>
      </p:sp>
    </p:spTree>
    <p:extLst>
      <p:ext uri="{BB962C8B-B14F-4D97-AF65-F5344CB8AC3E}">
        <p14:creationId xmlns:p14="http://schemas.microsoft.com/office/powerpoint/2010/main" val="274664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C65881E9-E4B3-40D1-96B2-4B2295AEED39}"/>
              </a:ext>
            </a:extLst>
          </p:cNvPr>
          <p:cNvSpPr/>
          <p:nvPr/>
        </p:nvSpPr>
        <p:spPr>
          <a:xfrm>
            <a:off x="8464492" y="6569889"/>
            <a:ext cx="671120" cy="28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20">
            <a:extLst>
              <a:ext uri="{FF2B5EF4-FFF2-40B4-BE49-F238E27FC236}">
                <a16:creationId xmlns:a16="http://schemas.microsoft.com/office/drawing/2014/main" id="{7F921902-4284-41EB-8E4E-3625E9A353E2}"/>
              </a:ext>
            </a:extLst>
          </p:cNvPr>
          <p:cNvSpPr txBox="1">
            <a:spLocks/>
          </p:cNvSpPr>
          <p:nvPr/>
        </p:nvSpPr>
        <p:spPr>
          <a:xfrm>
            <a:off x="443204" y="728663"/>
            <a:ext cx="8257591" cy="994306"/>
          </a:xfrm>
          <a:prstGeom prst="roundRect">
            <a:avLst>
              <a:gd name="adj" fmla="val 9641"/>
            </a:avLst>
          </a:prstGeom>
          <a:solidFill>
            <a:srgbClr val="2DB7BE"/>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ctr"/>
            <a:r>
              <a:rPr lang="en-GB" sz="3200" dirty="0">
                <a:solidFill>
                  <a:schemeClr val="bg1"/>
                </a:solidFill>
                <a:latin typeface="SassoonPrimaryInfant" panose="00000400000000000000" pitchFamily="2" charset="0"/>
              </a:rPr>
              <a:t>The Green Cross Code</a:t>
            </a:r>
          </a:p>
        </p:txBody>
      </p:sp>
      <p:sp>
        <p:nvSpPr>
          <p:cNvPr id="10" name="TextBox 9">
            <a:extLst>
              <a:ext uri="{FF2B5EF4-FFF2-40B4-BE49-F238E27FC236}">
                <a16:creationId xmlns:a16="http://schemas.microsoft.com/office/drawing/2014/main" id="{D78DAAA0-FD1F-45F7-8AC5-0349F15B3E81}"/>
              </a:ext>
            </a:extLst>
          </p:cNvPr>
          <p:cNvSpPr txBox="1"/>
          <p:nvPr/>
        </p:nvSpPr>
        <p:spPr>
          <a:xfrm>
            <a:off x="976163" y="5863711"/>
            <a:ext cx="7724632" cy="369332"/>
          </a:xfrm>
          <a:prstGeom prst="rect">
            <a:avLst/>
          </a:prstGeom>
          <a:noFill/>
        </p:spPr>
        <p:txBody>
          <a:bodyPr wrap="square" rtlCol="0">
            <a:spAutoFit/>
          </a:bodyPr>
          <a:lstStyle/>
          <a:p>
            <a:r>
              <a:rPr lang="en-GB" dirty="0">
                <a:latin typeface="SassoonPrimaryInfant" panose="00000400000000000000" pitchFamily="2" charset="0"/>
              </a:rPr>
              <a:t>The Green Cross Code is a way to remember how to cross a road safely.</a:t>
            </a:r>
          </a:p>
        </p:txBody>
      </p:sp>
      <p:sp>
        <p:nvSpPr>
          <p:cNvPr id="15" name="Rectangle: Rounded Corners 14">
            <a:extLst>
              <a:ext uri="{FF2B5EF4-FFF2-40B4-BE49-F238E27FC236}">
                <a16:creationId xmlns:a16="http://schemas.microsoft.com/office/drawing/2014/main" id="{A063F3D8-F469-43DE-85E5-BA262D728982}"/>
              </a:ext>
            </a:extLst>
          </p:cNvPr>
          <p:cNvSpPr/>
          <p:nvPr/>
        </p:nvSpPr>
        <p:spPr>
          <a:xfrm>
            <a:off x="1985203" y="1984315"/>
            <a:ext cx="5173592" cy="3752520"/>
          </a:xfrm>
          <a:prstGeom prst="roundRect">
            <a:avLst/>
          </a:prstGeom>
          <a:blipFill>
            <a:blip r:embed="rId3" cstate="screen">
              <a:extLst>
                <a:ext uri="{28A0092B-C50C-407E-A947-70E740481C1C}">
                  <a14:useLocalDpi xmlns:a14="http://schemas.microsoft.com/office/drawing/2010/main"/>
                </a:ext>
              </a:extLst>
            </a:blip>
            <a:stretch>
              <a:fillRect l="-3579" t="-367" r="-2189" b="-8040"/>
            </a:stretch>
          </a:blipFill>
          <a:ln w="38100">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13590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D0840598-BA57-4D4A-833B-A657CDD55B49}"/>
              </a:ext>
            </a:extLst>
          </p:cNvPr>
          <p:cNvSpPr/>
          <p:nvPr/>
        </p:nvSpPr>
        <p:spPr>
          <a:xfrm>
            <a:off x="8464492" y="6569889"/>
            <a:ext cx="671120" cy="28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20">
            <a:extLst>
              <a:ext uri="{FF2B5EF4-FFF2-40B4-BE49-F238E27FC236}">
                <a16:creationId xmlns:a16="http://schemas.microsoft.com/office/drawing/2014/main" id="{77E0AFE7-713D-4709-8523-61AD1811BA07}"/>
              </a:ext>
            </a:extLst>
          </p:cNvPr>
          <p:cNvSpPr>
            <a:spLocks noGrp="1"/>
          </p:cNvSpPr>
          <p:nvPr>
            <p:ph type="title"/>
          </p:nvPr>
        </p:nvSpPr>
        <p:spPr>
          <a:xfrm>
            <a:off x="457197" y="728663"/>
            <a:ext cx="8248264" cy="994306"/>
          </a:xfrm>
          <a:solidFill>
            <a:srgbClr val="2DB7BE"/>
          </a:solidFill>
        </p:spPr>
        <p:txBody>
          <a:bodyPr/>
          <a:lstStyle/>
          <a:p>
            <a:r>
              <a:rPr lang="en-GB" sz="3200" dirty="0">
                <a:solidFill>
                  <a:schemeClr val="bg1"/>
                </a:solidFill>
                <a:latin typeface="SassoonPrimaryInfant" panose="00000400000000000000" pitchFamily="2" charset="0"/>
              </a:rPr>
              <a:t>The Green Cross Code</a:t>
            </a:r>
            <a:endParaRPr lang="en-GB" sz="3200" dirty="0">
              <a:solidFill>
                <a:srgbClr val="2DB7BE"/>
              </a:solidFill>
              <a:latin typeface="SassoonPrimaryInfant" panose="00000400000000000000" pitchFamily="2" charset="0"/>
            </a:endParaRPr>
          </a:p>
        </p:txBody>
      </p:sp>
      <p:sp>
        <p:nvSpPr>
          <p:cNvPr id="6" name="Rounded Rectangle 3">
            <a:extLst>
              <a:ext uri="{FF2B5EF4-FFF2-40B4-BE49-F238E27FC236}">
                <a16:creationId xmlns:a16="http://schemas.microsoft.com/office/drawing/2014/main" id="{66F66C7F-503A-47AA-ACC9-761B20EB29DC}"/>
              </a:ext>
            </a:extLst>
          </p:cNvPr>
          <p:cNvSpPr/>
          <p:nvPr/>
        </p:nvSpPr>
        <p:spPr>
          <a:xfrm>
            <a:off x="755650" y="1839010"/>
            <a:ext cx="7632700" cy="409481"/>
          </a:xfrm>
          <a:prstGeom prst="roundRect">
            <a:avLst/>
          </a:prstGeom>
          <a:solidFill>
            <a:schemeClr val="bg1"/>
          </a:solidFill>
          <a:ln w="19050">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SassoonPrimaryInfant" panose="00000400000000000000" pitchFamily="2" charset="0"/>
              </a:rPr>
              <a:t>FIND a safe place to cross.</a:t>
            </a:r>
          </a:p>
        </p:txBody>
      </p:sp>
      <p:sp>
        <p:nvSpPr>
          <p:cNvPr id="7" name="Rounded Rectangle 6">
            <a:extLst>
              <a:ext uri="{FF2B5EF4-FFF2-40B4-BE49-F238E27FC236}">
                <a16:creationId xmlns:a16="http://schemas.microsoft.com/office/drawing/2014/main" id="{DDABC91F-D330-4C56-B242-10DFC79B9541}"/>
              </a:ext>
            </a:extLst>
          </p:cNvPr>
          <p:cNvSpPr/>
          <p:nvPr/>
        </p:nvSpPr>
        <p:spPr>
          <a:xfrm>
            <a:off x="760415" y="2310743"/>
            <a:ext cx="7632700" cy="409481"/>
          </a:xfrm>
          <a:prstGeom prst="roundRect">
            <a:avLst/>
          </a:prstGeom>
          <a:solidFill>
            <a:schemeClr val="bg1"/>
          </a:solidFill>
          <a:ln w="19050">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SassoonPrimaryInfant" panose="00000400000000000000" pitchFamily="2" charset="0"/>
              </a:rPr>
              <a:t>STOP on the pavement, just before the kerb.</a:t>
            </a:r>
          </a:p>
        </p:txBody>
      </p:sp>
      <p:sp>
        <p:nvSpPr>
          <p:cNvPr id="8" name="Rounded Rectangle 7">
            <a:extLst>
              <a:ext uri="{FF2B5EF4-FFF2-40B4-BE49-F238E27FC236}">
                <a16:creationId xmlns:a16="http://schemas.microsoft.com/office/drawing/2014/main" id="{17F635AE-71BF-4F7F-9541-6C03D8E51386}"/>
              </a:ext>
            </a:extLst>
          </p:cNvPr>
          <p:cNvSpPr/>
          <p:nvPr/>
        </p:nvSpPr>
        <p:spPr>
          <a:xfrm>
            <a:off x="760415" y="2774014"/>
            <a:ext cx="7632700" cy="409481"/>
          </a:xfrm>
          <a:prstGeom prst="roundRect">
            <a:avLst/>
          </a:prstGeom>
          <a:solidFill>
            <a:schemeClr val="bg1"/>
          </a:solidFill>
          <a:ln w="19050">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SassoonPrimaryInfant" panose="00000400000000000000" pitchFamily="2" charset="0"/>
              </a:rPr>
              <a:t>LOOK and LISTEN for traffic.</a:t>
            </a:r>
          </a:p>
        </p:txBody>
      </p:sp>
      <p:sp>
        <p:nvSpPr>
          <p:cNvPr id="9" name="Rounded Rectangle 8">
            <a:extLst>
              <a:ext uri="{FF2B5EF4-FFF2-40B4-BE49-F238E27FC236}">
                <a16:creationId xmlns:a16="http://schemas.microsoft.com/office/drawing/2014/main" id="{D9D7B8D0-06C4-4638-8765-F2CA9A231DA1}"/>
              </a:ext>
            </a:extLst>
          </p:cNvPr>
          <p:cNvSpPr/>
          <p:nvPr/>
        </p:nvSpPr>
        <p:spPr>
          <a:xfrm>
            <a:off x="760415" y="3237285"/>
            <a:ext cx="7632700" cy="409481"/>
          </a:xfrm>
          <a:prstGeom prst="roundRect">
            <a:avLst/>
          </a:prstGeom>
          <a:solidFill>
            <a:schemeClr val="bg1"/>
          </a:solidFill>
          <a:ln w="19050">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SassoonPrimaryInfant" panose="00000400000000000000" pitchFamily="2" charset="0"/>
              </a:rPr>
              <a:t>LET traffic pass.</a:t>
            </a:r>
            <a:endParaRPr lang="en-GB" dirty="0">
              <a:solidFill>
                <a:schemeClr val="tx1"/>
              </a:solidFill>
              <a:latin typeface="SassoonPrimaryInfant" panose="00000400000000000000" pitchFamily="2" charset="0"/>
            </a:endParaRPr>
          </a:p>
        </p:txBody>
      </p:sp>
      <p:sp>
        <p:nvSpPr>
          <p:cNvPr id="10" name="Rounded Rectangle 9">
            <a:extLst>
              <a:ext uri="{FF2B5EF4-FFF2-40B4-BE49-F238E27FC236}">
                <a16:creationId xmlns:a16="http://schemas.microsoft.com/office/drawing/2014/main" id="{3C8C76FC-A37B-4FA1-A592-D5BDDCC318FD}"/>
              </a:ext>
            </a:extLst>
          </p:cNvPr>
          <p:cNvSpPr/>
          <p:nvPr/>
        </p:nvSpPr>
        <p:spPr>
          <a:xfrm>
            <a:off x="760415" y="3700556"/>
            <a:ext cx="7632700" cy="409481"/>
          </a:xfrm>
          <a:prstGeom prst="roundRect">
            <a:avLst/>
          </a:prstGeom>
          <a:solidFill>
            <a:schemeClr val="bg1"/>
          </a:solidFill>
          <a:ln w="19050">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SassoonPrimaryInfant" panose="00000400000000000000" pitchFamily="2" charset="0"/>
              </a:rPr>
              <a:t>WALK across when it’s clear. Do not run.</a:t>
            </a:r>
          </a:p>
        </p:txBody>
      </p:sp>
      <p:grpSp>
        <p:nvGrpSpPr>
          <p:cNvPr id="14" name="Group 13">
            <a:extLst>
              <a:ext uri="{FF2B5EF4-FFF2-40B4-BE49-F238E27FC236}">
                <a16:creationId xmlns:a16="http://schemas.microsoft.com/office/drawing/2014/main" id="{049CF87F-983D-4080-8F6E-93CF73E9DDBD}"/>
              </a:ext>
            </a:extLst>
          </p:cNvPr>
          <p:cNvGrpSpPr/>
          <p:nvPr/>
        </p:nvGrpSpPr>
        <p:grpSpPr>
          <a:xfrm>
            <a:off x="755650" y="4455458"/>
            <a:ext cx="1763432" cy="1763432"/>
            <a:chOff x="2136215" y="4446493"/>
            <a:chExt cx="1763432" cy="1763432"/>
          </a:xfrm>
        </p:grpSpPr>
        <p:sp>
          <p:nvSpPr>
            <p:cNvPr id="13" name="Oval 12">
              <a:extLst>
                <a:ext uri="{FF2B5EF4-FFF2-40B4-BE49-F238E27FC236}">
                  <a16:creationId xmlns:a16="http://schemas.microsoft.com/office/drawing/2014/main" id="{A2990095-DE78-40D6-9561-24AAE10E8EDA}"/>
                </a:ext>
              </a:extLst>
            </p:cNvPr>
            <p:cNvSpPr/>
            <p:nvPr/>
          </p:nvSpPr>
          <p:spPr>
            <a:xfrm>
              <a:off x="2136215" y="4446493"/>
              <a:ext cx="1763432" cy="1763432"/>
            </a:xfrm>
            <a:prstGeom prst="ellipse">
              <a:avLst/>
            </a:prstGeom>
            <a:solidFill>
              <a:schemeClr val="bg1"/>
            </a:solid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75BD4ADF-9B9B-4CCE-BDF9-8233EBBF564F}"/>
                </a:ext>
              </a:extLst>
            </p:cNvPr>
            <p:cNvSpPr/>
            <p:nvPr/>
          </p:nvSpPr>
          <p:spPr>
            <a:xfrm>
              <a:off x="2136215" y="4446493"/>
              <a:ext cx="1763432" cy="1763432"/>
            </a:xfrm>
            <a:prstGeom prst="ellipse">
              <a:avLst/>
            </a:prstGeom>
            <a:blipFill>
              <a:blip r:embed="rId3" cstate="screen">
                <a:extLst>
                  <a:ext uri="{28A0092B-C50C-407E-A947-70E740481C1C}">
                    <a14:useLocalDpi xmlns:a14="http://schemas.microsoft.com/office/drawing/2010/main"/>
                  </a:ext>
                </a:extLst>
              </a:blip>
              <a:stretch>
                <a:fillRect l="-22147" t="7902" r="-20756" b="232"/>
              </a:stretch>
            </a:blip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Oval 16">
            <a:extLst>
              <a:ext uri="{FF2B5EF4-FFF2-40B4-BE49-F238E27FC236}">
                <a16:creationId xmlns:a16="http://schemas.microsoft.com/office/drawing/2014/main" id="{6648D0FA-C9C9-4658-B315-3341AFF1C83D}"/>
              </a:ext>
            </a:extLst>
          </p:cNvPr>
          <p:cNvSpPr/>
          <p:nvPr/>
        </p:nvSpPr>
        <p:spPr>
          <a:xfrm>
            <a:off x="3699613" y="4455458"/>
            <a:ext cx="1763432" cy="1763432"/>
          </a:xfrm>
          <a:prstGeom prst="ellipse">
            <a:avLst/>
          </a:prstGeom>
          <a:blipFill>
            <a:blip r:embed="rId4" cstate="screen">
              <a:extLst>
                <a:ext uri="{28A0092B-C50C-407E-A947-70E740481C1C}">
                  <a14:useLocalDpi xmlns:a14="http://schemas.microsoft.com/office/drawing/2010/main"/>
                </a:ext>
              </a:extLst>
            </a:blip>
            <a:stretch>
              <a:fillRect l="-28596" t="-4099" r="-24514" b="-4099"/>
            </a:stretch>
          </a:blip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Oval 18">
            <a:extLst>
              <a:ext uri="{FF2B5EF4-FFF2-40B4-BE49-F238E27FC236}">
                <a16:creationId xmlns:a16="http://schemas.microsoft.com/office/drawing/2014/main" id="{C45D0F1D-F106-4F25-B897-D263B837915C}"/>
              </a:ext>
            </a:extLst>
          </p:cNvPr>
          <p:cNvSpPr/>
          <p:nvPr/>
        </p:nvSpPr>
        <p:spPr>
          <a:xfrm>
            <a:off x="6624918" y="4455458"/>
            <a:ext cx="1763432" cy="1763432"/>
          </a:xfrm>
          <a:prstGeom prst="ellipse">
            <a:avLst/>
          </a:prstGeom>
          <a:blipFill dpi="0" rotWithShape="1">
            <a:blip r:embed="rId5" cstate="screen">
              <a:extLst>
                <a:ext uri="{28A0092B-C50C-407E-A947-70E740481C1C}">
                  <a14:useLocalDpi xmlns:a14="http://schemas.microsoft.com/office/drawing/2010/main"/>
                </a:ext>
              </a:extLst>
            </a:blip>
            <a:srcRect/>
            <a:stretch>
              <a:fillRect l="-23493" t="-2057" r="-15327" b="-2057"/>
            </a:stretch>
          </a:blip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18326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7"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92100564-6D74-40A1-A8D9-61A2471D92DE}"/>
              </a:ext>
            </a:extLst>
          </p:cNvPr>
          <p:cNvSpPr/>
          <p:nvPr/>
        </p:nvSpPr>
        <p:spPr>
          <a:xfrm>
            <a:off x="8464492" y="6569889"/>
            <a:ext cx="671120" cy="28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32BFCE7-79F2-462F-AB24-9F46637A883B}"/>
              </a:ext>
            </a:extLst>
          </p:cNvPr>
          <p:cNvSpPr txBox="1"/>
          <p:nvPr/>
        </p:nvSpPr>
        <p:spPr>
          <a:xfrm>
            <a:off x="0" y="1854804"/>
            <a:ext cx="4572000" cy="369332"/>
          </a:xfrm>
          <a:prstGeom prst="rect">
            <a:avLst/>
          </a:prstGeom>
          <a:noFill/>
        </p:spPr>
        <p:txBody>
          <a:bodyPr wrap="square">
            <a:spAutoFit/>
          </a:bodyPr>
          <a:lstStyle/>
          <a:p>
            <a:pPr algn="ctr"/>
            <a:r>
              <a:rPr lang="en-GB" sz="1800" dirty="0">
                <a:latin typeface="Twinkl" pitchFamily="50" charset="0"/>
              </a:rPr>
              <a:t>These are all safe places to cross:</a:t>
            </a:r>
          </a:p>
        </p:txBody>
      </p:sp>
      <p:sp>
        <p:nvSpPr>
          <p:cNvPr id="8" name="Title 20">
            <a:extLst>
              <a:ext uri="{FF2B5EF4-FFF2-40B4-BE49-F238E27FC236}">
                <a16:creationId xmlns:a16="http://schemas.microsoft.com/office/drawing/2014/main" id="{E292E310-287A-4D65-A0E4-1D9D0FEBC945}"/>
              </a:ext>
            </a:extLst>
          </p:cNvPr>
          <p:cNvSpPr txBox="1">
            <a:spLocks/>
          </p:cNvSpPr>
          <p:nvPr/>
        </p:nvSpPr>
        <p:spPr>
          <a:xfrm>
            <a:off x="443204" y="728663"/>
            <a:ext cx="8257591" cy="994306"/>
          </a:xfrm>
          <a:prstGeom prst="roundRect">
            <a:avLst>
              <a:gd name="adj" fmla="val 9641"/>
            </a:avLst>
          </a:prstGeom>
          <a:solidFill>
            <a:srgbClr val="2DB7BE"/>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ctr"/>
            <a:r>
              <a:rPr lang="en-GB" sz="3200" dirty="0">
                <a:solidFill>
                  <a:schemeClr val="bg1"/>
                </a:solidFill>
                <a:latin typeface="+mn-lt"/>
              </a:rPr>
              <a:t>Where Is a Safe Place to Cross?</a:t>
            </a:r>
          </a:p>
        </p:txBody>
      </p:sp>
      <p:grpSp>
        <p:nvGrpSpPr>
          <p:cNvPr id="14" name="Group 13">
            <a:extLst>
              <a:ext uri="{FF2B5EF4-FFF2-40B4-BE49-F238E27FC236}">
                <a16:creationId xmlns:a16="http://schemas.microsoft.com/office/drawing/2014/main" id="{DD89A147-38F8-4FE7-A602-9C16247184FD}"/>
              </a:ext>
            </a:extLst>
          </p:cNvPr>
          <p:cNvGrpSpPr/>
          <p:nvPr/>
        </p:nvGrpSpPr>
        <p:grpSpPr>
          <a:xfrm>
            <a:off x="600635" y="2619642"/>
            <a:ext cx="2635624" cy="1431138"/>
            <a:chOff x="914400" y="2580694"/>
            <a:chExt cx="2635624" cy="1431138"/>
          </a:xfrm>
        </p:grpSpPr>
        <p:grpSp>
          <p:nvGrpSpPr>
            <p:cNvPr id="12" name="Group 11">
              <a:extLst>
                <a:ext uri="{FF2B5EF4-FFF2-40B4-BE49-F238E27FC236}">
                  <a16:creationId xmlns:a16="http://schemas.microsoft.com/office/drawing/2014/main" id="{3E77CADA-BEC5-423B-B720-2ADD55F07B78}"/>
                </a:ext>
              </a:extLst>
            </p:cNvPr>
            <p:cNvGrpSpPr/>
            <p:nvPr/>
          </p:nvGrpSpPr>
          <p:grpSpPr>
            <a:xfrm>
              <a:off x="914400" y="2846168"/>
              <a:ext cx="1757084" cy="1165664"/>
              <a:chOff x="2662517" y="2971800"/>
              <a:chExt cx="1757084" cy="1165664"/>
            </a:xfrm>
          </p:grpSpPr>
          <p:sp>
            <p:nvSpPr>
              <p:cNvPr id="11" name="Rectangle: Rounded Corners 10">
                <a:extLst>
                  <a:ext uri="{FF2B5EF4-FFF2-40B4-BE49-F238E27FC236}">
                    <a16:creationId xmlns:a16="http://schemas.microsoft.com/office/drawing/2014/main" id="{C91B5E16-F561-4087-A9C5-FCC0AEB83A94}"/>
                  </a:ext>
                </a:extLst>
              </p:cNvPr>
              <p:cNvSpPr/>
              <p:nvPr/>
            </p:nvSpPr>
            <p:spPr>
              <a:xfrm>
                <a:off x="2662518" y="2971800"/>
                <a:ext cx="1757083" cy="1165412"/>
              </a:xfrm>
              <a:prstGeom prst="roundRect">
                <a:avLst/>
              </a:prstGeom>
              <a:solidFill>
                <a:schemeClr val="bg1"/>
              </a:solid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3C24CB11-4111-4AD4-B183-C3A90611BFF3}"/>
                  </a:ext>
                </a:extLst>
              </p:cNvPr>
              <p:cNvSpPr/>
              <p:nvPr/>
            </p:nvSpPr>
            <p:spPr>
              <a:xfrm>
                <a:off x="2662517" y="2972052"/>
                <a:ext cx="1757083" cy="1165412"/>
              </a:xfrm>
              <a:prstGeom prst="roundRect">
                <a:avLst/>
              </a:prstGeom>
              <a:blipFill>
                <a:blip r:embed="rId3" cstate="screen">
                  <a:extLst>
                    <a:ext uri="{28A0092B-C50C-407E-A947-70E740481C1C}">
                      <a14:useLocalDpi xmlns:a14="http://schemas.microsoft.com/office/drawing/2010/main"/>
                    </a:ext>
                  </a:extLst>
                </a:blip>
                <a:stretch>
                  <a:fillRect l="828" t="-2513" r="828" b="-8691"/>
                </a:stretch>
              </a:blip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Rectangle: Rounded Corners 12">
              <a:extLst>
                <a:ext uri="{FF2B5EF4-FFF2-40B4-BE49-F238E27FC236}">
                  <a16:creationId xmlns:a16="http://schemas.microsoft.com/office/drawing/2014/main" id="{BA3224E0-B07C-4820-B238-68A3510B53FD}"/>
                </a:ext>
              </a:extLst>
            </p:cNvPr>
            <p:cNvSpPr/>
            <p:nvPr/>
          </p:nvSpPr>
          <p:spPr>
            <a:xfrm>
              <a:off x="1156447" y="2580694"/>
              <a:ext cx="2393577" cy="369332"/>
            </a:xfrm>
            <a:prstGeom prst="round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b="1" dirty="0">
                  <a:latin typeface="Twinkl" pitchFamily="50" charset="0"/>
                </a:rPr>
                <a:t>z</a:t>
              </a:r>
              <a:r>
                <a:rPr lang="en-GB" sz="1800" b="1" dirty="0">
                  <a:latin typeface="Twinkl" pitchFamily="50" charset="0"/>
                </a:rPr>
                <a:t>ebra crossing</a:t>
              </a:r>
            </a:p>
          </p:txBody>
        </p:sp>
      </p:grpSp>
      <p:grpSp>
        <p:nvGrpSpPr>
          <p:cNvPr id="15" name="Group 14">
            <a:extLst>
              <a:ext uri="{FF2B5EF4-FFF2-40B4-BE49-F238E27FC236}">
                <a16:creationId xmlns:a16="http://schemas.microsoft.com/office/drawing/2014/main" id="{0BF777B8-5189-472A-9851-6DA786F1A0B3}"/>
              </a:ext>
            </a:extLst>
          </p:cNvPr>
          <p:cNvGrpSpPr/>
          <p:nvPr/>
        </p:nvGrpSpPr>
        <p:grpSpPr>
          <a:xfrm>
            <a:off x="1470211" y="4594135"/>
            <a:ext cx="2669242" cy="1470616"/>
            <a:chOff x="914400" y="2541216"/>
            <a:chExt cx="2669242" cy="1470616"/>
          </a:xfrm>
        </p:grpSpPr>
        <p:grpSp>
          <p:nvGrpSpPr>
            <p:cNvPr id="16" name="Group 15">
              <a:extLst>
                <a:ext uri="{FF2B5EF4-FFF2-40B4-BE49-F238E27FC236}">
                  <a16:creationId xmlns:a16="http://schemas.microsoft.com/office/drawing/2014/main" id="{63B7BFD8-8BAB-4B61-95F0-187A62C1F5D8}"/>
                </a:ext>
              </a:extLst>
            </p:cNvPr>
            <p:cNvGrpSpPr/>
            <p:nvPr/>
          </p:nvGrpSpPr>
          <p:grpSpPr>
            <a:xfrm>
              <a:off x="914400" y="2846168"/>
              <a:ext cx="1757084" cy="1165664"/>
              <a:chOff x="2662517" y="2971800"/>
              <a:chExt cx="1757084" cy="1165664"/>
            </a:xfrm>
          </p:grpSpPr>
          <p:sp>
            <p:nvSpPr>
              <p:cNvPr id="18" name="Rectangle: Rounded Corners 17">
                <a:extLst>
                  <a:ext uri="{FF2B5EF4-FFF2-40B4-BE49-F238E27FC236}">
                    <a16:creationId xmlns:a16="http://schemas.microsoft.com/office/drawing/2014/main" id="{9A66AE76-4034-4C13-92BA-675178B8F3B1}"/>
                  </a:ext>
                </a:extLst>
              </p:cNvPr>
              <p:cNvSpPr/>
              <p:nvPr/>
            </p:nvSpPr>
            <p:spPr>
              <a:xfrm>
                <a:off x="2662518" y="2971800"/>
                <a:ext cx="1757083" cy="1165412"/>
              </a:xfrm>
              <a:prstGeom prst="roundRect">
                <a:avLst/>
              </a:prstGeom>
              <a:solidFill>
                <a:schemeClr val="bg1"/>
              </a:solid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Rounded Corners 18">
                <a:extLst>
                  <a:ext uri="{FF2B5EF4-FFF2-40B4-BE49-F238E27FC236}">
                    <a16:creationId xmlns:a16="http://schemas.microsoft.com/office/drawing/2014/main" id="{3CAD3A38-95CF-48E9-BE1B-F144BAFA1200}"/>
                  </a:ext>
                </a:extLst>
              </p:cNvPr>
              <p:cNvSpPr/>
              <p:nvPr/>
            </p:nvSpPr>
            <p:spPr>
              <a:xfrm>
                <a:off x="2662517" y="2972052"/>
                <a:ext cx="1757083" cy="1165412"/>
              </a:xfrm>
              <a:prstGeom prst="roundRect">
                <a:avLst/>
              </a:prstGeom>
              <a:blipFill>
                <a:blip r:embed="rId4" cstate="screen">
                  <a:extLst>
                    <a:ext uri="{28A0092B-C50C-407E-A947-70E740481C1C}">
                      <a14:useLocalDpi xmlns:a14="http://schemas.microsoft.com/office/drawing/2010/main"/>
                    </a:ext>
                  </a:extLst>
                </a:blip>
                <a:stretch>
                  <a:fillRect l="-2246" t="-4058" r="-2246" b="-10236"/>
                </a:stretch>
              </a:blip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Rounded Corners 16">
              <a:extLst>
                <a:ext uri="{FF2B5EF4-FFF2-40B4-BE49-F238E27FC236}">
                  <a16:creationId xmlns:a16="http://schemas.microsoft.com/office/drawing/2014/main" id="{CC044C2D-0603-46E2-88D9-42418A6C224E}"/>
                </a:ext>
              </a:extLst>
            </p:cNvPr>
            <p:cNvSpPr/>
            <p:nvPr/>
          </p:nvSpPr>
          <p:spPr>
            <a:xfrm>
              <a:off x="1190065" y="2541216"/>
              <a:ext cx="2393577" cy="369332"/>
            </a:xfrm>
            <a:prstGeom prst="round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b="1" dirty="0">
                  <a:latin typeface="Twinkl" pitchFamily="50" charset="0"/>
                </a:rPr>
                <a:t>p</a:t>
              </a:r>
              <a:r>
                <a:rPr lang="en-GB" sz="1800" b="1" dirty="0">
                  <a:latin typeface="Twinkl" pitchFamily="50" charset="0"/>
                </a:rPr>
                <a:t>elican crossing</a:t>
              </a:r>
            </a:p>
          </p:txBody>
        </p:sp>
      </p:grpSp>
      <p:grpSp>
        <p:nvGrpSpPr>
          <p:cNvPr id="20" name="Group 19">
            <a:extLst>
              <a:ext uri="{FF2B5EF4-FFF2-40B4-BE49-F238E27FC236}">
                <a16:creationId xmlns:a16="http://schemas.microsoft.com/office/drawing/2014/main" id="{05C383A3-199E-4201-9343-B6215581A318}"/>
              </a:ext>
            </a:extLst>
          </p:cNvPr>
          <p:cNvGrpSpPr/>
          <p:nvPr/>
        </p:nvGrpSpPr>
        <p:grpSpPr>
          <a:xfrm>
            <a:off x="3500716" y="2619138"/>
            <a:ext cx="2429436" cy="1431138"/>
            <a:chOff x="914400" y="2580694"/>
            <a:chExt cx="2429436" cy="1431138"/>
          </a:xfrm>
        </p:grpSpPr>
        <p:grpSp>
          <p:nvGrpSpPr>
            <p:cNvPr id="21" name="Group 20">
              <a:extLst>
                <a:ext uri="{FF2B5EF4-FFF2-40B4-BE49-F238E27FC236}">
                  <a16:creationId xmlns:a16="http://schemas.microsoft.com/office/drawing/2014/main" id="{79F96E12-F536-4D00-9D32-092385F518F0}"/>
                </a:ext>
              </a:extLst>
            </p:cNvPr>
            <p:cNvGrpSpPr/>
            <p:nvPr/>
          </p:nvGrpSpPr>
          <p:grpSpPr>
            <a:xfrm>
              <a:off x="914400" y="2846168"/>
              <a:ext cx="1757084" cy="1165664"/>
              <a:chOff x="2662517" y="2971800"/>
              <a:chExt cx="1757084" cy="1165664"/>
            </a:xfrm>
          </p:grpSpPr>
          <p:sp>
            <p:nvSpPr>
              <p:cNvPr id="23" name="Rectangle: Rounded Corners 22">
                <a:extLst>
                  <a:ext uri="{FF2B5EF4-FFF2-40B4-BE49-F238E27FC236}">
                    <a16:creationId xmlns:a16="http://schemas.microsoft.com/office/drawing/2014/main" id="{1AB4A8A0-8A59-42D1-A1EB-FECEC83B74D3}"/>
                  </a:ext>
                </a:extLst>
              </p:cNvPr>
              <p:cNvSpPr/>
              <p:nvPr/>
            </p:nvSpPr>
            <p:spPr>
              <a:xfrm>
                <a:off x="2662518" y="2971800"/>
                <a:ext cx="1757083" cy="1165412"/>
              </a:xfrm>
              <a:prstGeom prst="roundRect">
                <a:avLst/>
              </a:prstGeom>
              <a:solidFill>
                <a:schemeClr val="bg1"/>
              </a:solid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Rounded Corners 23">
                <a:extLst>
                  <a:ext uri="{FF2B5EF4-FFF2-40B4-BE49-F238E27FC236}">
                    <a16:creationId xmlns:a16="http://schemas.microsoft.com/office/drawing/2014/main" id="{88A96847-EC08-47B4-9261-6BBB518A0BB9}"/>
                  </a:ext>
                </a:extLst>
              </p:cNvPr>
              <p:cNvSpPr/>
              <p:nvPr/>
            </p:nvSpPr>
            <p:spPr>
              <a:xfrm>
                <a:off x="2662517" y="2972052"/>
                <a:ext cx="1757083" cy="1165412"/>
              </a:xfrm>
              <a:prstGeom prst="roundRect">
                <a:avLst/>
              </a:prstGeom>
              <a:blipFill>
                <a:blip r:embed="rId5" cstate="screen">
                  <a:extLst>
                    <a:ext uri="{28A0092B-C50C-407E-A947-70E740481C1C}">
                      <a14:useLocalDpi xmlns:a14="http://schemas.microsoft.com/office/drawing/2010/main"/>
                    </a:ext>
                  </a:extLst>
                </a:blip>
                <a:stretch>
                  <a:fillRect l="-12490" t="19110" r="-12490" b="575"/>
                </a:stretch>
              </a:blip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2" name="Rectangle: Rounded Corners 21">
              <a:extLst>
                <a:ext uri="{FF2B5EF4-FFF2-40B4-BE49-F238E27FC236}">
                  <a16:creationId xmlns:a16="http://schemas.microsoft.com/office/drawing/2014/main" id="{324B9D03-52A4-45C8-9359-71DC4A59E0AF}"/>
                </a:ext>
              </a:extLst>
            </p:cNvPr>
            <p:cNvSpPr/>
            <p:nvPr/>
          </p:nvSpPr>
          <p:spPr>
            <a:xfrm>
              <a:off x="1156448" y="2580694"/>
              <a:ext cx="2187388" cy="369332"/>
            </a:xfrm>
            <a:prstGeom prst="round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Arial" panose="020B0604020202020204" pitchFamily="34" charset="0"/>
                <a:buChar char="•"/>
              </a:pPr>
              <a:r>
                <a:rPr lang="en-GB" b="1" dirty="0">
                  <a:latin typeface="Twinkl" pitchFamily="50" charset="0"/>
                </a:rPr>
                <a:t>f</a:t>
              </a:r>
              <a:r>
                <a:rPr lang="en-GB" sz="1800" b="1" dirty="0">
                  <a:latin typeface="Twinkl" pitchFamily="50" charset="0"/>
                </a:rPr>
                <a:t>ootbridge</a:t>
              </a:r>
            </a:p>
          </p:txBody>
        </p:sp>
      </p:grpSp>
      <p:grpSp>
        <p:nvGrpSpPr>
          <p:cNvPr id="25" name="Group 24">
            <a:extLst>
              <a:ext uri="{FF2B5EF4-FFF2-40B4-BE49-F238E27FC236}">
                <a16:creationId xmlns:a16="http://schemas.microsoft.com/office/drawing/2014/main" id="{C9CD9381-9438-4FE3-8D96-FDFF0C16CC12}"/>
              </a:ext>
            </a:extLst>
          </p:cNvPr>
          <p:cNvGrpSpPr/>
          <p:nvPr/>
        </p:nvGrpSpPr>
        <p:grpSpPr>
          <a:xfrm>
            <a:off x="6212540" y="2619390"/>
            <a:ext cx="2429436" cy="1431138"/>
            <a:chOff x="914400" y="2580694"/>
            <a:chExt cx="2429436" cy="1431138"/>
          </a:xfrm>
        </p:grpSpPr>
        <p:grpSp>
          <p:nvGrpSpPr>
            <p:cNvPr id="26" name="Group 25">
              <a:extLst>
                <a:ext uri="{FF2B5EF4-FFF2-40B4-BE49-F238E27FC236}">
                  <a16:creationId xmlns:a16="http://schemas.microsoft.com/office/drawing/2014/main" id="{BEDC75F9-0C25-40F3-97FD-0685F296F999}"/>
                </a:ext>
              </a:extLst>
            </p:cNvPr>
            <p:cNvGrpSpPr/>
            <p:nvPr/>
          </p:nvGrpSpPr>
          <p:grpSpPr>
            <a:xfrm>
              <a:off x="914400" y="2846168"/>
              <a:ext cx="1757084" cy="1165664"/>
              <a:chOff x="2662517" y="2971800"/>
              <a:chExt cx="1757084" cy="1165664"/>
            </a:xfrm>
          </p:grpSpPr>
          <p:sp>
            <p:nvSpPr>
              <p:cNvPr id="28" name="Rectangle: Rounded Corners 27">
                <a:extLst>
                  <a:ext uri="{FF2B5EF4-FFF2-40B4-BE49-F238E27FC236}">
                    <a16:creationId xmlns:a16="http://schemas.microsoft.com/office/drawing/2014/main" id="{56A8FDA0-3C76-4A71-84CF-ABC5F7F1AC42}"/>
                  </a:ext>
                </a:extLst>
              </p:cNvPr>
              <p:cNvSpPr/>
              <p:nvPr/>
            </p:nvSpPr>
            <p:spPr>
              <a:xfrm>
                <a:off x="2662518" y="2971800"/>
                <a:ext cx="1757083" cy="1165412"/>
              </a:xfrm>
              <a:prstGeom prst="roundRect">
                <a:avLst/>
              </a:prstGeom>
              <a:solidFill>
                <a:schemeClr val="bg1"/>
              </a:solid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Rounded Corners 28">
                <a:extLst>
                  <a:ext uri="{FF2B5EF4-FFF2-40B4-BE49-F238E27FC236}">
                    <a16:creationId xmlns:a16="http://schemas.microsoft.com/office/drawing/2014/main" id="{2A87B102-8FFD-4185-B887-57CDD3215AEF}"/>
                  </a:ext>
                </a:extLst>
              </p:cNvPr>
              <p:cNvSpPr/>
              <p:nvPr/>
            </p:nvSpPr>
            <p:spPr>
              <a:xfrm>
                <a:off x="2662517" y="2972052"/>
                <a:ext cx="1757083" cy="1165412"/>
              </a:xfrm>
              <a:prstGeom prst="roundRect">
                <a:avLst/>
              </a:prstGeom>
              <a:blipFill>
                <a:blip r:embed="rId6" cstate="screen">
                  <a:extLst>
                    <a:ext uri="{28A0092B-C50C-407E-A947-70E740481C1C}">
                      <a14:useLocalDpi xmlns:a14="http://schemas.microsoft.com/office/drawing/2010/main"/>
                    </a:ext>
                  </a:extLst>
                </a:blip>
                <a:stretch>
                  <a:fillRect l="-12490" t="-14870" r="-16588" b="-2514"/>
                </a:stretch>
              </a:blip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7" name="Rectangle: Rounded Corners 26">
              <a:extLst>
                <a:ext uri="{FF2B5EF4-FFF2-40B4-BE49-F238E27FC236}">
                  <a16:creationId xmlns:a16="http://schemas.microsoft.com/office/drawing/2014/main" id="{3BD84309-C124-445C-A478-583ADF9DE6F7}"/>
                </a:ext>
              </a:extLst>
            </p:cNvPr>
            <p:cNvSpPr/>
            <p:nvPr/>
          </p:nvSpPr>
          <p:spPr>
            <a:xfrm>
              <a:off x="1156448" y="2580694"/>
              <a:ext cx="2187388" cy="369332"/>
            </a:xfrm>
            <a:prstGeom prst="round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Arial" panose="020B0604020202020204" pitchFamily="34" charset="0"/>
                <a:buChar char="•"/>
              </a:pPr>
              <a:r>
                <a:rPr lang="en-GB" b="1" dirty="0">
                  <a:latin typeface="Twinkl" pitchFamily="50" charset="0"/>
                </a:rPr>
                <a:t>u</a:t>
              </a:r>
              <a:r>
                <a:rPr lang="en-GB" sz="1800" b="1" dirty="0">
                  <a:latin typeface="Twinkl" pitchFamily="50" charset="0"/>
                </a:rPr>
                <a:t>nderpass</a:t>
              </a:r>
            </a:p>
          </p:txBody>
        </p:sp>
      </p:grpSp>
      <p:grpSp>
        <p:nvGrpSpPr>
          <p:cNvPr id="30" name="Group 29">
            <a:extLst>
              <a:ext uri="{FF2B5EF4-FFF2-40B4-BE49-F238E27FC236}">
                <a16:creationId xmlns:a16="http://schemas.microsoft.com/office/drawing/2014/main" id="{2B3F2608-C095-4016-81CC-E7A5AE6F3A21}"/>
              </a:ext>
            </a:extLst>
          </p:cNvPr>
          <p:cNvGrpSpPr/>
          <p:nvPr/>
        </p:nvGrpSpPr>
        <p:grpSpPr>
          <a:xfrm>
            <a:off x="4457267" y="4594135"/>
            <a:ext cx="4007225" cy="1470616"/>
            <a:chOff x="488577" y="2541216"/>
            <a:chExt cx="4007225" cy="1470616"/>
          </a:xfrm>
        </p:grpSpPr>
        <p:grpSp>
          <p:nvGrpSpPr>
            <p:cNvPr id="31" name="Group 30">
              <a:extLst>
                <a:ext uri="{FF2B5EF4-FFF2-40B4-BE49-F238E27FC236}">
                  <a16:creationId xmlns:a16="http://schemas.microsoft.com/office/drawing/2014/main" id="{E604447C-17AE-4245-949C-A7337A474FE1}"/>
                </a:ext>
              </a:extLst>
            </p:cNvPr>
            <p:cNvGrpSpPr/>
            <p:nvPr/>
          </p:nvGrpSpPr>
          <p:grpSpPr>
            <a:xfrm>
              <a:off x="914400" y="2846168"/>
              <a:ext cx="1757084" cy="1165664"/>
              <a:chOff x="2662517" y="2971800"/>
              <a:chExt cx="1757084" cy="1165664"/>
            </a:xfrm>
          </p:grpSpPr>
          <p:sp>
            <p:nvSpPr>
              <p:cNvPr id="33" name="Rectangle: Rounded Corners 32">
                <a:extLst>
                  <a:ext uri="{FF2B5EF4-FFF2-40B4-BE49-F238E27FC236}">
                    <a16:creationId xmlns:a16="http://schemas.microsoft.com/office/drawing/2014/main" id="{28B8BF1E-6564-482E-AF53-D808A8A27415}"/>
                  </a:ext>
                </a:extLst>
              </p:cNvPr>
              <p:cNvSpPr/>
              <p:nvPr/>
            </p:nvSpPr>
            <p:spPr>
              <a:xfrm>
                <a:off x="2662518" y="2971800"/>
                <a:ext cx="1757083" cy="1165412"/>
              </a:xfrm>
              <a:prstGeom prst="roundRect">
                <a:avLst/>
              </a:prstGeom>
              <a:solidFill>
                <a:schemeClr val="bg1"/>
              </a:solid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Rounded Corners 33">
                <a:extLst>
                  <a:ext uri="{FF2B5EF4-FFF2-40B4-BE49-F238E27FC236}">
                    <a16:creationId xmlns:a16="http://schemas.microsoft.com/office/drawing/2014/main" id="{EBE86C8A-EEB7-40C4-89E4-2AF9B40941B0}"/>
                  </a:ext>
                </a:extLst>
              </p:cNvPr>
              <p:cNvSpPr/>
              <p:nvPr/>
            </p:nvSpPr>
            <p:spPr>
              <a:xfrm>
                <a:off x="2662517" y="2972052"/>
                <a:ext cx="1757083" cy="1165412"/>
              </a:xfrm>
              <a:prstGeom prst="roundRect">
                <a:avLst/>
              </a:prstGeom>
              <a:blipFill>
                <a:blip r:embed="rId7" cstate="screen">
                  <a:extLst>
                    <a:ext uri="{28A0092B-C50C-407E-A947-70E740481C1C}">
                      <a14:useLocalDpi xmlns:a14="http://schemas.microsoft.com/office/drawing/2010/main"/>
                    </a:ext>
                  </a:extLst>
                </a:blip>
                <a:stretch>
                  <a:fillRect l="-14539" t="-8692" r="-14539" b="-8692"/>
                </a:stretch>
              </a:blip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2" name="Rectangle: Rounded Corners 31">
              <a:extLst>
                <a:ext uri="{FF2B5EF4-FFF2-40B4-BE49-F238E27FC236}">
                  <a16:creationId xmlns:a16="http://schemas.microsoft.com/office/drawing/2014/main" id="{03DFC274-88C3-40CE-BDAB-6E0F0E3C7E74}"/>
                </a:ext>
              </a:extLst>
            </p:cNvPr>
            <p:cNvSpPr/>
            <p:nvPr/>
          </p:nvSpPr>
          <p:spPr>
            <a:xfrm>
              <a:off x="488577" y="2541216"/>
              <a:ext cx="4007225" cy="369332"/>
            </a:xfrm>
            <a:prstGeom prst="round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Arial" panose="020B0604020202020204" pitchFamily="34" charset="0"/>
                <a:buChar char="•"/>
              </a:pPr>
              <a:r>
                <a:rPr lang="en-GB" b="1" dirty="0">
                  <a:latin typeface="Twinkl" pitchFamily="50" charset="0"/>
                </a:rPr>
                <a:t>w</a:t>
              </a:r>
              <a:r>
                <a:rPr lang="en-GB" sz="1800" b="1" dirty="0">
                  <a:latin typeface="Twinkl" pitchFamily="50" charset="0"/>
                </a:rPr>
                <a:t>ith a Crossing Patrol Officer</a:t>
              </a:r>
            </a:p>
          </p:txBody>
        </p:sp>
      </p:grpSp>
    </p:spTree>
    <p:extLst>
      <p:ext uri="{BB962C8B-B14F-4D97-AF65-F5344CB8AC3E}">
        <p14:creationId xmlns:p14="http://schemas.microsoft.com/office/powerpoint/2010/main" val="2527169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5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25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25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25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2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DE28F7B-62F4-4C79-B1AD-00E7635AC937}"/>
              </a:ext>
            </a:extLst>
          </p:cNvPr>
          <p:cNvSpPr/>
          <p:nvPr/>
        </p:nvSpPr>
        <p:spPr>
          <a:xfrm>
            <a:off x="1777012" y="1962566"/>
            <a:ext cx="5589973" cy="4057897"/>
          </a:xfrm>
          <a:prstGeom prst="roundRect">
            <a:avLst/>
          </a:prstGeom>
          <a:blipFill>
            <a:blip r:embed="rId2" cstate="screen">
              <a:extLst>
                <a:ext uri="{28A0092B-C50C-407E-A947-70E740481C1C}">
                  <a14:useLocalDpi xmlns:a14="http://schemas.microsoft.com/office/drawing/2010/main"/>
                </a:ext>
              </a:extLst>
            </a:blip>
            <a:stretch>
              <a:fillRect l="-3579" t="-367" r="-2189" b="-8040"/>
            </a:stretch>
          </a:blipFill>
          <a:ln w="38100">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3"/>
            <a:extLst>
              <a:ext uri="{FF2B5EF4-FFF2-40B4-BE49-F238E27FC236}">
                <a16:creationId xmlns:a16="http://schemas.microsoft.com/office/drawing/2014/main" id="{F450E36E-4B8E-4C21-B7B3-222EEDF64E4D}"/>
              </a:ext>
            </a:extLst>
          </p:cNvPr>
          <p:cNvSpPr/>
          <p:nvPr/>
        </p:nvSpPr>
        <p:spPr>
          <a:xfrm>
            <a:off x="8464492" y="6569889"/>
            <a:ext cx="671120" cy="2881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8B38C00E-F3EF-496C-B40A-A930988B2280}"/>
              </a:ext>
            </a:extLst>
          </p:cNvPr>
          <p:cNvSpPr txBox="1">
            <a:spLocks/>
          </p:cNvSpPr>
          <p:nvPr/>
        </p:nvSpPr>
        <p:spPr>
          <a:xfrm>
            <a:off x="443204" y="728663"/>
            <a:ext cx="8257591" cy="994306"/>
          </a:xfrm>
          <a:prstGeom prst="roundRect">
            <a:avLst>
              <a:gd name="adj" fmla="val 9641"/>
            </a:avLst>
          </a:prstGeom>
          <a:solidFill>
            <a:srgbClr val="2DB7BE"/>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ctr"/>
            <a:r>
              <a:rPr lang="en-GB" sz="3200" dirty="0">
                <a:solidFill>
                  <a:schemeClr val="bg1"/>
                </a:solidFill>
                <a:latin typeface="+mn-lt"/>
              </a:rPr>
              <a:t>Is It Safe?</a:t>
            </a:r>
          </a:p>
        </p:txBody>
      </p:sp>
      <p:sp>
        <p:nvSpPr>
          <p:cNvPr id="7" name="Oval 6">
            <a:extLst>
              <a:ext uri="{FF2B5EF4-FFF2-40B4-BE49-F238E27FC236}">
                <a16:creationId xmlns:a16="http://schemas.microsoft.com/office/drawing/2014/main" id="{CA3911BD-DD3D-4299-92EB-13F44C1A75E4}"/>
              </a:ext>
            </a:extLst>
          </p:cNvPr>
          <p:cNvSpPr/>
          <p:nvPr/>
        </p:nvSpPr>
        <p:spPr>
          <a:xfrm>
            <a:off x="6428792" y="1962566"/>
            <a:ext cx="1996071" cy="1996071"/>
          </a:xfrm>
          <a:prstGeom prst="ellipse">
            <a:avLst/>
          </a:prstGeom>
          <a:solidFill>
            <a:srgbClr val="2DB7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50" charset="0"/>
              </a:rPr>
              <a:t>Is it safe to cross here?</a:t>
            </a:r>
          </a:p>
          <a:p>
            <a:pPr algn="ctr"/>
            <a:r>
              <a:rPr lang="en-GB" b="1" dirty="0">
                <a:latin typeface="Twinkl" pitchFamily="50" charset="0"/>
              </a:rPr>
              <a:t>Why not?</a:t>
            </a:r>
          </a:p>
        </p:txBody>
      </p:sp>
    </p:spTree>
    <p:extLst>
      <p:ext uri="{BB962C8B-B14F-4D97-AF65-F5344CB8AC3E}">
        <p14:creationId xmlns:p14="http://schemas.microsoft.com/office/powerpoint/2010/main" val="316108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SCE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0450" y="788988"/>
            <a:ext cx="6975475" cy="523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
            <a:extLst>
              <a:ext uri="{FF2B5EF4-FFF2-40B4-BE49-F238E27FC236}">
                <a16:creationId xmlns:a16="http://schemas.microsoft.com/office/drawing/2014/main" id="{ACA3CA78-3161-4389-ACE3-9534DA5DEF30}"/>
              </a:ext>
            </a:extLst>
          </p:cNvPr>
          <p:cNvSpPr/>
          <p:nvPr/>
        </p:nvSpPr>
        <p:spPr>
          <a:xfrm>
            <a:off x="1471613" y="1417638"/>
            <a:ext cx="571500" cy="5715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36000" anchor="ctr"/>
          <a:lstStyle/>
          <a:p>
            <a:pPr algn="ctr" eaLnBrk="1" fontAlgn="auto" hangingPunct="1">
              <a:spcBef>
                <a:spcPts val="0"/>
              </a:spcBef>
              <a:spcAft>
                <a:spcPts val="0"/>
              </a:spcAft>
              <a:defRPr/>
            </a:pPr>
            <a:r>
              <a:rPr lang="en-GB" sz="2400" b="1" dirty="0"/>
              <a:t>1</a:t>
            </a:r>
            <a:endParaRPr lang="en-GB" sz="3200" b="1" dirty="0"/>
          </a:p>
        </p:txBody>
      </p:sp>
      <p:sp>
        <p:nvSpPr>
          <p:cNvPr id="12" name="x 1">
            <a:extLst>
              <a:ext uri="{FF2B5EF4-FFF2-40B4-BE49-F238E27FC236}">
                <a16:creationId xmlns:a16="http://schemas.microsoft.com/office/drawing/2014/main" id="{23CBC520-7E6A-4A4E-A889-AB4D8B4497AC}"/>
              </a:ext>
            </a:extLst>
          </p:cNvPr>
          <p:cNvSpPr/>
          <p:nvPr/>
        </p:nvSpPr>
        <p:spPr>
          <a:xfrm>
            <a:off x="1471613" y="1417638"/>
            <a:ext cx="571500" cy="5699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sz="2800" b="1" dirty="0"/>
              <a:t>x</a:t>
            </a:r>
          </a:p>
        </p:txBody>
      </p:sp>
      <p:sp>
        <p:nvSpPr>
          <p:cNvPr id="17" name="Helmets">
            <a:extLst>
              <a:ext uri="{FF2B5EF4-FFF2-40B4-BE49-F238E27FC236}">
                <a16:creationId xmlns:a16="http://schemas.microsoft.com/office/drawing/2014/main" id="{34143A69-10BD-4F6A-95AD-A19EA5F0502C}"/>
              </a:ext>
            </a:extLst>
          </p:cNvPr>
          <p:cNvSpPr/>
          <p:nvPr/>
        </p:nvSpPr>
        <p:spPr>
          <a:xfrm>
            <a:off x="1165225" y="3097213"/>
            <a:ext cx="3200400" cy="1671637"/>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71755" eaLnBrk="1" fontAlgn="auto" hangingPunct="1">
              <a:spcBef>
                <a:spcPts val="445"/>
              </a:spcBef>
              <a:spcAft>
                <a:spcPts val="0"/>
              </a:spcAft>
              <a:defRPr/>
            </a:pPr>
            <a:r>
              <a:rPr lang="en-US" sz="1600" b="1" dirty="0">
                <a:solidFill>
                  <a:schemeClr val="bg1"/>
                </a:solidFill>
                <a:ea typeface="BPreplay"/>
                <a:cs typeface="BPreplay"/>
              </a:rPr>
              <a:t>Helmets</a:t>
            </a:r>
            <a:r>
              <a:rPr lang="en-GB" sz="1600" b="1" dirty="0">
                <a:solidFill>
                  <a:schemeClr val="bg1"/>
                </a:solidFill>
                <a:ea typeface="BPreplay"/>
                <a:cs typeface="BPreplay"/>
              </a:rPr>
              <a:t/>
            </a:r>
            <a:br>
              <a:rPr lang="en-GB" sz="1600" b="1" dirty="0">
                <a:solidFill>
                  <a:schemeClr val="bg1"/>
                </a:solidFill>
                <a:ea typeface="BPreplay"/>
                <a:cs typeface="BPreplay"/>
              </a:rPr>
            </a:br>
            <a:r>
              <a:rPr lang="en-US" sz="1600" dirty="0">
                <a:solidFill>
                  <a:schemeClr val="bg1"/>
                </a:solidFill>
                <a:ea typeface="BPreplay"/>
                <a:cs typeface="BPreplay"/>
              </a:rPr>
              <a:t>If you are a cyclist, always wear a helmet. Wear bright clothes that will help you to be seen. Keep a lookout for vehicles and pedestrians.</a:t>
            </a:r>
            <a:endParaRPr lang="en-GB" sz="1600" dirty="0">
              <a:solidFill>
                <a:schemeClr val="bg1"/>
              </a:solidFill>
              <a:ea typeface="BPreplay"/>
              <a:cs typeface="BPreplay"/>
            </a:endParaRPr>
          </a:p>
        </p:txBody>
      </p:sp>
      <p:sp>
        <p:nvSpPr>
          <p:cNvPr id="19" name="2">
            <a:extLst>
              <a:ext uri="{FF2B5EF4-FFF2-40B4-BE49-F238E27FC236}">
                <a16:creationId xmlns:a16="http://schemas.microsoft.com/office/drawing/2014/main" id="{8EB4F040-0D22-44CF-B034-53C0DBBFD2BD}"/>
              </a:ext>
            </a:extLst>
          </p:cNvPr>
          <p:cNvSpPr/>
          <p:nvPr/>
        </p:nvSpPr>
        <p:spPr>
          <a:xfrm>
            <a:off x="2214563" y="2465388"/>
            <a:ext cx="569912" cy="5715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36000" anchor="ctr"/>
          <a:lstStyle/>
          <a:p>
            <a:pPr algn="ctr" eaLnBrk="1" fontAlgn="auto" hangingPunct="1">
              <a:spcBef>
                <a:spcPts val="0"/>
              </a:spcBef>
              <a:spcAft>
                <a:spcPts val="0"/>
              </a:spcAft>
              <a:defRPr/>
            </a:pPr>
            <a:r>
              <a:rPr lang="en-GB" sz="2400" b="1" dirty="0"/>
              <a:t>2</a:t>
            </a:r>
            <a:endParaRPr lang="en-GB" sz="3200" b="1" dirty="0"/>
          </a:p>
        </p:txBody>
      </p:sp>
      <p:sp>
        <p:nvSpPr>
          <p:cNvPr id="18" name="x 2">
            <a:extLst>
              <a:ext uri="{FF2B5EF4-FFF2-40B4-BE49-F238E27FC236}">
                <a16:creationId xmlns:a16="http://schemas.microsoft.com/office/drawing/2014/main" id="{5096BA23-C3B8-4BFA-9C47-7F4DAE598AC5}"/>
              </a:ext>
            </a:extLst>
          </p:cNvPr>
          <p:cNvSpPr/>
          <p:nvPr/>
        </p:nvSpPr>
        <p:spPr>
          <a:xfrm>
            <a:off x="2214563" y="2457450"/>
            <a:ext cx="569912" cy="569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sz="2800" b="1" dirty="0"/>
              <a:t>x</a:t>
            </a:r>
          </a:p>
        </p:txBody>
      </p:sp>
      <p:sp>
        <p:nvSpPr>
          <p:cNvPr id="20" name="Lollipop Person">
            <a:extLst>
              <a:ext uri="{FF2B5EF4-FFF2-40B4-BE49-F238E27FC236}">
                <a16:creationId xmlns:a16="http://schemas.microsoft.com/office/drawing/2014/main" id="{02842CC3-01B3-4BBB-AE8B-F069B0D3D730}"/>
              </a:ext>
            </a:extLst>
          </p:cNvPr>
          <p:cNvSpPr/>
          <p:nvPr/>
        </p:nvSpPr>
        <p:spPr>
          <a:xfrm>
            <a:off x="5029200" y="831850"/>
            <a:ext cx="3419475" cy="155257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71755" eaLnBrk="1" fontAlgn="auto" hangingPunct="1">
              <a:spcBef>
                <a:spcPts val="445"/>
              </a:spcBef>
              <a:spcAft>
                <a:spcPts val="0"/>
              </a:spcAft>
              <a:defRPr/>
            </a:pPr>
            <a:r>
              <a:rPr lang="en-US" sz="1600" b="1" dirty="0">
                <a:solidFill>
                  <a:schemeClr val="bg1"/>
                </a:solidFill>
                <a:ea typeface="BPreplay"/>
                <a:cs typeface="BPreplay"/>
              </a:rPr>
              <a:t>Lollipop Person</a:t>
            </a:r>
            <a:r>
              <a:rPr lang="en-GB" sz="1600" b="1" dirty="0">
                <a:solidFill>
                  <a:schemeClr val="bg1"/>
                </a:solidFill>
                <a:ea typeface="BPreplay"/>
                <a:cs typeface="BPreplay"/>
              </a:rPr>
              <a:t/>
            </a:r>
            <a:br>
              <a:rPr lang="en-GB" sz="1600" b="1" dirty="0">
                <a:solidFill>
                  <a:schemeClr val="bg1"/>
                </a:solidFill>
                <a:ea typeface="BPreplay"/>
                <a:cs typeface="BPreplay"/>
              </a:rPr>
            </a:br>
            <a:r>
              <a:rPr lang="en-US" sz="1600" dirty="0">
                <a:solidFill>
                  <a:schemeClr val="bg1"/>
                </a:solidFill>
                <a:ea typeface="BPreplay"/>
                <a:cs typeface="BPreplay"/>
              </a:rPr>
              <a:t>Helps people to cross the road safely. They are often near schools and hold a large STOP sign to stop the traffic for pedestrians to cross.</a:t>
            </a:r>
            <a:endParaRPr lang="en-GB" sz="1600" dirty="0">
              <a:solidFill>
                <a:schemeClr val="bg1"/>
              </a:solidFill>
              <a:ea typeface="BPreplay"/>
              <a:cs typeface="BPreplay"/>
            </a:endParaRPr>
          </a:p>
        </p:txBody>
      </p:sp>
      <p:sp>
        <p:nvSpPr>
          <p:cNvPr id="23" name="3">
            <a:extLst>
              <a:ext uri="{FF2B5EF4-FFF2-40B4-BE49-F238E27FC236}">
                <a16:creationId xmlns:a16="http://schemas.microsoft.com/office/drawing/2014/main" id="{06844B68-341C-493E-AB9E-CF1ABB466FEE}"/>
              </a:ext>
            </a:extLst>
          </p:cNvPr>
          <p:cNvSpPr/>
          <p:nvPr/>
        </p:nvSpPr>
        <p:spPr>
          <a:xfrm>
            <a:off x="4368800" y="1417638"/>
            <a:ext cx="569913" cy="5699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36000" anchor="ctr"/>
          <a:lstStyle/>
          <a:p>
            <a:pPr algn="ctr" eaLnBrk="1" fontAlgn="auto" hangingPunct="1">
              <a:spcBef>
                <a:spcPts val="0"/>
              </a:spcBef>
              <a:spcAft>
                <a:spcPts val="0"/>
              </a:spcAft>
              <a:defRPr/>
            </a:pPr>
            <a:r>
              <a:rPr lang="en-GB" sz="2400" b="1" dirty="0"/>
              <a:t>3</a:t>
            </a:r>
            <a:endParaRPr lang="en-GB" sz="3200" b="1" dirty="0"/>
          </a:p>
        </p:txBody>
      </p:sp>
      <p:sp>
        <p:nvSpPr>
          <p:cNvPr id="21" name="x3">
            <a:extLst>
              <a:ext uri="{FF2B5EF4-FFF2-40B4-BE49-F238E27FC236}">
                <a16:creationId xmlns:a16="http://schemas.microsoft.com/office/drawing/2014/main" id="{5F37CDEA-842A-49E5-B143-1B4E5D2E75E2}"/>
              </a:ext>
            </a:extLst>
          </p:cNvPr>
          <p:cNvSpPr/>
          <p:nvPr/>
        </p:nvSpPr>
        <p:spPr>
          <a:xfrm>
            <a:off x="4365625" y="1417638"/>
            <a:ext cx="571500" cy="5699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sz="2800" b="1" dirty="0"/>
              <a:t>x</a:t>
            </a:r>
          </a:p>
        </p:txBody>
      </p:sp>
      <p:sp>
        <p:nvSpPr>
          <p:cNvPr id="24" name="Seatbelts">
            <a:extLst>
              <a:ext uri="{FF2B5EF4-FFF2-40B4-BE49-F238E27FC236}">
                <a16:creationId xmlns:a16="http://schemas.microsoft.com/office/drawing/2014/main" id="{CBE2618C-46CA-4410-87EE-6D271074E4E8}"/>
              </a:ext>
            </a:extLst>
          </p:cNvPr>
          <p:cNvSpPr/>
          <p:nvPr/>
        </p:nvSpPr>
        <p:spPr>
          <a:xfrm>
            <a:off x="4978400" y="3027363"/>
            <a:ext cx="3287713" cy="155257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71755" eaLnBrk="1" fontAlgn="auto" hangingPunct="1">
              <a:spcBef>
                <a:spcPts val="445"/>
              </a:spcBef>
              <a:spcAft>
                <a:spcPts val="0"/>
              </a:spcAft>
              <a:defRPr/>
            </a:pPr>
            <a:r>
              <a:rPr lang="en-US" sz="1600" b="1" dirty="0">
                <a:solidFill>
                  <a:schemeClr val="bg1"/>
                </a:solidFill>
                <a:ea typeface="BPreplay"/>
                <a:cs typeface="BPreplay"/>
              </a:rPr>
              <a:t>Seatbelts</a:t>
            </a:r>
            <a:r>
              <a:rPr lang="en-GB" sz="1600" b="1" dirty="0">
                <a:solidFill>
                  <a:schemeClr val="bg1"/>
                </a:solidFill>
                <a:ea typeface="BPreplay"/>
                <a:cs typeface="BPreplay"/>
              </a:rPr>
              <a:t/>
            </a:r>
            <a:br>
              <a:rPr lang="en-GB" sz="1600" b="1" dirty="0">
                <a:solidFill>
                  <a:schemeClr val="bg1"/>
                </a:solidFill>
                <a:ea typeface="BPreplay"/>
                <a:cs typeface="BPreplay"/>
              </a:rPr>
            </a:br>
            <a:r>
              <a:rPr lang="en-US" sz="1600" dirty="0">
                <a:solidFill>
                  <a:schemeClr val="bg1"/>
                </a:solidFill>
                <a:ea typeface="BPreplay"/>
                <a:cs typeface="BPreplay"/>
              </a:rPr>
              <a:t>If you are a passenger in a car, always fasten your seatbelt. Don’t distract the driver. Always get out of the car on the pavement.</a:t>
            </a:r>
            <a:endParaRPr lang="en-GB" sz="1600" dirty="0">
              <a:solidFill>
                <a:schemeClr val="bg1"/>
              </a:solidFill>
              <a:ea typeface="BPreplay"/>
              <a:cs typeface="BPreplay"/>
            </a:endParaRPr>
          </a:p>
        </p:txBody>
      </p:sp>
      <p:sp>
        <p:nvSpPr>
          <p:cNvPr id="27" name="4">
            <a:extLst>
              <a:ext uri="{FF2B5EF4-FFF2-40B4-BE49-F238E27FC236}">
                <a16:creationId xmlns:a16="http://schemas.microsoft.com/office/drawing/2014/main" id="{CBA104FF-830C-4BF8-BBD9-5D56BF361544}"/>
              </a:ext>
            </a:extLst>
          </p:cNvPr>
          <p:cNvSpPr/>
          <p:nvPr/>
        </p:nvSpPr>
        <p:spPr>
          <a:xfrm>
            <a:off x="6337300" y="2424113"/>
            <a:ext cx="569913" cy="5715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36000" anchor="ctr"/>
          <a:lstStyle/>
          <a:p>
            <a:pPr algn="ctr" eaLnBrk="1" fontAlgn="auto" hangingPunct="1">
              <a:spcBef>
                <a:spcPts val="0"/>
              </a:spcBef>
              <a:spcAft>
                <a:spcPts val="0"/>
              </a:spcAft>
              <a:defRPr/>
            </a:pPr>
            <a:r>
              <a:rPr lang="en-GB" sz="2400" b="1" dirty="0"/>
              <a:t>4</a:t>
            </a:r>
            <a:endParaRPr lang="en-GB" sz="3200" b="1" dirty="0"/>
          </a:p>
        </p:txBody>
      </p:sp>
      <p:sp>
        <p:nvSpPr>
          <p:cNvPr id="25" name="x4">
            <a:extLst>
              <a:ext uri="{FF2B5EF4-FFF2-40B4-BE49-F238E27FC236}">
                <a16:creationId xmlns:a16="http://schemas.microsoft.com/office/drawing/2014/main" id="{8A4370F4-F25C-4F36-8E87-C36ED61E7352}"/>
              </a:ext>
            </a:extLst>
          </p:cNvPr>
          <p:cNvSpPr/>
          <p:nvPr/>
        </p:nvSpPr>
        <p:spPr>
          <a:xfrm>
            <a:off x="6337300" y="2425700"/>
            <a:ext cx="569913" cy="569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sz="2800" b="1" dirty="0"/>
              <a:t>x</a:t>
            </a:r>
          </a:p>
        </p:txBody>
      </p:sp>
      <p:sp>
        <p:nvSpPr>
          <p:cNvPr id="29" name="Zebra">
            <a:extLst>
              <a:ext uri="{FF2B5EF4-FFF2-40B4-BE49-F238E27FC236}">
                <a16:creationId xmlns:a16="http://schemas.microsoft.com/office/drawing/2014/main" id="{0D616536-B440-406B-9096-3D033D5D8448}"/>
              </a:ext>
            </a:extLst>
          </p:cNvPr>
          <p:cNvSpPr/>
          <p:nvPr/>
        </p:nvSpPr>
        <p:spPr>
          <a:xfrm>
            <a:off x="3300413" y="4683125"/>
            <a:ext cx="3663950" cy="155257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71755" eaLnBrk="1" fontAlgn="auto" hangingPunct="1">
              <a:spcBef>
                <a:spcPts val="445"/>
              </a:spcBef>
              <a:spcAft>
                <a:spcPts val="0"/>
              </a:spcAft>
              <a:defRPr/>
            </a:pPr>
            <a:r>
              <a:rPr lang="en-US" sz="1600" b="1" dirty="0">
                <a:solidFill>
                  <a:schemeClr val="bg1"/>
                </a:solidFill>
                <a:ea typeface="BPreplay"/>
                <a:cs typeface="BPreplay"/>
              </a:rPr>
              <a:t>Zebra Crossing</a:t>
            </a:r>
            <a:r>
              <a:rPr lang="en-GB" sz="1600" b="1" dirty="0">
                <a:solidFill>
                  <a:schemeClr val="bg1"/>
                </a:solidFill>
                <a:ea typeface="BPreplay"/>
                <a:cs typeface="BPreplay"/>
              </a:rPr>
              <a:t/>
            </a:r>
            <a:br>
              <a:rPr lang="en-GB" sz="1600" b="1" dirty="0">
                <a:solidFill>
                  <a:schemeClr val="bg1"/>
                </a:solidFill>
                <a:ea typeface="BPreplay"/>
                <a:cs typeface="BPreplay"/>
              </a:rPr>
            </a:br>
            <a:r>
              <a:rPr lang="en-US" sz="1600" dirty="0">
                <a:solidFill>
                  <a:schemeClr val="bg1"/>
                </a:solidFill>
                <a:ea typeface="BPreplay"/>
                <a:cs typeface="BPreplay"/>
              </a:rPr>
              <a:t>A zebra crossing has no traffic lights but is a safe place to cross. Black and white road stripes and a flashing beacon warn cars to look out for pedestrians.</a:t>
            </a:r>
            <a:endParaRPr lang="en-GB" sz="1600" dirty="0">
              <a:solidFill>
                <a:schemeClr val="bg1"/>
              </a:solidFill>
              <a:ea typeface="BPreplay"/>
              <a:cs typeface="BPreplay"/>
            </a:endParaRPr>
          </a:p>
        </p:txBody>
      </p:sp>
      <p:sp>
        <p:nvSpPr>
          <p:cNvPr id="31" name="5">
            <a:extLst>
              <a:ext uri="{FF2B5EF4-FFF2-40B4-BE49-F238E27FC236}">
                <a16:creationId xmlns:a16="http://schemas.microsoft.com/office/drawing/2014/main" id="{028893BF-5961-478B-A8B1-91609782BB3D}"/>
              </a:ext>
            </a:extLst>
          </p:cNvPr>
          <p:cNvSpPr/>
          <p:nvPr/>
        </p:nvSpPr>
        <p:spPr>
          <a:xfrm>
            <a:off x="7102475" y="4768850"/>
            <a:ext cx="569913" cy="5715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36000" anchor="ctr"/>
          <a:lstStyle/>
          <a:p>
            <a:pPr algn="ctr" eaLnBrk="1" fontAlgn="auto" hangingPunct="1">
              <a:spcBef>
                <a:spcPts val="0"/>
              </a:spcBef>
              <a:spcAft>
                <a:spcPts val="0"/>
              </a:spcAft>
              <a:defRPr/>
            </a:pPr>
            <a:r>
              <a:rPr lang="en-GB" sz="2400" b="1" dirty="0"/>
              <a:t>5</a:t>
            </a:r>
            <a:endParaRPr lang="en-GB" sz="3200" b="1" dirty="0"/>
          </a:p>
        </p:txBody>
      </p:sp>
      <p:sp>
        <p:nvSpPr>
          <p:cNvPr id="30" name="x5">
            <a:extLst>
              <a:ext uri="{FF2B5EF4-FFF2-40B4-BE49-F238E27FC236}">
                <a16:creationId xmlns:a16="http://schemas.microsoft.com/office/drawing/2014/main" id="{9BF375EA-AB0F-4BF0-9463-8F36004A0CAF}"/>
              </a:ext>
            </a:extLst>
          </p:cNvPr>
          <p:cNvSpPr/>
          <p:nvPr/>
        </p:nvSpPr>
        <p:spPr>
          <a:xfrm>
            <a:off x="7102475" y="4768850"/>
            <a:ext cx="569913" cy="569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sz="2800" b="1" dirty="0"/>
              <a:t>x</a:t>
            </a:r>
          </a:p>
        </p:txBody>
      </p:sp>
      <p:sp>
        <p:nvSpPr>
          <p:cNvPr id="13" name="Pedestrians">
            <a:extLst>
              <a:ext uri="{FF2B5EF4-FFF2-40B4-BE49-F238E27FC236}">
                <a16:creationId xmlns:a16="http://schemas.microsoft.com/office/drawing/2014/main" id="{6F924D58-DE96-4620-98AC-A2348197C9A0}"/>
              </a:ext>
            </a:extLst>
          </p:cNvPr>
          <p:cNvSpPr/>
          <p:nvPr/>
        </p:nvSpPr>
        <p:spPr>
          <a:xfrm>
            <a:off x="2133600" y="831850"/>
            <a:ext cx="3794125" cy="14700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71755" eaLnBrk="1" fontAlgn="auto" hangingPunct="1">
              <a:spcBef>
                <a:spcPts val="445"/>
              </a:spcBef>
              <a:spcAft>
                <a:spcPts val="0"/>
              </a:spcAft>
              <a:defRPr/>
            </a:pPr>
            <a:r>
              <a:rPr lang="en-US" sz="1600" b="1" dirty="0">
                <a:solidFill>
                  <a:schemeClr val="bg1"/>
                </a:solidFill>
                <a:ea typeface="BPreplay"/>
                <a:cs typeface="BPreplay"/>
              </a:rPr>
              <a:t>Pedestrians</a:t>
            </a:r>
            <a:r>
              <a:rPr lang="en-GB" sz="1600" b="1" dirty="0">
                <a:solidFill>
                  <a:schemeClr val="bg1"/>
                </a:solidFill>
                <a:ea typeface="BPreplay"/>
                <a:cs typeface="BPreplay"/>
              </a:rPr>
              <a:t/>
            </a:r>
            <a:br>
              <a:rPr lang="en-GB" sz="1600" b="1" dirty="0">
                <a:solidFill>
                  <a:schemeClr val="bg1"/>
                </a:solidFill>
                <a:ea typeface="BPreplay"/>
                <a:cs typeface="BPreplay"/>
              </a:rPr>
            </a:br>
            <a:r>
              <a:rPr lang="en-US" sz="1600" dirty="0">
                <a:solidFill>
                  <a:schemeClr val="bg1"/>
                </a:solidFill>
                <a:ea typeface="BPreplay"/>
                <a:cs typeface="BPreplay"/>
              </a:rPr>
              <a:t>A pedestrian is a person who is walking. Wear bright colours or reflective clothes to make sure you are visible to drivers in vehicles.</a:t>
            </a:r>
            <a:endParaRPr lang="en-GB" sz="1600" dirty="0">
              <a:solidFill>
                <a:schemeClr val="bg1"/>
              </a:solidFill>
              <a:ea typeface="BPreplay"/>
              <a:cs typeface="BPreplay"/>
            </a:endParaRPr>
          </a:p>
        </p:txBody>
      </p:sp>
    </p:spTree>
    <p:extLst>
      <p:ext uri="{BB962C8B-B14F-4D97-AF65-F5344CB8AC3E}">
        <p14:creationId xmlns:p14="http://schemas.microsoft.com/office/powerpoint/2010/main" val="9261810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nextCondLst>
                <p:cond evt="onClick" delay="0">
                  <p:tgtEl>
                    <p:spTgt spid="11"/>
                  </p:tgtEl>
                </p:cond>
              </p:nextCondLst>
            </p:seq>
            <p:seq concurrent="1" nextAc="seek">
              <p:cTn id="9" restart="whenNotActive" fill="hold" evtFilter="cancelBubble" nodeType="interactiveSeq">
                <p:stCondLst>
                  <p:cond evt="onClick" delay="0">
                    <p:tgtEl>
                      <p:spTgt spid="12"/>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xit" presetSubtype="0" fill="hold" grpId="1" nodeType="click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xit" presetSubtype="0" fill="hold" grpId="1" nodeType="withEffect">
                                  <p:stCondLst>
                                    <p:cond delay="0"/>
                                  </p:stCondLst>
                                  <p:childTnLst>
                                    <p:set>
                                      <p:cBhvr>
                                        <p:cTn id="15"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6" restart="whenNotActive" fill="hold" evtFilter="cancelBubble" nodeType="interactiveSeq">
                <p:stCondLst>
                  <p:cond evt="onClick" delay="0">
                    <p:tgtEl>
                      <p:spTgt spid="1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18"/>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18"/>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30" restart="whenNotActive" fill="hold" evtFilter="cancelBubble" nodeType="interactiveSeq">
                <p:stCondLst>
                  <p:cond evt="onClick" delay="0">
                    <p:tgtEl>
                      <p:spTgt spid="23"/>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37" restart="whenNotActive" fill="hold" evtFilter="cancelBubble" nodeType="interactiveSeq">
                <p:stCondLst>
                  <p:cond evt="onClick" delay="0">
                    <p:tgtEl>
                      <p:spTgt spid="21"/>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grpId="1" nodeType="clickEffect">
                                  <p:stCondLst>
                                    <p:cond delay="0"/>
                                  </p:stCondLst>
                                  <p:childTnLst>
                                    <p:set>
                                      <p:cBhvr>
                                        <p:cTn id="41" dur="1" fill="hold">
                                          <p:stCondLst>
                                            <p:cond delay="0"/>
                                          </p:stCondLst>
                                        </p:cTn>
                                        <p:tgtEl>
                                          <p:spTgt spid="21"/>
                                        </p:tgtEl>
                                        <p:attrNameLst>
                                          <p:attrName>style.visibility</p:attrName>
                                        </p:attrNameLst>
                                      </p:cBhvr>
                                      <p:to>
                                        <p:strVal val="hidden"/>
                                      </p:to>
                                    </p:set>
                                  </p:childTnLst>
                                </p:cTn>
                              </p:par>
                              <p:par>
                                <p:cTn id="42" presetID="1" presetClass="exit" presetSubtype="0" fill="hold" grpId="1" nodeType="withEffect">
                                  <p:stCondLst>
                                    <p:cond delay="0"/>
                                  </p:stCondLst>
                                  <p:childTnLst>
                                    <p:set>
                                      <p:cBhvr>
                                        <p:cTn id="43" dur="1" fill="hold">
                                          <p:stCondLst>
                                            <p:cond delay="0"/>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44" restart="whenNotActive" fill="hold" evtFilter="cancelBubble" nodeType="interactiveSeq">
                <p:stCondLst>
                  <p:cond evt="onClick" delay="0">
                    <p:tgtEl>
                      <p:spTgt spid="27"/>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childTnLst>
                                </p:cTn>
                              </p:par>
                            </p:childTnLst>
                          </p:cTn>
                        </p:par>
                      </p:childTnLst>
                    </p:cTn>
                  </p:par>
                </p:childTnLst>
              </p:cTn>
              <p:nextCondLst>
                <p:cond evt="onClick" delay="0">
                  <p:tgtEl>
                    <p:spTgt spid="27"/>
                  </p:tgtEl>
                </p:cond>
              </p:nextCondLst>
            </p:seq>
            <p:seq concurrent="1" nextAc="seek">
              <p:cTn id="51" restart="whenNotActive" fill="hold" evtFilter="cancelBubble" nodeType="interactiveSeq">
                <p:stCondLst>
                  <p:cond evt="onClick" delay="0">
                    <p:tgtEl>
                      <p:spTgt spid="25"/>
                    </p:tgtEl>
                  </p:cond>
                </p:stCondLst>
                <p:endSync evt="end" delay="0">
                  <p:rtn val="all"/>
                </p:endSync>
                <p:childTnLst>
                  <p:par>
                    <p:cTn id="52" fill="hold" nodeType="clickPar">
                      <p:stCondLst>
                        <p:cond delay="0"/>
                      </p:stCondLst>
                      <p:childTnLst>
                        <p:par>
                          <p:cTn id="53" fill="hold" nodeType="withGroup">
                            <p:stCondLst>
                              <p:cond delay="0"/>
                            </p:stCondLst>
                            <p:childTnLst>
                              <p:par>
                                <p:cTn id="54" presetID="1" presetClass="exit" presetSubtype="0" fill="hold" grpId="1" nodeType="clickEffect">
                                  <p:stCondLst>
                                    <p:cond delay="0"/>
                                  </p:stCondLst>
                                  <p:childTnLst>
                                    <p:set>
                                      <p:cBhvr>
                                        <p:cTn id="55" dur="1" fill="hold">
                                          <p:stCondLst>
                                            <p:cond delay="0"/>
                                          </p:stCondLst>
                                        </p:cTn>
                                        <p:tgtEl>
                                          <p:spTgt spid="24"/>
                                        </p:tgtEl>
                                        <p:attrNameLst>
                                          <p:attrName>style.visibility</p:attrName>
                                        </p:attrNameLst>
                                      </p:cBhvr>
                                      <p:to>
                                        <p:strVal val="hidden"/>
                                      </p:to>
                                    </p:set>
                                  </p:childTnLst>
                                </p:cTn>
                              </p:par>
                              <p:par>
                                <p:cTn id="56" presetID="1" presetClass="exit" presetSubtype="0" fill="hold" grpId="1" nodeType="withEffect">
                                  <p:stCondLst>
                                    <p:cond delay="0"/>
                                  </p:stCondLst>
                                  <p:childTnLst>
                                    <p:set>
                                      <p:cBhvr>
                                        <p:cTn id="57" dur="1" fill="hold">
                                          <p:stCondLst>
                                            <p:cond delay="0"/>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58" restart="whenNotActive" fill="hold" evtFilter="cancelBubble" nodeType="interactiveSeq">
                <p:stCondLst>
                  <p:cond evt="onClick" delay="0">
                    <p:tgtEl>
                      <p:spTgt spid="31"/>
                    </p:tgtEl>
                  </p:cond>
                </p:stCondLst>
                <p:endSync evt="end" delay="0">
                  <p:rtn val="all"/>
                </p:endSync>
                <p:childTnLst>
                  <p:par>
                    <p:cTn id="59" fill="hold" nodeType="clickPar">
                      <p:stCondLst>
                        <p:cond delay="0"/>
                      </p:stCondLst>
                      <p:childTnLst>
                        <p:par>
                          <p:cTn id="60" fill="hold" nodeType="withGroup">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0"/>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childTnLst>
                          </p:cTn>
                        </p:par>
                      </p:childTnLst>
                    </p:cTn>
                  </p:par>
                </p:childTnLst>
              </p:cTn>
              <p:nextCondLst>
                <p:cond evt="onClick" delay="0">
                  <p:tgtEl>
                    <p:spTgt spid="31"/>
                  </p:tgtEl>
                </p:cond>
              </p:nextCondLst>
            </p:seq>
            <p:seq concurrent="1" nextAc="seek">
              <p:cTn id="65" restart="whenNotActive" fill="hold" evtFilter="cancelBubble" nodeType="interactiveSeq">
                <p:stCondLst>
                  <p:cond evt="onClick" delay="0">
                    <p:tgtEl>
                      <p:spTgt spid="30"/>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 presetClass="exit" presetSubtype="0" fill="hold" grpId="1" nodeType="clickEffect">
                                  <p:stCondLst>
                                    <p:cond delay="0"/>
                                  </p:stCondLst>
                                  <p:childTnLst>
                                    <p:set>
                                      <p:cBhvr>
                                        <p:cTn id="69" dur="1" fill="hold">
                                          <p:stCondLst>
                                            <p:cond delay="0"/>
                                          </p:stCondLst>
                                        </p:cTn>
                                        <p:tgtEl>
                                          <p:spTgt spid="30"/>
                                        </p:tgtEl>
                                        <p:attrNameLst>
                                          <p:attrName>style.visibility</p:attrName>
                                        </p:attrNameLst>
                                      </p:cBhvr>
                                      <p:to>
                                        <p:strVal val="hidden"/>
                                      </p:to>
                                    </p:set>
                                  </p:childTnLst>
                                </p:cTn>
                              </p:par>
                              <p:par>
                                <p:cTn id="70" presetID="1" presetClass="exit" presetSubtype="0" fill="hold" grpId="1" nodeType="withEffect">
                                  <p:stCondLst>
                                    <p:cond delay="0"/>
                                  </p:stCondLst>
                                  <p:childTnLst>
                                    <p:set>
                                      <p:cBhvr>
                                        <p:cTn id="71"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30"/>
                  </p:tgtEl>
                </p:cond>
              </p:nextCondLst>
            </p:seq>
          </p:childTnLst>
        </p:cTn>
      </p:par>
    </p:tnLst>
    <p:bldLst>
      <p:bldP spid="12" grpId="0" animBg="1"/>
      <p:bldP spid="12" grpId="1" animBg="1"/>
      <p:bldP spid="17" grpId="0" animBg="1"/>
      <p:bldP spid="17" grpId="1" animBg="1"/>
      <p:bldP spid="18" grpId="0" animBg="1"/>
      <p:bldP spid="18" grpId="1" animBg="1"/>
      <p:bldP spid="20" grpId="0" animBg="1"/>
      <p:bldP spid="20" grpId="1" animBg="1"/>
      <p:bldP spid="21" grpId="0" animBg="1"/>
      <p:bldP spid="21" grpId="1" animBg="1"/>
      <p:bldP spid="24" grpId="0" animBg="1"/>
      <p:bldP spid="24" grpId="1" animBg="1"/>
      <p:bldP spid="25" grpId="0" animBg="1"/>
      <p:bldP spid="25" grpId="1" animBg="1"/>
      <p:bldP spid="29" grpId="0" animBg="1"/>
      <p:bldP spid="29" grpId="1" animBg="1"/>
      <p:bldP spid="30" grpId="0" animBg="1"/>
      <p:bldP spid="30" grpId="1" animBg="1"/>
      <p:bldP spid="13" grpId="0" animBg="1"/>
      <p:bldP spid="1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SCE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0450" y="788988"/>
            <a:ext cx="6975475" cy="523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
            <a:extLst>
              <a:ext uri="{FF2B5EF4-FFF2-40B4-BE49-F238E27FC236}">
                <a16:creationId xmlns:a16="http://schemas.microsoft.com/office/drawing/2014/main" id="{ACA3CA78-3161-4389-ACE3-9534DA5DEF30}"/>
              </a:ext>
            </a:extLst>
          </p:cNvPr>
          <p:cNvSpPr/>
          <p:nvPr/>
        </p:nvSpPr>
        <p:spPr>
          <a:xfrm>
            <a:off x="2981325" y="3144838"/>
            <a:ext cx="571500" cy="571500"/>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36000" anchor="ctr"/>
          <a:lstStyle/>
          <a:p>
            <a:pPr algn="ctr" eaLnBrk="1" fontAlgn="auto" hangingPunct="1">
              <a:spcBef>
                <a:spcPts val="0"/>
              </a:spcBef>
              <a:spcAft>
                <a:spcPts val="0"/>
              </a:spcAft>
              <a:defRPr/>
            </a:pPr>
            <a:r>
              <a:rPr lang="en-GB" sz="2400" b="1" dirty="0"/>
              <a:t>1</a:t>
            </a:r>
            <a:endParaRPr lang="en-GB" sz="3200" b="1" dirty="0"/>
          </a:p>
        </p:txBody>
      </p:sp>
      <p:sp>
        <p:nvSpPr>
          <p:cNvPr id="12" name="x 1">
            <a:extLst>
              <a:ext uri="{FF2B5EF4-FFF2-40B4-BE49-F238E27FC236}">
                <a16:creationId xmlns:a16="http://schemas.microsoft.com/office/drawing/2014/main" id="{23CBC520-7E6A-4A4E-A889-AB4D8B4497AC}"/>
              </a:ext>
            </a:extLst>
          </p:cNvPr>
          <p:cNvSpPr/>
          <p:nvPr/>
        </p:nvSpPr>
        <p:spPr>
          <a:xfrm>
            <a:off x="2979738" y="3128963"/>
            <a:ext cx="569912" cy="5699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sz="2800" b="1" dirty="0"/>
              <a:t>x</a:t>
            </a:r>
          </a:p>
        </p:txBody>
      </p:sp>
      <p:sp>
        <p:nvSpPr>
          <p:cNvPr id="17" name="Parked Cars">
            <a:extLst>
              <a:ext uri="{FF2B5EF4-FFF2-40B4-BE49-F238E27FC236}">
                <a16:creationId xmlns:a16="http://schemas.microsoft.com/office/drawing/2014/main" id="{34143A69-10BD-4F6A-95AD-A19EA5F0502C}"/>
              </a:ext>
            </a:extLst>
          </p:cNvPr>
          <p:cNvSpPr/>
          <p:nvPr/>
        </p:nvSpPr>
        <p:spPr>
          <a:xfrm>
            <a:off x="2101850" y="4246563"/>
            <a:ext cx="2559050" cy="1917700"/>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71755" eaLnBrk="1" fontAlgn="auto" hangingPunct="1">
              <a:spcBef>
                <a:spcPts val="445"/>
              </a:spcBef>
              <a:spcAft>
                <a:spcPts val="0"/>
              </a:spcAft>
              <a:defRPr/>
            </a:pPr>
            <a:r>
              <a:rPr lang="en-US" sz="1600" b="1" dirty="0">
                <a:solidFill>
                  <a:schemeClr val="bg1"/>
                </a:solidFill>
                <a:ea typeface="BPreplay"/>
                <a:cs typeface="BPreplay"/>
              </a:rPr>
              <a:t>Parked Cars</a:t>
            </a:r>
            <a:r>
              <a:rPr lang="en-GB" sz="1600" b="1" dirty="0">
                <a:solidFill>
                  <a:schemeClr val="bg1"/>
                </a:solidFill>
                <a:ea typeface="BPreplay"/>
                <a:cs typeface="BPreplay"/>
              </a:rPr>
              <a:t/>
            </a:r>
            <a:br>
              <a:rPr lang="en-GB" sz="1600" b="1" dirty="0">
                <a:solidFill>
                  <a:schemeClr val="bg1"/>
                </a:solidFill>
                <a:ea typeface="BPreplay"/>
                <a:cs typeface="BPreplay"/>
              </a:rPr>
            </a:br>
            <a:r>
              <a:rPr lang="en-US" sz="1600" dirty="0">
                <a:solidFill>
                  <a:schemeClr val="bg1"/>
                </a:solidFill>
                <a:ea typeface="BPreplay"/>
                <a:cs typeface="BPreplay"/>
              </a:rPr>
              <a:t>Always look for a safe place to cross. You must be able to see clearly in all directions and be visible to cars and cyclists.</a:t>
            </a:r>
            <a:endParaRPr lang="en-GB" sz="1600" dirty="0">
              <a:solidFill>
                <a:schemeClr val="bg1"/>
              </a:solidFill>
              <a:ea typeface="BPreplay"/>
              <a:cs typeface="BPreplay"/>
            </a:endParaRPr>
          </a:p>
        </p:txBody>
      </p:sp>
      <p:sp>
        <p:nvSpPr>
          <p:cNvPr id="19" name="2">
            <a:extLst>
              <a:ext uri="{FF2B5EF4-FFF2-40B4-BE49-F238E27FC236}">
                <a16:creationId xmlns:a16="http://schemas.microsoft.com/office/drawing/2014/main" id="{8EB4F040-0D22-44CF-B034-53C0DBBFD2BD}"/>
              </a:ext>
            </a:extLst>
          </p:cNvPr>
          <p:cNvSpPr/>
          <p:nvPr/>
        </p:nvSpPr>
        <p:spPr>
          <a:xfrm>
            <a:off x="1497013" y="4418013"/>
            <a:ext cx="569912" cy="5699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36000" anchor="ctr"/>
          <a:lstStyle/>
          <a:p>
            <a:pPr algn="ctr" eaLnBrk="1" fontAlgn="auto" hangingPunct="1">
              <a:spcBef>
                <a:spcPts val="0"/>
              </a:spcBef>
              <a:spcAft>
                <a:spcPts val="0"/>
              </a:spcAft>
              <a:defRPr/>
            </a:pPr>
            <a:r>
              <a:rPr lang="en-GB" sz="2400" b="1" dirty="0"/>
              <a:t>2</a:t>
            </a:r>
            <a:endParaRPr lang="en-GB" sz="3200" b="1" dirty="0"/>
          </a:p>
        </p:txBody>
      </p:sp>
      <p:sp>
        <p:nvSpPr>
          <p:cNvPr id="18" name="x 2">
            <a:extLst>
              <a:ext uri="{FF2B5EF4-FFF2-40B4-BE49-F238E27FC236}">
                <a16:creationId xmlns:a16="http://schemas.microsoft.com/office/drawing/2014/main" id="{5096BA23-C3B8-4BFA-9C47-7F4DAE598AC5}"/>
              </a:ext>
            </a:extLst>
          </p:cNvPr>
          <p:cNvSpPr/>
          <p:nvPr/>
        </p:nvSpPr>
        <p:spPr>
          <a:xfrm>
            <a:off x="1497013" y="4418013"/>
            <a:ext cx="569912" cy="5699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sz="2800" b="1" dirty="0"/>
              <a:t>x</a:t>
            </a:r>
          </a:p>
        </p:txBody>
      </p:sp>
      <p:sp>
        <p:nvSpPr>
          <p:cNvPr id="23" name="3">
            <a:extLst>
              <a:ext uri="{FF2B5EF4-FFF2-40B4-BE49-F238E27FC236}">
                <a16:creationId xmlns:a16="http://schemas.microsoft.com/office/drawing/2014/main" id="{06844B68-341C-493E-AB9E-CF1ABB466FEE}"/>
              </a:ext>
            </a:extLst>
          </p:cNvPr>
          <p:cNvSpPr/>
          <p:nvPr/>
        </p:nvSpPr>
        <p:spPr>
          <a:xfrm>
            <a:off x="6621463" y="2181225"/>
            <a:ext cx="571500" cy="569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36000" anchor="ctr"/>
          <a:lstStyle/>
          <a:p>
            <a:pPr algn="ctr" eaLnBrk="1" fontAlgn="auto" hangingPunct="1">
              <a:spcBef>
                <a:spcPts val="0"/>
              </a:spcBef>
              <a:spcAft>
                <a:spcPts val="0"/>
              </a:spcAft>
              <a:defRPr/>
            </a:pPr>
            <a:r>
              <a:rPr lang="en-GB" sz="2400" b="1" dirty="0"/>
              <a:t>3</a:t>
            </a:r>
            <a:endParaRPr lang="en-GB" sz="3200" b="1" dirty="0"/>
          </a:p>
        </p:txBody>
      </p:sp>
      <p:sp>
        <p:nvSpPr>
          <p:cNvPr id="21" name="x3">
            <a:extLst>
              <a:ext uri="{FF2B5EF4-FFF2-40B4-BE49-F238E27FC236}">
                <a16:creationId xmlns:a16="http://schemas.microsoft.com/office/drawing/2014/main" id="{5F37CDEA-842A-49E5-B143-1B4E5D2E75E2}"/>
              </a:ext>
            </a:extLst>
          </p:cNvPr>
          <p:cNvSpPr/>
          <p:nvPr/>
        </p:nvSpPr>
        <p:spPr>
          <a:xfrm>
            <a:off x="6621463" y="2166938"/>
            <a:ext cx="571500" cy="5699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sz="2800" b="1" dirty="0"/>
              <a:t>x</a:t>
            </a:r>
          </a:p>
        </p:txBody>
      </p:sp>
      <p:sp>
        <p:nvSpPr>
          <p:cNvPr id="24" name="Pelican Crossing">
            <a:extLst>
              <a:ext uri="{FF2B5EF4-FFF2-40B4-BE49-F238E27FC236}">
                <a16:creationId xmlns:a16="http://schemas.microsoft.com/office/drawing/2014/main" id="{CBE2618C-46CA-4410-87EE-6D271074E4E8}"/>
              </a:ext>
            </a:extLst>
          </p:cNvPr>
          <p:cNvSpPr/>
          <p:nvPr/>
        </p:nvSpPr>
        <p:spPr>
          <a:xfrm>
            <a:off x="5387975" y="5068888"/>
            <a:ext cx="2474913" cy="1238250"/>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71755" eaLnBrk="1" fontAlgn="auto" hangingPunct="1">
              <a:spcBef>
                <a:spcPts val="445"/>
              </a:spcBef>
              <a:spcAft>
                <a:spcPts val="0"/>
              </a:spcAft>
              <a:defRPr/>
            </a:pPr>
            <a:r>
              <a:rPr lang="en-US" sz="1600" b="1" dirty="0">
                <a:solidFill>
                  <a:schemeClr val="bg1"/>
                </a:solidFill>
                <a:ea typeface="BPreplay"/>
                <a:cs typeface="BPreplay"/>
              </a:rPr>
              <a:t>Pelican Crossing</a:t>
            </a:r>
            <a:r>
              <a:rPr lang="en-GB" sz="1600" b="1" dirty="0">
                <a:solidFill>
                  <a:schemeClr val="bg1"/>
                </a:solidFill>
                <a:ea typeface="BPreplay"/>
                <a:cs typeface="BPreplay"/>
              </a:rPr>
              <a:t/>
            </a:r>
            <a:br>
              <a:rPr lang="en-GB" sz="1600" b="1" dirty="0">
                <a:solidFill>
                  <a:schemeClr val="bg1"/>
                </a:solidFill>
                <a:ea typeface="BPreplay"/>
                <a:cs typeface="BPreplay"/>
              </a:rPr>
            </a:br>
            <a:r>
              <a:rPr lang="en-US" sz="1600" dirty="0">
                <a:solidFill>
                  <a:schemeClr val="bg1"/>
                </a:solidFill>
                <a:ea typeface="BPreplay"/>
                <a:cs typeface="BPreplay"/>
              </a:rPr>
              <a:t>A safe crossing place with traffic lights to slow and stop traffic</a:t>
            </a:r>
            <a:r>
              <a:rPr lang="en-US" sz="1100" dirty="0">
                <a:solidFill>
                  <a:schemeClr val="bg1"/>
                </a:solidFill>
                <a:latin typeface="BPreplay"/>
                <a:ea typeface="BPreplay"/>
                <a:cs typeface="BPreplay"/>
              </a:rPr>
              <a:t>.</a:t>
            </a:r>
            <a:endParaRPr lang="en-GB" sz="1100" dirty="0">
              <a:solidFill>
                <a:schemeClr val="bg1"/>
              </a:solidFill>
              <a:latin typeface="BPreplay"/>
              <a:ea typeface="BPreplay"/>
              <a:cs typeface="BPreplay"/>
            </a:endParaRPr>
          </a:p>
        </p:txBody>
      </p:sp>
      <p:sp>
        <p:nvSpPr>
          <p:cNvPr id="27" name="4">
            <a:extLst>
              <a:ext uri="{FF2B5EF4-FFF2-40B4-BE49-F238E27FC236}">
                <a16:creationId xmlns:a16="http://schemas.microsoft.com/office/drawing/2014/main" id="{CBA104FF-830C-4BF8-BBD9-5D56BF361544}"/>
              </a:ext>
            </a:extLst>
          </p:cNvPr>
          <p:cNvSpPr/>
          <p:nvPr/>
        </p:nvSpPr>
        <p:spPr>
          <a:xfrm>
            <a:off x="6738938" y="4418013"/>
            <a:ext cx="569912" cy="5699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36000" anchor="ctr"/>
          <a:lstStyle/>
          <a:p>
            <a:pPr algn="ctr" eaLnBrk="1" fontAlgn="auto" hangingPunct="1">
              <a:spcBef>
                <a:spcPts val="0"/>
              </a:spcBef>
              <a:spcAft>
                <a:spcPts val="0"/>
              </a:spcAft>
              <a:defRPr/>
            </a:pPr>
            <a:r>
              <a:rPr lang="en-GB" sz="2400" b="1" dirty="0"/>
              <a:t>4</a:t>
            </a:r>
            <a:endParaRPr lang="en-GB" sz="3200" b="1" dirty="0"/>
          </a:p>
        </p:txBody>
      </p:sp>
      <p:sp>
        <p:nvSpPr>
          <p:cNvPr id="25" name="x4">
            <a:extLst>
              <a:ext uri="{FF2B5EF4-FFF2-40B4-BE49-F238E27FC236}">
                <a16:creationId xmlns:a16="http://schemas.microsoft.com/office/drawing/2014/main" id="{8A4370F4-F25C-4F36-8E87-C36ED61E7352}"/>
              </a:ext>
            </a:extLst>
          </p:cNvPr>
          <p:cNvSpPr/>
          <p:nvPr/>
        </p:nvSpPr>
        <p:spPr>
          <a:xfrm>
            <a:off x="6738938" y="4418013"/>
            <a:ext cx="569912" cy="56991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tIns="0" anchor="ctr"/>
          <a:lstStyle/>
          <a:p>
            <a:pPr algn="ctr" eaLnBrk="1" fontAlgn="auto" hangingPunct="1">
              <a:spcBef>
                <a:spcPts val="0"/>
              </a:spcBef>
              <a:spcAft>
                <a:spcPts val="0"/>
              </a:spcAft>
              <a:defRPr/>
            </a:pPr>
            <a:r>
              <a:rPr lang="en-GB" sz="2800" b="1" dirty="0"/>
              <a:t>x</a:t>
            </a:r>
          </a:p>
        </p:txBody>
      </p:sp>
      <p:sp>
        <p:nvSpPr>
          <p:cNvPr id="13" name="Green Cross Code">
            <a:extLst>
              <a:ext uri="{FF2B5EF4-FFF2-40B4-BE49-F238E27FC236}">
                <a16:creationId xmlns:a16="http://schemas.microsoft.com/office/drawing/2014/main" id="{6F924D58-DE96-4620-98AC-A2348197C9A0}"/>
              </a:ext>
            </a:extLst>
          </p:cNvPr>
          <p:cNvSpPr/>
          <p:nvPr/>
        </p:nvSpPr>
        <p:spPr>
          <a:xfrm>
            <a:off x="1177925" y="1196975"/>
            <a:ext cx="5729288" cy="1738313"/>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71755" eaLnBrk="1" fontAlgn="auto" hangingPunct="1">
              <a:spcBef>
                <a:spcPts val="445"/>
              </a:spcBef>
              <a:spcAft>
                <a:spcPts val="0"/>
              </a:spcAft>
              <a:defRPr/>
            </a:pPr>
            <a:r>
              <a:rPr lang="en-US" sz="1600" b="1" dirty="0">
                <a:solidFill>
                  <a:schemeClr val="bg1"/>
                </a:solidFill>
                <a:ea typeface="BPreplay"/>
                <a:cs typeface="BPreplay"/>
              </a:rPr>
              <a:t>Green Cross Code</a:t>
            </a:r>
            <a:r>
              <a:rPr lang="en-GB" sz="1600" b="1" dirty="0">
                <a:solidFill>
                  <a:schemeClr val="bg1"/>
                </a:solidFill>
                <a:ea typeface="BPreplay"/>
                <a:cs typeface="BPreplay"/>
              </a:rPr>
              <a:t/>
            </a:r>
            <a:br>
              <a:rPr lang="en-GB" sz="1600" b="1" dirty="0">
                <a:solidFill>
                  <a:schemeClr val="bg1"/>
                </a:solidFill>
                <a:ea typeface="BPreplay"/>
                <a:cs typeface="BPreplay"/>
              </a:rPr>
            </a:br>
            <a:r>
              <a:rPr lang="en-US" sz="1600" dirty="0">
                <a:solidFill>
                  <a:schemeClr val="bg1"/>
                </a:solidFill>
                <a:ea typeface="BPreplay"/>
                <a:cs typeface="BPreplay"/>
              </a:rPr>
              <a:t>THINK! Is it safe to cross?</a:t>
            </a:r>
            <a:endParaRPr lang="en-GB" sz="1600" dirty="0">
              <a:solidFill>
                <a:schemeClr val="bg1"/>
              </a:solidFill>
              <a:ea typeface="BPreplay"/>
              <a:cs typeface="BPreplay"/>
            </a:endParaRPr>
          </a:p>
          <a:p>
            <a:pPr marL="71755" eaLnBrk="1" fontAlgn="auto" hangingPunct="1">
              <a:spcBef>
                <a:spcPts val="445"/>
              </a:spcBef>
              <a:spcAft>
                <a:spcPts val="0"/>
              </a:spcAft>
              <a:defRPr/>
            </a:pPr>
            <a:r>
              <a:rPr lang="en-US" sz="1600" dirty="0">
                <a:solidFill>
                  <a:schemeClr val="bg1"/>
                </a:solidFill>
                <a:ea typeface="BPreplay"/>
                <a:cs typeface="BPreplay"/>
              </a:rPr>
              <a:t>STOP! Stop before the </a:t>
            </a:r>
            <a:r>
              <a:rPr lang="en-US" sz="1600" dirty="0" err="1">
                <a:solidFill>
                  <a:schemeClr val="bg1"/>
                </a:solidFill>
                <a:ea typeface="BPreplay"/>
                <a:cs typeface="BPreplay"/>
              </a:rPr>
              <a:t>kerb</a:t>
            </a:r>
            <a:r>
              <a:rPr lang="en-US" sz="1600" dirty="0">
                <a:solidFill>
                  <a:schemeClr val="bg1"/>
                </a:solidFill>
                <a:ea typeface="BPreplay"/>
                <a:cs typeface="BPreplay"/>
              </a:rPr>
              <a:t>, don’t get too close to traffic.</a:t>
            </a:r>
            <a:endParaRPr lang="en-GB" sz="1600" dirty="0">
              <a:solidFill>
                <a:schemeClr val="bg1"/>
              </a:solidFill>
              <a:ea typeface="BPreplay"/>
              <a:cs typeface="BPreplay"/>
            </a:endParaRPr>
          </a:p>
          <a:p>
            <a:pPr marL="71755" eaLnBrk="1" fontAlgn="auto" hangingPunct="1">
              <a:spcBef>
                <a:spcPts val="445"/>
              </a:spcBef>
              <a:spcAft>
                <a:spcPts val="0"/>
              </a:spcAft>
              <a:defRPr/>
            </a:pPr>
            <a:r>
              <a:rPr lang="en-US" sz="1600" dirty="0">
                <a:solidFill>
                  <a:schemeClr val="bg1"/>
                </a:solidFill>
                <a:ea typeface="BPreplay"/>
                <a:cs typeface="BPreplay"/>
              </a:rPr>
              <a:t>LOOK! In all directions and listen.</a:t>
            </a:r>
            <a:endParaRPr lang="en-GB" sz="1600" dirty="0">
              <a:solidFill>
                <a:schemeClr val="bg1"/>
              </a:solidFill>
              <a:ea typeface="BPreplay"/>
              <a:cs typeface="BPreplay"/>
            </a:endParaRPr>
          </a:p>
          <a:p>
            <a:pPr marL="71755" eaLnBrk="1" fontAlgn="auto" hangingPunct="1">
              <a:spcBef>
                <a:spcPts val="445"/>
              </a:spcBef>
              <a:spcAft>
                <a:spcPts val="0"/>
              </a:spcAft>
              <a:defRPr/>
            </a:pPr>
            <a:r>
              <a:rPr lang="en-US" sz="1600" dirty="0">
                <a:solidFill>
                  <a:schemeClr val="bg1"/>
                </a:solidFill>
                <a:ea typeface="BPreplay"/>
                <a:cs typeface="BPreplay"/>
              </a:rPr>
              <a:t>WAIT! Let traffic pass.</a:t>
            </a:r>
            <a:endParaRPr lang="en-GB" sz="1600" dirty="0">
              <a:solidFill>
                <a:schemeClr val="bg1"/>
              </a:solidFill>
              <a:ea typeface="BPreplay"/>
              <a:cs typeface="BPreplay"/>
            </a:endParaRPr>
          </a:p>
          <a:p>
            <a:pPr marL="71755" eaLnBrk="1" fontAlgn="auto" hangingPunct="1">
              <a:spcBef>
                <a:spcPts val="445"/>
              </a:spcBef>
              <a:spcAft>
                <a:spcPts val="0"/>
              </a:spcAft>
              <a:defRPr/>
            </a:pPr>
            <a:r>
              <a:rPr lang="en-US" sz="1600" dirty="0">
                <a:solidFill>
                  <a:schemeClr val="bg1"/>
                </a:solidFill>
                <a:ea typeface="BPreplay"/>
                <a:cs typeface="BPreplay"/>
              </a:rPr>
              <a:t>WALK! Walk straight across, don’t run.</a:t>
            </a:r>
            <a:endParaRPr lang="en-GB" sz="1600" dirty="0">
              <a:solidFill>
                <a:schemeClr val="bg1"/>
              </a:solidFill>
              <a:ea typeface="BPreplay"/>
              <a:cs typeface="BPreplay"/>
            </a:endParaRPr>
          </a:p>
        </p:txBody>
      </p:sp>
      <p:sp>
        <p:nvSpPr>
          <p:cNvPr id="20" name="Traffic Lights">
            <a:extLst>
              <a:ext uri="{FF2B5EF4-FFF2-40B4-BE49-F238E27FC236}">
                <a16:creationId xmlns:a16="http://schemas.microsoft.com/office/drawing/2014/main" id="{02842CC3-01B3-4BBB-AE8B-F069B0D3D730}"/>
              </a:ext>
            </a:extLst>
          </p:cNvPr>
          <p:cNvSpPr/>
          <p:nvPr/>
        </p:nvSpPr>
        <p:spPr>
          <a:xfrm>
            <a:off x="2776538" y="944563"/>
            <a:ext cx="3708400" cy="2143125"/>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71755" eaLnBrk="1" fontAlgn="auto" hangingPunct="1">
              <a:spcBef>
                <a:spcPts val="445"/>
              </a:spcBef>
              <a:spcAft>
                <a:spcPts val="0"/>
              </a:spcAft>
              <a:defRPr/>
            </a:pPr>
            <a:r>
              <a:rPr lang="en-US" sz="1600" b="1" dirty="0">
                <a:solidFill>
                  <a:schemeClr val="bg1"/>
                </a:solidFill>
                <a:ea typeface="BPreplay"/>
                <a:cs typeface="BPreplay"/>
              </a:rPr>
              <a:t>Traffic Lights</a:t>
            </a:r>
            <a:r>
              <a:rPr lang="en-GB" sz="1600" b="1" dirty="0">
                <a:solidFill>
                  <a:schemeClr val="bg1"/>
                </a:solidFill>
                <a:ea typeface="BPreplay"/>
                <a:cs typeface="BPreplay"/>
              </a:rPr>
              <a:t/>
            </a:r>
            <a:br>
              <a:rPr lang="en-GB" sz="1600" b="1" dirty="0">
                <a:solidFill>
                  <a:schemeClr val="bg1"/>
                </a:solidFill>
                <a:ea typeface="BPreplay"/>
                <a:cs typeface="BPreplay"/>
              </a:rPr>
            </a:br>
            <a:r>
              <a:rPr lang="en-US" sz="1600" dirty="0">
                <a:solidFill>
                  <a:schemeClr val="bg1"/>
                </a:solidFill>
                <a:ea typeface="BPreplay"/>
                <a:cs typeface="BPreplay"/>
              </a:rPr>
              <a:t>Traffic lights are easy to spot. They shine green for traffic to GO. Amber warns the traffic to slow and red tells the traffic to STOP. There are also lights for pedestrians. A green man tells you to WALK and a red man tells you to WAIT.</a:t>
            </a:r>
            <a:endParaRPr lang="en-GB" sz="1600" dirty="0">
              <a:solidFill>
                <a:schemeClr val="bg1"/>
              </a:solidFill>
              <a:ea typeface="BPreplay"/>
              <a:cs typeface="BPreplay"/>
            </a:endParaRPr>
          </a:p>
        </p:txBody>
      </p:sp>
    </p:spTree>
    <p:extLst>
      <p:ext uri="{BB962C8B-B14F-4D97-AF65-F5344CB8AC3E}">
        <p14:creationId xmlns:p14="http://schemas.microsoft.com/office/powerpoint/2010/main" val="40531126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nextCondLst>
                <p:cond evt="onClick" delay="0">
                  <p:tgtEl>
                    <p:spTgt spid="11"/>
                  </p:tgtEl>
                </p:cond>
              </p:nextCondLst>
            </p:seq>
            <p:seq concurrent="1" nextAc="seek">
              <p:cTn id="9" restart="whenNotActive" fill="hold" evtFilter="cancelBubble" nodeType="interactiveSeq">
                <p:stCondLst>
                  <p:cond evt="onClick" delay="0">
                    <p:tgtEl>
                      <p:spTgt spid="12"/>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xit" presetSubtype="0" fill="hold" grpId="1" nodeType="click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xit" presetSubtype="0" fill="hold" grpId="1" nodeType="withEffect">
                                  <p:stCondLst>
                                    <p:cond delay="0"/>
                                  </p:stCondLst>
                                  <p:childTnLst>
                                    <p:set>
                                      <p:cBhvr>
                                        <p:cTn id="15"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6" restart="whenNotActive" fill="hold" evtFilter="cancelBubble" nodeType="interactiveSeq">
                <p:stCondLst>
                  <p:cond evt="onClick" delay="0">
                    <p:tgtEl>
                      <p:spTgt spid="19"/>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18"/>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18"/>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30" restart="whenNotActive" fill="hold" evtFilter="cancelBubble" nodeType="interactiveSeq">
                <p:stCondLst>
                  <p:cond evt="onClick" delay="0">
                    <p:tgtEl>
                      <p:spTgt spid="23"/>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37" restart="whenNotActive" fill="hold" evtFilter="cancelBubble" nodeType="interactiveSeq">
                <p:stCondLst>
                  <p:cond evt="onClick" delay="0">
                    <p:tgtEl>
                      <p:spTgt spid="21"/>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grpId="1" nodeType="clickEffect">
                                  <p:stCondLst>
                                    <p:cond delay="0"/>
                                  </p:stCondLst>
                                  <p:childTnLst>
                                    <p:set>
                                      <p:cBhvr>
                                        <p:cTn id="41" dur="1" fill="hold">
                                          <p:stCondLst>
                                            <p:cond delay="0"/>
                                          </p:stCondLst>
                                        </p:cTn>
                                        <p:tgtEl>
                                          <p:spTgt spid="21"/>
                                        </p:tgtEl>
                                        <p:attrNameLst>
                                          <p:attrName>style.visibility</p:attrName>
                                        </p:attrNameLst>
                                      </p:cBhvr>
                                      <p:to>
                                        <p:strVal val="hidden"/>
                                      </p:to>
                                    </p:set>
                                  </p:childTnLst>
                                </p:cTn>
                              </p:par>
                              <p:par>
                                <p:cTn id="42" presetID="1" presetClass="exit" presetSubtype="0" fill="hold" grpId="1" nodeType="withEffect">
                                  <p:stCondLst>
                                    <p:cond delay="0"/>
                                  </p:stCondLst>
                                  <p:childTnLst>
                                    <p:set>
                                      <p:cBhvr>
                                        <p:cTn id="43" dur="1" fill="hold">
                                          <p:stCondLst>
                                            <p:cond delay="0"/>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44" restart="whenNotActive" fill="hold" evtFilter="cancelBubble" nodeType="interactiveSeq">
                <p:stCondLst>
                  <p:cond evt="onClick" delay="0">
                    <p:tgtEl>
                      <p:spTgt spid="27"/>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childTnLst>
                                </p:cTn>
                              </p:par>
                            </p:childTnLst>
                          </p:cTn>
                        </p:par>
                      </p:childTnLst>
                    </p:cTn>
                  </p:par>
                </p:childTnLst>
              </p:cTn>
              <p:nextCondLst>
                <p:cond evt="onClick" delay="0">
                  <p:tgtEl>
                    <p:spTgt spid="27"/>
                  </p:tgtEl>
                </p:cond>
              </p:nextCondLst>
            </p:seq>
            <p:seq concurrent="1" nextAc="seek">
              <p:cTn id="51" restart="whenNotActive" fill="hold" evtFilter="cancelBubble" nodeType="interactiveSeq">
                <p:stCondLst>
                  <p:cond evt="onClick" delay="0">
                    <p:tgtEl>
                      <p:spTgt spid="25"/>
                    </p:tgtEl>
                  </p:cond>
                </p:stCondLst>
                <p:endSync evt="end" delay="0">
                  <p:rtn val="all"/>
                </p:endSync>
                <p:childTnLst>
                  <p:par>
                    <p:cTn id="52" fill="hold" nodeType="clickPar">
                      <p:stCondLst>
                        <p:cond delay="0"/>
                      </p:stCondLst>
                      <p:childTnLst>
                        <p:par>
                          <p:cTn id="53" fill="hold" nodeType="withGroup">
                            <p:stCondLst>
                              <p:cond delay="0"/>
                            </p:stCondLst>
                            <p:childTnLst>
                              <p:par>
                                <p:cTn id="54" presetID="1" presetClass="exit" presetSubtype="0" fill="hold" grpId="1" nodeType="clickEffect">
                                  <p:stCondLst>
                                    <p:cond delay="0"/>
                                  </p:stCondLst>
                                  <p:childTnLst>
                                    <p:set>
                                      <p:cBhvr>
                                        <p:cTn id="55" dur="1" fill="hold">
                                          <p:stCondLst>
                                            <p:cond delay="0"/>
                                          </p:stCondLst>
                                        </p:cTn>
                                        <p:tgtEl>
                                          <p:spTgt spid="24"/>
                                        </p:tgtEl>
                                        <p:attrNameLst>
                                          <p:attrName>style.visibility</p:attrName>
                                        </p:attrNameLst>
                                      </p:cBhvr>
                                      <p:to>
                                        <p:strVal val="hidden"/>
                                      </p:to>
                                    </p:set>
                                  </p:childTnLst>
                                </p:cTn>
                              </p:par>
                              <p:par>
                                <p:cTn id="56" presetID="1" presetClass="exit" presetSubtype="0" fill="hold" grpId="1" nodeType="withEffect">
                                  <p:stCondLst>
                                    <p:cond delay="0"/>
                                  </p:stCondLst>
                                  <p:childTnLst>
                                    <p:set>
                                      <p:cBhvr>
                                        <p:cTn id="57" dur="1" fill="hold">
                                          <p:stCondLst>
                                            <p:cond delay="0"/>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12" grpId="0" animBg="1"/>
      <p:bldP spid="12" grpId="1" animBg="1"/>
      <p:bldP spid="17" grpId="0" animBg="1"/>
      <p:bldP spid="17" grpId="1" animBg="1"/>
      <p:bldP spid="18" grpId="0" animBg="1"/>
      <p:bldP spid="18" grpId="1" animBg="1"/>
      <p:bldP spid="21" grpId="0" animBg="1"/>
      <p:bldP spid="21" grpId="1" animBg="1"/>
      <p:bldP spid="24" grpId="0" animBg="1"/>
      <p:bldP spid="24" grpId="1" animBg="1"/>
      <p:bldP spid="25" grpId="0" animBg="1"/>
      <p:bldP spid="25" grpId="1" animBg="1"/>
      <p:bldP spid="13" grpId="0" animBg="1"/>
      <p:bldP spid="13" grpId="1" animBg="1"/>
      <p:bldP spid="20" grpId="0" animBg="1"/>
      <p:bldP spid="20"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9303" y="5651863"/>
            <a:ext cx="8198078" cy="369332"/>
          </a:xfrm>
          <a:prstGeom prst="rect">
            <a:avLst/>
          </a:prstGeom>
          <a:noFill/>
        </p:spPr>
        <p:txBody>
          <a:bodyPr wrap="none" rtlCol="0">
            <a:spAutoFit/>
          </a:bodyPr>
          <a:lstStyle/>
          <a:p>
            <a:r>
              <a:rPr lang="en-US" dirty="0">
                <a:hlinkClick r:id="rId2"/>
              </a:rPr>
              <a:t>Think! Hedgehog Road Safety - King of the Road 1998 UK TV Advert - YouTube</a:t>
            </a:r>
            <a:endParaRPr lang="en-GB" dirty="0"/>
          </a:p>
        </p:txBody>
      </p:sp>
      <p:pic>
        <p:nvPicPr>
          <p:cNvPr id="5" name="Picture 4"/>
          <p:cNvPicPr>
            <a:picLocks noChangeAspect="1"/>
          </p:cNvPicPr>
          <p:nvPr/>
        </p:nvPicPr>
        <p:blipFill>
          <a:blip r:embed="rId3"/>
          <a:stretch>
            <a:fillRect/>
          </a:stretch>
        </p:blipFill>
        <p:spPr>
          <a:xfrm>
            <a:off x="1358400" y="790030"/>
            <a:ext cx="6434452" cy="4696369"/>
          </a:xfrm>
          <a:prstGeom prst="rect">
            <a:avLst/>
          </a:prstGeom>
        </p:spPr>
      </p:pic>
    </p:spTree>
    <p:extLst>
      <p:ext uri="{BB962C8B-B14F-4D97-AF65-F5344CB8AC3E}">
        <p14:creationId xmlns:p14="http://schemas.microsoft.com/office/powerpoint/2010/main" val="21857600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PrimaryInfant" panose="00000400000000000000" pitchFamily="2" charset="0"/>
              </a:rPr>
              <a:t>Poster Competition!</a:t>
            </a:r>
            <a:endParaRPr lang="en-GB" dirty="0">
              <a:latin typeface="SassoonPrimaryInfant" panose="00000400000000000000" pitchFamily="2" charset="0"/>
            </a:endParaRPr>
          </a:p>
        </p:txBody>
      </p:sp>
      <p:sp>
        <p:nvSpPr>
          <p:cNvPr id="3" name="TextBox 2"/>
          <p:cNvSpPr txBox="1"/>
          <p:nvPr/>
        </p:nvSpPr>
        <p:spPr>
          <a:xfrm>
            <a:off x="1219200" y="1473201"/>
            <a:ext cx="7210697" cy="4524315"/>
          </a:xfrm>
          <a:prstGeom prst="rect">
            <a:avLst/>
          </a:prstGeom>
          <a:noFill/>
        </p:spPr>
        <p:txBody>
          <a:bodyPr wrap="square" rtlCol="0">
            <a:spAutoFit/>
          </a:bodyPr>
          <a:lstStyle/>
          <a:p>
            <a:r>
              <a:rPr lang="en-GB" dirty="0" smtClean="0"/>
              <a:t>The school council would like you to design a poster to be displayed outside the school. Your poster should tell your class mates and your parents or grown ups how to keep safe near the road. You could include things like:</a:t>
            </a:r>
          </a:p>
          <a:p>
            <a:endParaRPr lang="en-GB" dirty="0"/>
          </a:p>
          <a:p>
            <a:pPr marL="285750" indent="-285750">
              <a:buFont typeface="Arial" panose="020B0604020202020204" pitchFamily="34" charset="0"/>
              <a:buChar char="•"/>
            </a:pPr>
            <a:r>
              <a:rPr lang="en-GB" dirty="0" smtClean="0"/>
              <a:t>Parking their cars in safe places (not on the zigzag or yellow lines)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Crossing at the zebra crossing or traffic lights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Not looking at phones while near the road</a:t>
            </a:r>
            <a:endParaRPr lang="en-GB" dirty="0" smtClean="0"/>
          </a:p>
          <a:p>
            <a:endParaRPr lang="en-GB" dirty="0" smtClean="0"/>
          </a:p>
          <a:p>
            <a:pPr marL="285750" indent="-285750">
              <a:buFont typeface="Arial" panose="020B0604020202020204" pitchFamily="34" charset="0"/>
              <a:buChar char="•"/>
            </a:pPr>
            <a:r>
              <a:rPr lang="en-GB" dirty="0" smtClean="0"/>
              <a:t>Following the Green Cross Code</a:t>
            </a:r>
            <a:r>
              <a:rPr lang="en-GB" dirty="0" smtClean="0"/>
              <a:t> </a:t>
            </a:r>
          </a:p>
          <a:p>
            <a:pPr marL="285750" indent="-285750">
              <a:buFont typeface="Arial" panose="020B0604020202020204" pitchFamily="34" charset="0"/>
              <a:buChar char="•"/>
            </a:pPr>
            <a:endParaRPr lang="en-GB" dirty="0"/>
          </a:p>
          <a:p>
            <a:r>
              <a:rPr lang="en-GB" dirty="0" smtClean="0"/>
              <a:t>The school council will choose their favourite from every class and these will be laminated and displayed on both sites along the fences.</a:t>
            </a:r>
            <a:endParaRPr lang="en-GB" dirty="0"/>
          </a:p>
        </p:txBody>
      </p:sp>
    </p:spTree>
    <p:extLst>
      <p:ext uri="{BB962C8B-B14F-4D97-AF65-F5344CB8AC3E}">
        <p14:creationId xmlns:p14="http://schemas.microsoft.com/office/powerpoint/2010/main" val="11297856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161</TotalTime>
  <Words>639</Words>
  <Application>Microsoft Office PowerPoint</Application>
  <PresentationFormat>On-screen Show (4:3)</PresentationFormat>
  <Paragraphs>76</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Twinkl</vt:lpstr>
      <vt:lpstr>Times New Roman</vt:lpstr>
      <vt:lpstr>Symbol</vt:lpstr>
      <vt:lpstr>BPreplay</vt:lpstr>
      <vt:lpstr>Arial</vt:lpstr>
      <vt:lpstr>SassoonPrimaryInfant</vt:lpstr>
      <vt:lpstr>Calibri</vt:lpstr>
      <vt:lpstr>Office Theme</vt:lpstr>
      <vt:lpstr>PowerPoint Presentation</vt:lpstr>
      <vt:lpstr>PowerPoint Presentation</vt:lpstr>
      <vt:lpstr>PowerPoint Presentation</vt:lpstr>
      <vt:lpstr>How Can You Stay Safe on the Roads?</vt:lpstr>
      <vt:lpstr>PowerPoint Presentation</vt:lpstr>
      <vt:lpstr>PowerPoint Presentation</vt:lpstr>
      <vt:lpstr>The Green Cross Code</vt:lpstr>
      <vt:lpstr>PowerPoint Presentation</vt:lpstr>
      <vt:lpstr>PowerPoint Presentation</vt:lpstr>
      <vt:lpstr>PowerPoint Presentation</vt:lpstr>
      <vt:lpstr>PowerPoint Presentation</vt:lpstr>
      <vt:lpstr>PowerPoint Presentation</vt:lpstr>
      <vt:lpstr>Poster Competition!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Cathy Evans</cp:lastModifiedBy>
  <cp:revision>21</cp:revision>
  <dcterms:created xsi:type="dcterms:W3CDTF">2020-09-09T07:56:14Z</dcterms:created>
  <dcterms:modified xsi:type="dcterms:W3CDTF">2021-05-02T13:34:12Z</dcterms:modified>
</cp:coreProperties>
</file>