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7" r:id="rId5"/>
    <p:sldId id="258" r:id="rId6"/>
    <p:sldId id="286" r:id="rId7"/>
    <p:sldId id="278" r:id="rId8"/>
    <p:sldId id="307" r:id="rId9"/>
    <p:sldId id="309" r:id="rId10"/>
    <p:sldId id="293" r:id="rId11"/>
    <p:sldId id="310" r:id="rId12"/>
    <p:sldId id="304" r:id="rId13"/>
    <p:sldId id="311" r:id="rId14"/>
    <p:sldId id="314" r:id="rId15"/>
    <p:sldId id="312" r:id="rId16"/>
    <p:sldId id="313" r:id="rId17"/>
    <p:sldId id="28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C6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01" autoAdjust="0"/>
    <p:restoredTop sz="94660"/>
  </p:normalViewPr>
  <p:slideViewPr>
    <p:cSldViewPr snapToGrid="0">
      <p:cViewPr varScale="1">
        <p:scale>
          <a:sx n="83" d="100"/>
          <a:sy n="83" d="100"/>
        </p:scale>
        <p:origin x="62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because 		looked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their</a:t>
            </a:r>
            <a:endParaRPr lang="en-GB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185891" y="3703782"/>
            <a:ext cx="4618182" cy="1006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2" name="Rectangle 1"/>
          <p:cNvSpPr/>
          <p:nvPr/>
        </p:nvSpPr>
        <p:spPr>
          <a:xfrm>
            <a:off x="3685309" y="274686"/>
            <a:ext cx="6788728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32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Look at these sounds.  What do you notice?</a:t>
            </a:r>
            <a:endParaRPr lang="en-GB" sz="3200" b="1" dirty="0">
              <a:solidFill>
                <a:srgbClr val="002060"/>
              </a:solidFill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0" y="2455657"/>
            <a:ext cx="3173498" cy="26181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08028" y="3401351"/>
            <a:ext cx="33441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elephant</a:t>
            </a:r>
            <a:endParaRPr lang="en-GB" sz="7200" dirty="0"/>
          </a:p>
        </p:txBody>
      </p:sp>
      <p:sp>
        <p:nvSpPr>
          <p:cNvPr id="10" name="Rectangle 9"/>
          <p:cNvSpPr/>
          <p:nvPr/>
        </p:nvSpPr>
        <p:spPr>
          <a:xfrm>
            <a:off x="8334247" y="3401351"/>
            <a:ext cx="232146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found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679032" y="138046"/>
            <a:ext cx="654171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4" name="Picture 3" descr="Male teacher on blackboard | Free SV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88" y="1208501"/>
            <a:ext cx="11505804" cy="55729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94545" y="1662546"/>
            <a:ext cx="7518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bg1"/>
                </a:solidFill>
                <a:latin typeface="SassoonPrimaryInfant" panose="00000400000000000000" pitchFamily="2" charset="0"/>
              </a:rPr>
              <a:t>Today we are going to looking at a past phonics screening paper.</a:t>
            </a:r>
          </a:p>
          <a:p>
            <a:endParaRPr lang="en-GB" sz="4000" dirty="0">
              <a:solidFill>
                <a:schemeClr val="bg1"/>
              </a:solidFill>
              <a:latin typeface="SassoonPrimaryInfant" panose="00000400000000000000" pitchFamily="2" charset="0"/>
            </a:endParaRPr>
          </a:p>
          <a:p>
            <a:r>
              <a:rPr lang="en-GB" sz="4000" dirty="0" smtClean="0">
                <a:solidFill>
                  <a:schemeClr val="bg1"/>
                </a:solidFill>
                <a:latin typeface="SassoonPrimaryInfant" panose="00000400000000000000" pitchFamily="2" charset="0"/>
              </a:rPr>
              <a:t>Can we try and read the sounds together?</a:t>
            </a:r>
            <a:endParaRPr lang="en-GB" sz="4000" dirty="0">
              <a:solidFill>
                <a:schemeClr val="bg1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36" y="1477818"/>
            <a:ext cx="3349606" cy="405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396" y="1006336"/>
            <a:ext cx="3956986" cy="57458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341563" y="13754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17492" y="2373745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024653" y="3879273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017492" y="5348020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0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396" y="1006336"/>
            <a:ext cx="3956986" cy="57458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341563" y="13754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680416" y="2115127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858234" y="2128982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8059902" y="2128981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710737" y="3517918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930593" y="3517917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164115" y="3531773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8059902" y="4779108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728925" y="6066444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7904416" y="6071061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8099460" y="6071063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671974" y="4774490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865938" y="4774491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66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979"/>
          <a:stretch/>
        </p:blipFill>
        <p:spPr>
          <a:xfrm>
            <a:off x="8016640" y="969042"/>
            <a:ext cx="3986184" cy="580323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362219" y="199601"/>
            <a:ext cx="6772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18934" y="2319735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118934" y="3846944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165743" y="5352472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979"/>
          <a:stretch/>
        </p:blipFill>
        <p:spPr>
          <a:xfrm>
            <a:off x="7988990" y="969042"/>
            <a:ext cx="3986184" cy="580323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362219" y="199601"/>
            <a:ext cx="6772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9665628" y="2115127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618663" y="4724399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009732" y="3522536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256982" y="3522536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880423" y="2115127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945077" y="6057558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196946" y="4724399"/>
            <a:ext cx="129309" cy="1108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0043337" y="2170545"/>
            <a:ext cx="480291" cy="92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9464786" y="3568718"/>
            <a:ext cx="480291" cy="92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9783113" y="4790046"/>
            <a:ext cx="378692" cy="2770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9480802" y="6117594"/>
            <a:ext cx="369652" cy="277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0139041" y="6138374"/>
            <a:ext cx="392546" cy="138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44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2177" y="1493294"/>
            <a:ext cx="1006365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show me how you would…</a:t>
            </a:r>
          </a:p>
          <a:p>
            <a:pPr algn="ctr">
              <a:spcBef>
                <a:spcPct val="0"/>
              </a:spcBef>
              <a:defRPr/>
            </a:pPr>
            <a:endParaRPr lang="en-GB" altLang="en-US" sz="54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altLang="en-US" sz="5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54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                       </a:t>
            </a:r>
            <a:r>
              <a:rPr lang="en-GB" altLang="en-US" sz="5400" dirty="0" smtClean="0">
                <a:latin typeface="SassoonPrimaryInfant" panose="00000400000000000000" pitchFamily="2" charset="0"/>
              </a:rPr>
              <a:t>?</a:t>
            </a:r>
            <a:endParaRPr lang="en-GB" altLang="en-US" sz="5400" u="sng" dirty="0" smtClean="0"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4228" y="3142817"/>
            <a:ext cx="4019550" cy="1514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37" y="2839327"/>
            <a:ext cx="3762866" cy="279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7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2177" y="1493294"/>
            <a:ext cx="1006365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show me how you would…</a:t>
            </a:r>
          </a:p>
          <a:p>
            <a:pPr algn="ctr">
              <a:spcBef>
                <a:spcPct val="0"/>
              </a:spcBef>
              <a:defRPr/>
            </a:pPr>
            <a:endParaRPr lang="en-GB" altLang="en-US" sz="54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altLang="en-US" sz="5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54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                    </a:t>
            </a:r>
            <a:r>
              <a:rPr lang="en-GB" altLang="en-US" sz="5400" dirty="0" smtClean="0">
                <a:latin typeface="SassoonPrimaryInfant" panose="00000400000000000000" pitchFamily="2" charset="0"/>
              </a:rPr>
              <a:t>?</a:t>
            </a:r>
            <a:endParaRPr lang="en-GB" altLang="en-US" sz="5400" u="sng" dirty="0" smtClean="0"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9465" y="2924500"/>
            <a:ext cx="4029075" cy="1504950"/>
          </a:xfrm>
          <a:prstGeom prst="rect">
            <a:avLst/>
          </a:prstGeom>
        </p:spPr>
      </p:pic>
      <p:pic>
        <p:nvPicPr>
          <p:cNvPr id="4" name="Picture 3" descr="Vector File Man Song Singing · Free vector graphic on Pixaba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812" y="2739618"/>
            <a:ext cx="2389276" cy="267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07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2177" y="1493294"/>
            <a:ext cx="1006365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show me how you would…</a:t>
            </a:r>
          </a:p>
          <a:p>
            <a:pPr algn="ctr">
              <a:spcBef>
                <a:spcPct val="0"/>
              </a:spcBef>
              <a:defRPr/>
            </a:pPr>
            <a:endParaRPr lang="en-GB" altLang="en-US" sz="54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altLang="en-US" sz="5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54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                    </a:t>
            </a:r>
            <a:r>
              <a:rPr lang="en-GB" altLang="en-US" sz="5400" dirty="0" smtClean="0">
                <a:latin typeface="SassoonPrimaryInfant" panose="00000400000000000000" pitchFamily="2" charset="0"/>
              </a:rPr>
              <a:t>?</a:t>
            </a:r>
            <a:endParaRPr lang="en-GB" altLang="en-US" sz="5400" u="sng" dirty="0" smtClean="0"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9465" y="2924500"/>
            <a:ext cx="4029075" cy="1504950"/>
          </a:xfrm>
          <a:prstGeom prst="rect">
            <a:avLst/>
          </a:prstGeom>
        </p:spPr>
      </p:pic>
      <p:pic>
        <p:nvPicPr>
          <p:cNvPr id="4" name="Picture 3" descr="Vector File Man Song Singing · Free vector graphic on Pixaba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812" y="2739618"/>
            <a:ext cx="2389276" cy="267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94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8008" y="1341683"/>
            <a:ext cx="1025593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sz="5400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the sentence:</a:t>
            </a:r>
          </a:p>
          <a:p>
            <a:pPr algn="ctr">
              <a:spcBef>
                <a:spcPct val="0"/>
              </a:spcBef>
              <a:defRPr/>
            </a:pPr>
            <a:endParaRPr lang="en-GB" altLang="en-US" sz="54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She threw the </a:t>
            </a:r>
          </a:p>
          <a:p>
            <a:pPr>
              <a:spcBef>
                <a:spcPct val="0"/>
              </a:spcBef>
              <a:defRPr/>
            </a:pPr>
            <a:endParaRPr lang="en-GB" altLang="en-US" sz="5400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because she likes the game.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4546" y="2658359"/>
            <a:ext cx="4413771" cy="1698411"/>
          </a:xfrm>
          <a:prstGeom prst="rect">
            <a:avLst/>
          </a:prstGeom>
        </p:spPr>
      </p:pic>
      <p:pic>
        <p:nvPicPr>
          <p:cNvPr id="5" name="Picture 4" descr="Darts Connect Online Dartboard | DudeIWantThat.com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168" y="253255"/>
            <a:ext cx="3869964" cy="217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9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8008" y="1341683"/>
            <a:ext cx="1090286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sz="5400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the sentence:</a:t>
            </a:r>
          </a:p>
          <a:p>
            <a:pPr>
              <a:spcBef>
                <a:spcPct val="0"/>
              </a:spcBef>
              <a:defRPr/>
            </a:pPr>
            <a:endParaRPr lang="en-GB" altLang="en-US" sz="54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48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Handa</a:t>
            </a:r>
            <a:r>
              <a:rPr lang="en-GB" altLang="en-US" sz="4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had a 				when she found</a:t>
            </a:r>
          </a:p>
          <a:p>
            <a:pPr>
              <a:spcBef>
                <a:spcPct val="0"/>
              </a:spcBef>
              <a:defRPr/>
            </a:pPr>
            <a:endParaRPr lang="en-GB" altLang="en-US" sz="48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altLang="en-US" sz="4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out that the animals had no food.</a:t>
            </a:r>
            <a:endParaRPr lang="en-GB" altLang="en-US" sz="48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0250" y="2825739"/>
            <a:ext cx="3077889" cy="1184366"/>
          </a:xfrm>
          <a:prstGeom prst="rect">
            <a:avLst/>
          </a:prstGeom>
        </p:spPr>
      </p:pic>
      <p:pic>
        <p:nvPicPr>
          <p:cNvPr id="6" name="Picture 5" descr="Psychodoodle | The paranoid is never entirely mistaken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454" y="409852"/>
            <a:ext cx="2665412" cy="265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89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5709" y="2395172"/>
            <a:ext cx="105848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The house was haunted.</a:t>
            </a:r>
            <a:endParaRPr lang="en-GB" sz="66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535709" y="2342122"/>
            <a:ext cx="9494982" cy="1107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35709" y="4238407"/>
            <a:ext cx="84125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The bird flies in the air. </a:t>
            </a:r>
            <a:endParaRPr lang="en-GB" sz="6600" dirty="0">
              <a:latin typeface="SassoonPrimaryInfant" panose="000004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5709" y="4185357"/>
            <a:ext cx="9494982" cy="1107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BABF2D-665C-4427-95FA-6286ED2F5EDD}">
  <ds:schemaRefs>
    <ds:schemaRef ds:uri="688cfe0b-51d0-4f5c-adf2-00b4769f8493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4EBB1E0-EBB0-420D-B46B-2D826F6EE0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7AEF0D2-50D1-40E8-B5C9-1CD1C84C7C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6805</TotalTime>
  <Words>363</Words>
  <Application>Microsoft Office PowerPoint</Application>
  <PresentationFormat>Widescreen</PresentationFormat>
  <Paragraphs>92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78</cp:revision>
  <dcterms:created xsi:type="dcterms:W3CDTF">2020-12-05T23:17:41Z</dcterms:created>
  <dcterms:modified xsi:type="dcterms:W3CDTF">2021-01-26T20:03:26Z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