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7" r:id="rId2"/>
    <p:sldId id="258" r:id="rId3"/>
    <p:sldId id="286" r:id="rId4"/>
    <p:sldId id="262" r:id="rId5"/>
    <p:sldId id="279" r:id="rId6"/>
    <p:sldId id="278" r:id="rId7"/>
    <p:sldId id="292" r:id="rId8"/>
    <p:sldId id="293" r:id="rId9"/>
    <p:sldId id="294" r:id="rId10"/>
    <p:sldId id="295" r:id="rId11"/>
    <p:sldId id="296" r:id="rId12"/>
    <p:sldId id="301" r:id="rId13"/>
    <p:sldId id="302" r:id="rId14"/>
    <p:sldId id="283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95AA5-C7AF-44FD-91C1-709A3B51BF53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3E9610-633B-47BA-A344-B4F8624BF7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4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onicsplay.co.uk/resources/phase/5/flashcards-time-challenge" TargetMode="External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https://www.phonicsplay.co.uk/resources/phase/5/flashcards-time-challenge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EEC769-C882-47CA-B502-8D730A460CE2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149051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25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6348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927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781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58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650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15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25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26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038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060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1 2A / Year 2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28283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885D7D-FF0D-4DCC-9D9B-1AB1C13AD9F9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054FE-519B-4301-960E-1ECAC865A6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526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8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8.jp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 bwMode="auto">
          <a:xfrm>
            <a:off x="2391619" y="102389"/>
            <a:ext cx="7416800" cy="85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normAutofit fontScale="82500" lnSpcReduction="20000"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n-GB" sz="72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Phonics</a:t>
            </a:r>
            <a:endParaRPr lang="en-GB" sz="7200" b="1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0446" y="990786"/>
            <a:ext cx="1280160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GB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Common Exception Words</a:t>
            </a:r>
            <a:endParaRPr lang="en-GB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assoonPrimaryInfant" panose="00000400000000000000" pitchFamily="2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 eaLnBrk="1" hangingPunct="1">
              <a:defRPr/>
            </a:pPr>
            <a:endParaRPr lang="en-GB" sz="4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7" name="5-Point Star 6"/>
          <p:cNvSpPr/>
          <p:nvPr/>
        </p:nvSpPr>
        <p:spPr>
          <a:xfrm>
            <a:off x="3370217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7982093" y="138298"/>
            <a:ext cx="653143" cy="60628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Copy this on the top half of NB p ppt video online download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361" b="95139" l="4167" r="9625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6962" y="1843274"/>
            <a:ext cx="6994358" cy="5245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6994358" y="2491705"/>
            <a:ext cx="4931802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GB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Our common exception words this week are: 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who		work</a:t>
            </a:r>
          </a:p>
          <a:p>
            <a:pPr algn="ctr">
              <a:defRPr/>
            </a:pPr>
            <a:r>
              <a:rPr lang="en-GB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assoonPrimaryInfant" panose="00000400000000000000" pitchFamily="2" charset="0"/>
              </a:rPr>
              <a:t>again	oh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89951" y="87212"/>
            <a:ext cx="2601800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CEW Revisit/Teach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Revisit CEW incorrect/ tricky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or commonly used.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 new CEW when necessary. 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639138" y="3645867"/>
            <a:ext cx="3512932" cy="109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2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5575" y="186377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pic>
        <p:nvPicPr>
          <p:cNvPr id="1026" name="Picture 2" descr="Jolly Phonics Picture Flash Cards: in Precursive Letters: Amazon.co.uk:  Wernham, Sara, Lloyd, Sue, Stephen, Lib: Book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2608">
            <a:off x="7202284" y="495133"/>
            <a:ext cx="3739655" cy="5973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AutoShape 4" descr="Free Remember Cliparts, Download Free Clip Art, Free Clip Art on Clipart  Libr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0" name="Picture 6" descr="Thinking Best Child Clipart Transparent Png - Remember Clipart, Png  Download , Transparent Png Image - PNGitem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9375" r="1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9230" y="2272745"/>
            <a:ext cx="3728231" cy="4660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" name="Group 21"/>
          <p:cNvGrpSpPr/>
          <p:nvPr/>
        </p:nvGrpSpPr>
        <p:grpSpPr>
          <a:xfrm>
            <a:off x="3087184" y="240578"/>
            <a:ext cx="3597639" cy="2297330"/>
            <a:chOff x="8274909" y="131077"/>
            <a:chExt cx="3597639" cy="2297330"/>
          </a:xfrm>
        </p:grpSpPr>
        <p:sp>
          <p:nvSpPr>
            <p:cNvPr id="19" name="Cloud Callout 18"/>
            <p:cNvSpPr/>
            <p:nvPr/>
          </p:nvSpPr>
          <p:spPr>
            <a:xfrm>
              <a:off x="8274909" y="131077"/>
              <a:ext cx="3597639" cy="2297330"/>
            </a:xfrm>
            <a:prstGeom prst="cloudCallout">
              <a:avLst>
                <a:gd name="adj1" fmla="val -52083"/>
                <a:gd name="adj2" fmla="val 72765"/>
              </a:avLst>
            </a:prstGeom>
            <a:blipFill dpi="0"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ounded Rectangle 19"/>
            <p:cNvSpPr/>
            <p:nvPr/>
          </p:nvSpPr>
          <p:spPr>
            <a:xfrm rot="21276052">
              <a:off x="9648976" y="1900566"/>
              <a:ext cx="849503" cy="332951"/>
            </a:xfrm>
            <a:prstGeom prst="round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75762" y="1822599"/>
            <a:ext cx="29980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SassoonPrimaryInfant" panose="00000400000000000000" pitchFamily="2" charset="0"/>
              </a:rPr>
              <a:t>Remember…</a:t>
            </a:r>
            <a:endParaRPr lang="en-GB" sz="4000" b="1" dirty="0"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7037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2" name="Rectangle 1"/>
          <p:cNvSpPr/>
          <p:nvPr/>
        </p:nvSpPr>
        <p:spPr>
          <a:xfrm>
            <a:off x="-1" y="1211489"/>
            <a:ext cx="11822545" cy="1131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800"/>
              </a:spcAft>
              <a:defRPr/>
            </a:pPr>
            <a:r>
              <a:rPr lang="en-GB" sz="3200" b="1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Put the sound buttons under each word to help you read them.  What do you notice?</a:t>
            </a:r>
            <a:endParaRPr lang="en-GB" sz="3200" b="1" dirty="0">
              <a:solidFill>
                <a:srgbClr val="002060"/>
              </a:solidFill>
              <a:latin typeface="SassoonPrimaryInfant" panose="00000400000000000000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1536" y="2523844"/>
            <a:ext cx="2858549" cy="23583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08542" y="3020099"/>
            <a:ext cx="334097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tooth</a:t>
            </a:r>
            <a:endParaRPr lang="en-GB" sz="11500" dirty="0"/>
          </a:p>
        </p:txBody>
      </p:sp>
      <p:sp>
        <p:nvSpPr>
          <p:cNvPr id="12" name="Rectangle 11"/>
          <p:cNvSpPr/>
          <p:nvPr/>
        </p:nvSpPr>
        <p:spPr>
          <a:xfrm>
            <a:off x="7968143" y="3019907"/>
            <a:ext cx="2541080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 smtClean="0">
                <a:solidFill>
                  <a:srgbClr val="002060"/>
                </a:solidFill>
                <a:latin typeface="SassoonPrimaryInfant" panose="000004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true</a:t>
            </a:r>
            <a:endParaRPr lang="en-GB" sz="11500" dirty="0"/>
          </a:p>
        </p:txBody>
      </p:sp>
    </p:spTree>
    <p:extLst>
      <p:ext uri="{BB962C8B-B14F-4D97-AF65-F5344CB8AC3E}">
        <p14:creationId xmlns:p14="http://schemas.microsoft.com/office/powerpoint/2010/main" val="3669257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07990" y="1373794"/>
            <a:ext cx="725470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 smtClean="0">
                <a:latin typeface="SassoonPrimaryInfant" panose="00000400000000000000" pitchFamily="2" charset="0"/>
              </a:rPr>
              <a:t>shoop</a:t>
            </a:r>
            <a:r>
              <a:rPr lang="en-GB" sz="8000" dirty="0" smtClean="0">
                <a:latin typeface="SassoonPrimaryInfant" panose="00000400000000000000" pitchFamily="2" charset="0"/>
              </a:rPr>
              <a:t> 		</a:t>
            </a:r>
            <a:r>
              <a:rPr lang="en-GB" sz="8000" dirty="0" err="1" smtClean="0">
                <a:latin typeface="SassoonPrimaryInfant" panose="00000400000000000000" pitchFamily="2" charset="0"/>
              </a:rPr>
              <a:t>flooch</a:t>
            </a:r>
            <a:r>
              <a:rPr lang="en-GB" sz="8000" dirty="0" smtClean="0">
                <a:latin typeface="SassoonPrimaryInfant" panose="00000400000000000000" pitchFamily="2" charset="0"/>
              </a:rPr>
              <a:t> </a:t>
            </a:r>
          </a:p>
          <a:p>
            <a:endParaRPr lang="en-GB" sz="8000" dirty="0">
              <a:latin typeface="SassoonPrimaryInfant" panose="00000400000000000000" pitchFamily="2" charset="0"/>
            </a:endParaRPr>
          </a:p>
          <a:p>
            <a:r>
              <a:rPr lang="en-GB" sz="8000" dirty="0" err="1" smtClean="0">
                <a:latin typeface="SassoonPrimaryInfant" panose="00000400000000000000" pitchFamily="2" charset="0"/>
              </a:rPr>
              <a:t>phoom</a:t>
            </a:r>
            <a:r>
              <a:rPr lang="en-GB" sz="8000" dirty="0" smtClean="0">
                <a:latin typeface="SassoonPrimaryInfant" panose="00000400000000000000" pitchFamily="2" charset="0"/>
              </a:rPr>
              <a:t>	</a:t>
            </a:r>
            <a:r>
              <a:rPr lang="en-GB" sz="8000" dirty="0" err="1" smtClean="0">
                <a:latin typeface="SassoonPrimaryInfant" panose="00000400000000000000" pitchFamily="2" charset="0"/>
              </a:rPr>
              <a:t>trool</a:t>
            </a:r>
            <a:endParaRPr lang="en-GB" sz="18000" dirty="0"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081621" y="1053414"/>
            <a:ext cx="3000375" cy="2916966"/>
          </a:xfrm>
          <a:prstGeom prst="cloudCallout">
            <a:avLst>
              <a:gd name="adj1" fmla="val -30277"/>
              <a:gd name="adj2" fmla="val 77982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Let’s practise reading these </a:t>
            </a:r>
            <a:r>
              <a:rPr lang="en-GB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oo</a:t>
            </a:r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pseudo </a:t>
            </a:r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words together.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28337" y="138046"/>
            <a:ext cx="3288631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Revisit and review 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SassoonPrimaryInfant" panose="000004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previously learned letters.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Practise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SassoonPrimaryInfant" panose="00000400000000000000" pitchFamily="2" charset="0"/>
                <a:ea typeface="+mn-ea"/>
                <a:cs typeface="+mn-cs"/>
              </a:rPr>
              <a:t> oral blending and segmentation. </a:t>
            </a:r>
          </a:p>
        </p:txBody>
      </p:sp>
      <p:sp>
        <p:nvSpPr>
          <p:cNvPr id="9" name="Oval 8"/>
          <p:cNvSpPr/>
          <p:nvPr/>
        </p:nvSpPr>
        <p:spPr>
          <a:xfrm>
            <a:off x="6948692" y="234928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Connector 4"/>
          <p:cNvCxnSpPr/>
          <p:nvPr/>
        </p:nvCxnSpPr>
        <p:spPr>
          <a:xfrm>
            <a:off x="6007101" y="2464840"/>
            <a:ext cx="705009" cy="161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8922327" y="2384004"/>
            <a:ext cx="183754" cy="13752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7220123" y="48352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8861761" y="4858332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9" name="Straight Connector 18"/>
          <p:cNvCxnSpPr/>
          <p:nvPr/>
        </p:nvCxnSpPr>
        <p:spPr>
          <a:xfrm>
            <a:off x="9264269" y="493222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V="1">
            <a:off x="5051824" y="4895290"/>
            <a:ext cx="717064" cy="18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Cloud Callout 9"/>
          <p:cNvSpPr/>
          <p:nvPr/>
        </p:nvSpPr>
        <p:spPr>
          <a:xfrm>
            <a:off x="4396580" y="124865"/>
            <a:ext cx="6749387" cy="1695066"/>
          </a:xfrm>
          <a:prstGeom prst="cloudCallout">
            <a:avLst>
              <a:gd name="adj1" fmla="val 58466"/>
              <a:gd name="adj2" fmla="val 30242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What do you notice about where this sound comes in the word?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8597018" y="48352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Connector 25"/>
          <p:cNvCxnSpPr/>
          <p:nvPr/>
        </p:nvCxnSpPr>
        <p:spPr>
          <a:xfrm>
            <a:off x="9131874" y="2464840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78381" y="1756801"/>
            <a:ext cx="600075" cy="619125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>
            <a:off x="4956546" y="2495738"/>
            <a:ext cx="705009" cy="16159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10150959" y="2462142"/>
            <a:ext cx="886690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22"/>
          <p:cNvSpPr/>
          <p:nvPr/>
        </p:nvSpPr>
        <p:spPr>
          <a:xfrm>
            <a:off x="8597018" y="2384004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7" name="Straight Connector 26"/>
          <p:cNvCxnSpPr/>
          <p:nvPr/>
        </p:nvCxnSpPr>
        <p:spPr>
          <a:xfrm flipV="1">
            <a:off x="6070779" y="4895290"/>
            <a:ext cx="717064" cy="18478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val 27"/>
          <p:cNvSpPr/>
          <p:nvPr/>
        </p:nvSpPr>
        <p:spPr>
          <a:xfrm>
            <a:off x="10298071" y="4835226"/>
            <a:ext cx="181654" cy="19398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8462" l="92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057447" y="1818713"/>
            <a:ext cx="514350" cy="4953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69250" y="4294643"/>
            <a:ext cx="581025" cy="6191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94076" y="4246420"/>
            <a:ext cx="676275" cy="68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405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221597" y="1966361"/>
            <a:ext cx="709789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SassoonPrimaryInfant" panose="00000400000000000000" pitchFamily="2" charset="0"/>
              </a:rPr>
              <a:t>Can you say our new sound?</a:t>
            </a:r>
          </a:p>
          <a:p>
            <a:r>
              <a:rPr lang="en-GB" sz="4400" dirty="0" smtClean="0">
                <a:latin typeface="SassoonPrimaryInfant" panose="00000400000000000000" pitchFamily="2" charset="0"/>
              </a:rPr>
              <a:t>	</a:t>
            </a:r>
            <a:r>
              <a:rPr lang="en-GB" sz="4400" dirty="0">
                <a:latin typeface="SassoonPrimaryInfant" panose="00000400000000000000" pitchFamily="2" charset="0"/>
              </a:rPr>
              <a:t>	</a:t>
            </a:r>
            <a:r>
              <a:rPr lang="en-GB" sz="4400" dirty="0" smtClean="0">
                <a:latin typeface="SassoonPrimaryInfant" panose="00000400000000000000" pitchFamily="2" charset="0"/>
              </a:rPr>
              <a:t>  </a:t>
            </a:r>
            <a:r>
              <a:rPr lang="en-GB" sz="16600" dirty="0" err="1" smtClean="0">
                <a:latin typeface="SassoonPrimaryInfant" panose="00000400000000000000" pitchFamily="2" charset="0"/>
              </a:rPr>
              <a:t>ew</a:t>
            </a:r>
            <a:endParaRPr lang="en-GB" sz="166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2509" y="14062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4276436" y="4775200"/>
            <a:ext cx="1976581" cy="9247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 descr="Free stock photo of direction, finger, finger pointi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82" y="1486208"/>
            <a:ext cx="2126165" cy="1594011"/>
          </a:xfrm>
          <a:prstGeom prst="rect">
            <a:avLst/>
          </a:prstGeom>
        </p:spPr>
      </p:pic>
      <p:sp>
        <p:nvSpPr>
          <p:cNvPr id="12" name="Cloud Callout 11"/>
          <p:cNvSpPr/>
          <p:nvPr/>
        </p:nvSpPr>
        <p:spPr>
          <a:xfrm>
            <a:off x="6770256" y="3694720"/>
            <a:ext cx="4682836" cy="2923135"/>
          </a:xfrm>
          <a:prstGeom prst="cloudCallout">
            <a:avLst>
              <a:gd name="adj1" fmla="val 61227"/>
              <a:gd name="adj2" fmla="val 53624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assoon Infant Rg"/>
              </a:rPr>
              <a:t>As we look through these words, think about where this sound comes in the word.</a:t>
            </a:r>
            <a:endParaRPr lang="en-GB" sz="28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assoon Infant Rg"/>
            </a:endParaRPr>
          </a:p>
        </p:txBody>
      </p:sp>
    </p:spTree>
    <p:extLst>
      <p:ext uri="{BB962C8B-B14F-4D97-AF65-F5344CB8AC3E}">
        <p14:creationId xmlns:p14="http://schemas.microsoft.com/office/powerpoint/2010/main" val="151978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grew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4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89114" y="1188138"/>
            <a:ext cx="52207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grew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/>
          <p:nvPr/>
        </p:nvSpPr>
        <p:spPr>
          <a:xfrm>
            <a:off x="5825114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7219155" y="324592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136" y="3947565"/>
            <a:ext cx="4312120" cy="2594008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6599181" y="3057236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55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screw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3018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screw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7436283" y="3269673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val 10"/>
          <p:cNvSpPr/>
          <p:nvPr/>
        </p:nvSpPr>
        <p:spPr>
          <a:xfrm>
            <a:off x="5224329" y="303480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975" y="3892937"/>
            <a:ext cx="3049518" cy="2531099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5834656" y="3034805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6454040" y="3016658"/>
            <a:ext cx="362857" cy="3773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484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59927" y="1188138"/>
            <a:ext cx="5749971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chew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76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550695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Teach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a new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letter.</a:t>
            </a:r>
          </a:p>
          <a:p>
            <a:pPr fontAlgn="base"/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Teach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blending &amp; segmenting.</a:t>
            </a:r>
            <a:endParaRPr lang="en-GB" sz="1400" b="1" u="sng" dirty="0" smtClean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76800" y="1188138"/>
            <a:ext cx="583309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5000" dirty="0" smtClean="0">
                <a:latin typeface="SassoonPrimaryInfant" panose="00000400000000000000" pitchFamily="2" charset="0"/>
              </a:rPr>
              <a:t>chew</a:t>
            </a:r>
            <a:endParaRPr lang="en-GB" sz="15000" dirty="0">
              <a:latin typeface="SassoonPrimaryInfant" panose="00000400000000000000" pitchFamily="2" charset="0"/>
            </a:endParaRPr>
          </a:p>
        </p:txBody>
      </p:sp>
      <p:sp>
        <p:nvSpPr>
          <p:cNvPr id="6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Cloud Callout 2"/>
          <p:cNvSpPr/>
          <p:nvPr/>
        </p:nvSpPr>
        <p:spPr>
          <a:xfrm>
            <a:off x="1543986" y="1558977"/>
            <a:ext cx="3000375" cy="2083633"/>
          </a:xfrm>
          <a:prstGeom prst="cloudCallout">
            <a:avLst>
              <a:gd name="adj1" fmla="val -45361"/>
              <a:gd name="adj2" fmla="val 75765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would the sound buttons go?</a:t>
            </a:r>
            <a:endParaRPr lang="en-GB" sz="2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8194" name="Picture 2" descr="Thinking Boy Asian Twinkl Life Diversity Illustrations KS2 Illustration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8"/>
          <a:stretch/>
        </p:blipFill>
        <p:spPr bwMode="auto">
          <a:xfrm>
            <a:off x="-1456388" y="3947565"/>
            <a:ext cx="4379470" cy="3000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Connector 13"/>
          <p:cNvCxnSpPr/>
          <p:nvPr/>
        </p:nvCxnSpPr>
        <p:spPr>
          <a:xfrm>
            <a:off x="6780501" y="3210669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42646" y="3210669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745" y="3947565"/>
            <a:ext cx="3352800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05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19536" y="41507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Look carefully at the pictures.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65956" y="1184517"/>
            <a:ext cx="51776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oo</a:t>
            </a:r>
            <a:r>
              <a:rPr lang="en-GB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	, </a:t>
            </a:r>
            <a:r>
              <a:rPr lang="en-GB" sz="5400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ue</a:t>
            </a:r>
            <a:r>
              <a:rPr lang="en-GB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, </a:t>
            </a:r>
            <a:r>
              <a:rPr lang="en-GB" sz="5400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u-e</a:t>
            </a:r>
            <a:r>
              <a:rPr lang="en-GB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or </a:t>
            </a:r>
            <a:r>
              <a:rPr lang="en-GB" sz="5400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ew</a:t>
            </a:r>
            <a:endParaRPr lang="en-GB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 descr="Flute PNG Transparent Images | PNG All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55" y="2902784"/>
            <a:ext cx="2590101" cy="1733869"/>
          </a:xfrm>
          <a:prstGeom prst="rect">
            <a:avLst/>
          </a:prstGeom>
        </p:spPr>
      </p:pic>
      <p:pic>
        <p:nvPicPr>
          <p:cNvPr id="4" name="Picture 3" descr="Free vector graphic: Pilot, Flying, Plane, Aeroplane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8449" y="2571730"/>
            <a:ext cx="3132737" cy="2134177"/>
          </a:xfrm>
          <a:prstGeom prst="rect">
            <a:avLst/>
          </a:prstGeom>
        </p:spPr>
      </p:pic>
      <p:pic>
        <p:nvPicPr>
          <p:cNvPr id="6" name="Picture 5" descr="Boot PNG Transparent Images | PNG All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3199" y="2466109"/>
            <a:ext cx="2646483" cy="27385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9536" y="2571730"/>
            <a:ext cx="2143125" cy="214312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681411" y="4636653"/>
            <a:ext cx="219643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flute</a:t>
            </a:r>
            <a:endParaRPr lang="en-GB" dirty="0"/>
          </a:p>
        </p:txBody>
      </p:sp>
      <p:sp>
        <p:nvSpPr>
          <p:cNvPr id="14" name="Rectangle 13"/>
          <p:cNvSpPr/>
          <p:nvPr/>
        </p:nvSpPr>
        <p:spPr>
          <a:xfrm>
            <a:off x="3362057" y="4793671"/>
            <a:ext cx="195277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clue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6347202" y="4793671"/>
            <a:ext cx="2050561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flew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9607999" y="4767327"/>
            <a:ext cx="223971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boot</a:t>
            </a:r>
            <a:endParaRPr lang="en-GB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4208173" y="6042672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185085" y="6029850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0207192" y="6006759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1779628" y="5750621"/>
            <a:ext cx="581891" cy="489600"/>
          </a:xfrm>
          <a:custGeom>
            <a:avLst/>
            <a:gdLst>
              <a:gd name="connsiteX0" fmla="*/ 0 w 581891"/>
              <a:gd name="connsiteY0" fmla="*/ 0 h 489600"/>
              <a:gd name="connsiteX1" fmla="*/ 267854 w 581891"/>
              <a:gd name="connsiteY1" fmla="*/ 489527 h 489600"/>
              <a:gd name="connsiteX2" fmla="*/ 581891 w 581891"/>
              <a:gd name="connsiteY2" fmla="*/ 36945 h 48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891" h="489600">
                <a:moveTo>
                  <a:pt x="0" y="0"/>
                </a:moveTo>
                <a:cubicBezTo>
                  <a:pt x="85436" y="241685"/>
                  <a:pt x="170872" y="483370"/>
                  <a:pt x="267854" y="489527"/>
                </a:cubicBezTo>
                <a:cubicBezTo>
                  <a:pt x="364836" y="495684"/>
                  <a:pt x="540327" y="113915"/>
                  <a:pt x="581891" y="36945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372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4" grpId="0"/>
      <p:bldP spid="15" grpId="0"/>
      <p:bldP spid="16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28337" y="138046"/>
            <a:ext cx="3721768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US" sz="2400" b="1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2400" b="1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 </a:t>
            </a:r>
          </a:p>
          <a:p>
            <a:pPr fontAlgn="base"/>
            <a:r>
              <a:rPr lang="en-US" sz="1400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Practise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reading and/or spelling words with the new letter.</a:t>
            </a:r>
            <a:endParaRPr lang="en-US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5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3019536" y="415076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Look carefully at the pictures.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365956" y="1184517"/>
            <a:ext cx="517768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oo</a:t>
            </a:r>
            <a:r>
              <a:rPr lang="en-GB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	, </a:t>
            </a:r>
            <a:r>
              <a:rPr lang="en-GB" sz="5400" u="sng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u-e</a:t>
            </a:r>
            <a:r>
              <a:rPr lang="en-GB" sz="5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or </a:t>
            </a:r>
            <a:r>
              <a:rPr lang="en-GB" sz="5400" u="sng" dirty="0" err="1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ew</a:t>
            </a:r>
            <a:endParaRPr lang="en-GB" sz="5400" u="sng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73" y="1845394"/>
            <a:ext cx="1741773" cy="269694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4935" y="2608311"/>
            <a:ext cx="2999721" cy="21341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1848" y="2608311"/>
            <a:ext cx="2341683" cy="234558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95182" y="4633855"/>
            <a:ext cx="220765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rude</a:t>
            </a:r>
            <a:endParaRPr lang="en-GB" dirty="0"/>
          </a:p>
        </p:txBody>
      </p:sp>
      <p:sp>
        <p:nvSpPr>
          <p:cNvPr id="15" name="Rectangle 14"/>
          <p:cNvSpPr/>
          <p:nvPr/>
        </p:nvSpPr>
        <p:spPr>
          <a:xfrm>
            <a:off x="4898430" y="4682570"/>
            <a:ext cx="239584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drew</a:t>
            </a:r>
            <a:endParaRPr lang="en-GB" dirty="0"/>
          </a:p>
        </p:txBody>
      </p:sp>
      <p:sp>
        <p:nvSpPr>
          <p:cNvPr id="16" name="Rectangle 15"/>
          <p:cNvSpPr/>
          <p:nvPr/>
        </p:nvSpPr>
        <p:spPr>
          <a:xfrm>
            <a:off x="8471848" y="4742488"/>
            <a:ext cx="2714205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moon</a:t>
            </a:r>
            <a:endParaRPr lang="en-GB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5954795" y="5813780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9331197" y="5970835"/>
            <a:ext cx="1212678" cy="0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1951944" y="5726035"/>
            <a:ext cx="942865" cy="489600"/>
          </a:xfrm>
          <a:custGeom>
            <a:avLst/>
            <a:gdLst>
              <a:gd name="connsiteX0" fmla="*/ 0 w 581891"/>
              <a:gd name="connsiteY0" fmla="*/ 0 h 489600"/>
              <a:gd name="connsiteX1" fmla="*/ 267854 w 581891"/>
              <a:gd name="connsiteY1" fmla="*/ 489527 h 489600"/>
              <a:gd name="connsiteX2" fmla="*/ 581891 w 581891"/>
              <a:gd name="connsiteY2" fmla="*/ 36945 h 489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1891" h="489600">
                <a:moveTo>
                  <a:pt x="0" y="0"/>
                </a:moveTo>
                <a:cubicBezTo>
                  <a:pt x="85436" y="241685"/>
                  <a:pt x="170872" y="483370"/>
                  <a:pt x="267854" y="489527"/>
                </a:cubicBezTo>
                <a:cubicBezTo>
                  <a:pt x="364836" y="495684"/>
                  <a:pt x="540327" y="113915"/>
                  <a:pt x="581891" y="36945"/>
                </a:cubicBezTo>
              </a:path>
            </a:pathLst>
          </a:cu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649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337" y="138046"/>
            <a:ext cx="2342147" cy="89255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fontAlgn="base"/>
            <a:r>
              <a:rPr lang="en-GB" sz="2400" b="1" u="sng" dirty="0">
                <a:solidFill>
                  <a:srgbClr val="002060"/>
                </a:solidFill>
                <a:latin typeface="SassoonPrimaryInfant" panose="00000400000000000000" pitchFamily="2" charset="0"/>
              </a:rPr>
              <a:t>Apply </a:t>
            </a:r>
            <a:endParaRPr lang="en-GB" sz="2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Read </a:t>
            </a:r>
            <a:r>
              <a:rPr lang="en-GB" sz="1400" dirty="0">
                <a:solidFill>
                  <a:srgbClr val="002060"/>
                </a:solidFill>
                <a:latin typeface="SassoonPrimaryInfant" panose="00000400000000000000" pitchFamily="2" charset="0"/>
              </a:rPr>
              <a:t>or </a:t>
            </a:r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write application</a:t>
            </a:r>
          </a:p>
          <a:p>
            <a:pPr fontAlgn="base"/>
            <a:r>
              <a:rPr lang="en-GB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Include CEW</a:t>
            </a:r>
            <a:r>
              <a:rPr lang="en-US" sz="1400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 in sentences.</a:t>
            </a:r>
            <a:endParaRPr lang="en-GB" sz="1400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pic>
        <p:nvPicPr>
          <p:cNvPr id="6146" name="Picture 2" descr="Free Pencil Clipart Pencil Clip Art Images - Cliparts and Other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90043">
            <a:off x="9573895" y="280080"/>
            <a:ext cx="2381250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08647" y="2132390"/>
            <a:ext cx="112038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He had to brew the </a:t>
            </a:r>
            <a:r>
              <a:rPr lang="en-GB" sz="48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tea again.</a:t>
            </a:r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  <a:p>
            <a:endParaRPr lang="en-GB" sz="48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450392" y="4469340"/>
            <a:ext cx="533255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Where is the screw?</a:t>
            </a:r>
            <a:endParaRPr lang="en-GB" sz="4400" b="1" dirty="0">
              <a:solidFill>
                <a:srgbClr val="002060"/>
              </a:solidFill>
              <a:latin typeface="SassoonPrimaryInfant" panose="000004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79337" y="1939878"/>
            <a:ext cx="9125244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99410" y="4178863"/>
            <a:ext cx="5781682" cy="14009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4">
            <a:extLst/>
          </p:cNvPr>
          <p:cNvSpPr txBox="1">
            <a:spLocks noChangeArrowheads="1"/>
          </p:cNvSpPr>
          <p:nvPr/>
        </p:nvSpPr>
        <p:spPr bwMode="auto">
          <a:xfrm>
            <a:off x="128337" y="199601"/>
            <a:ext cx="935185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  <a:defRPr/>
            </a:pPr>
            <a:r>
              <a:rPr lang="en-GB" altLang="en-US" sz="4400" b="1" dirty="0" smtClean="0">
                <a:solidFill>
                  <a:srgbClr val="002060"/>
                </a:solidFill>
                <a:latin typeface="SassoonPrimaryInfant" panose="00000400000000000000" pitchFamily="2" charset="0"/>
              </a:rPr>
              <a:t>New sound- </a:t>
            </a:r>
            <a:r>
              <a:rPr lang="en-GB" altLang="en-US" sz="4400" b="1" u="sng" dirty="0" err="1" smtClean="0">
                <a:solidFill>
                  <a:srgbClr val="FF0000"/>
                </a:solidFill>
                <a:latin typeface="SassoonPrimaryInfant" panose="00000400000000000000" pitchFamily="2" charset="0"/>
              </a:rPr>
              <a:t>ew</a:t>
            </a:r>
            <a:endParaRPr lang="en-GB" altLang="en-US" sz="4400" b="1" u="sng" dirty="0">
              <a:solidFill>
                <a:srgbClr val="FF0000"/>
              </a:solidFill>
              <a:latin typeface="SassoonPrimaryInfan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513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5250</TotalTime>
  <Words>419</Words>
  <Application>Microsoft Office PowerPoint</Application>
  <PresentationFormat>Widescreen</PresentationFormat>
  <Paragraphs>106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Sassoon Infant Rg</vt:lpstr>
      <vt:lpstr>SassoonPrimaryInfant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Holy Rood Catholic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Asia Amies</cp:lastModifiedBy>
  <cp:revision>57</cp:revision>
  <dcterms:created xsi:type="dcterms:W3CDTF">2020-12-05T23:17:41Z</dcterms:created>
  <dcterms:modified xsi:type="dcterms:W3CDTF">2021-01-19T21:24:26Z</dcterms:modified>
</cp:coreProperties>
</file>