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58" r:id="rId3"/>
    <p:sldId id="286" r:id="rId4"/>
    <p:sldId id="262" r:id="rId5"/>
    <p:sldId id="279" r:id="rId6"/>
    <p:sldId id="278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  <p:sldId id="283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94358" y="2491705"/>
            <a:ext cx="4931802" cy="230832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called</a:t>
            </a:r>
          </a:p>
          <a:p>
            <a:pPr algn="ctr">
              <a:defRPr/>
            </a:pP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Mr. Mrs.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478855" y="3704326"/>
            <a:ext cx="1962807" cy="10957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67928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look at an alternative spelling for the grapheme: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16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oi</a:t>
              </a:r>
              <a:endParaRPr lang="en-GB" sz="16600" b="1" u="sng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SassoonPrimaryInfant" panose="00000400000000000000" pitchFamily="2" charset="0"/>
              </a:rPr>
              <a:t>oil </a:t>
            </a:r>
            <a:r>
              <a:rPr lang="en-GB" sz="8000" dirty="0" smtClean="0">
                <a:latin typeface="SassoonPrimaryInfant" panose="00000400000000000000" pitchFamily="2" charset="0"/>
              </a:rPr>
              <a:t>		</a:t>
            </a:r>
            <a:r>
              <a:rPr lang="en-GB" sz="8000" dirty="0" smtClean="0">
                <a:latin typeface="SassoonPrimaryInfant" panose="00000400000000000000" pitchFamily="2" charset="0"/>
              </a:rPr>
              <a:t>coin 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soil</a:t>
            </a:r>
            <a:r>
              <a:rPr lang="en-GB" sz="8000" dirty="0" smtClean="0">
                <a:latin typeface="SassoonPrimaryInfant" panose="00000400000000000000" pitchFamily="2" charset="0"/>
              </a:rPr>
              <a:t>			</a:t>
            </a:r>
            <a:r>
              <a:rPr lang="en-GB" sz="8000" dirty="0" smtClean="0">
                <a:latin typeface="SassoonPrimaryInfant" panose="00000400000000000000" pitchFamily="2" charset="0"/>
              </a:rPr>
              <a:t>toilet</a:t>
            </a:r>
            <a:endParaRPr lang="en-GB" sz="180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oi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706750" y="237592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4901493" y="2472923"/>
            <a:ext cx="705009" cy="16159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7771273" y="238400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9104263" y="236913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8568335" y="485370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078323" y="48721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025592" y="485370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409377" y="487218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8098613" y="2466130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429688" y="4932221"/>
            <a:ext cx="554153" cy="3695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8842572" y="4932221"/>
            <a:ext cx="717064" cy="18478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0015221" y="487218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9621066" y="485370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221597" y="1966361"/>
            <a:ext cx="709789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SassoonPrimaryInfant" panose="00000400000000000000" pitchFamily="2" charset="0"/>
              </a:rPr>
              <a:t>Can you say our new </a:t>
            </a:r>
            <a:r>
              <a:rPr lang="en-GB" sz="4400" dirty="0" smtClean="0">
                <a:latin typeface="SassoonPrimaryInfant" panose="00000400000000000000" pitchFamily="2" charset="0"/>
              </a:rPr>
              <a:t>sound?</a:t>
            </a:r>
          </a:p>
          <a:p>
            <a:r>
              <a:rPr lang="en-GB" sz="4400" dirty="0" smtClean="0">
                <a:latin typeface="SassoonPrimaryInfant" panose="00000400000000000000" pitchFamily="2" charset="0"/>
              </a:rPr>
              <a:t>		</a:t>
            </a:r>
            <a:r>
              <a:rPr lang="en-GB" sz="16600" dirty="0" smtClean="0">
                <a:latin typeface="SassoonPrimaryInfant" panose="00000400000000000000" pitchFamily="2" charset="0"/>
              </a:rPr>
              <a:t>oy</a:t>
            </a:r>
            <a:endParaRPr lang="en-GB" sz="166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oy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276436" y="4775200"/>
            <a:ext cx="1976581" cy="9247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Free stock photo of direction, finger, finger point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82" y="1486208"/>
            <a:ext cx="2126165" cy="1594011"/>
          </a:xfrm>
          <a:prstGeom prst="rect">
            <a:avLst/>
          </a:prstGeom>
        </p:spPr>
      </p:pic>
      <p:sp>
        <p:nvSpPr>
          <p:cNvPr id="12" name="Cloud Callout 11"/>
          <p:cNvSpPr/>
          <p:nvPr/>
        </p:nvSpPr>
        <p:spPr>
          <a:xfrm>
            <a:off x="6770256" y="3694720"/>
            <a:ext cx="4682836" cy="2923135"/>
          </a:xfrm>
          <a:prstGeom prst="cloudCallout">
            <a:avLst>
              <a:gd name="adj1" fmla="val 61227"/>
              <a:gd name="adj2" fmla="val 5362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As we look through these words, think about where this sound comes in the word.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</p:spTree>
    <p:extLst>
      <p:ext uri="{BB962C8B-B14F-4D97-AF65-F5344CB8AC3E}">
        <p14:creationId xmlns:p14="http://schemas.microsoft.com/office/powerpoint/2010/main" val="1519783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4" y="1188138"/>
            <a:ext cx="52207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boy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oy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47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4" y="1188138"/>
            <a:ext cx="52207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boy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oy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5942075" y="2914732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6886828" y="3103418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7921" y="2025273"/>
            <a:ext cx="2419588" cy="4572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55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574997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coy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oy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01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58330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coy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oy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/>
          <p:nvPr/>
        </p:nvCxnSpPr>
        <p:spPr>
          <a:xfrm>
            <a:off x="5967701" y="3288146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5173465" y="3018024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488" b="96646" l="1471" r="9941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561" y="3826246"/>
            <a:ext cx="3142673" cy="3031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48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574997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soy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oy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67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58330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soy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oy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/>
          <p:nvPr/>
        </p:nvCxnSpPr>
        <p:spPr>
          <a:xfrm>
            <a:off x="6013883" y="3238379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5173465" y="3018024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5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7241" y="2388466"/>
            <a:ext cx="2145313" cy="4159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60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574997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enjoy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oy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152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58330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enjoy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oy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6768291" y="3010479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7463992" y="3199165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5173465" y="3018024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050189" y="3010479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3018" y="3672727"/>
            <a:ext cx="3102625" cy="2897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638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374072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toys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oy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3916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58330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toys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oy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7611920" y="3018025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6146843" y="3123583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3143" y="4016499"/>
            <a:ext cx="5257372" cy="2628685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5148964" y="3018025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274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100" y="26115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oy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05011" y="4731103"/>
            <a:ext cx="926015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as many </a:t>
            </a:r>
            <a:r>
              <a:rPr lang="en-GB" sz="36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oy</a:t>
            </a:r>
            <a:r>
              <a: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as you can on your whiteboards.  Talk to a partner to help you.</a:t>
            </a:r>
            <a:endParaRPr lang="en-GB" sz="36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" name="Picture 7" descr="Engaging Multilingual Students: An Educator’s Guide | Art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217" y="1686314"/>
            <a:ext cx="3365628" cy="2389073"/>
          </a:xfrm>
          <a:prstGeom prst="rect">
            <a:avLst/>
          </a:prstGeom>
        </p:spPr>
      </p:pic>
      <p:pic>
        <p:nvPicPr>
          <p:cNvPr id="11" name="Picture 10" descr="Whiteboards: A Love Story – Math with Bad Drawing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491">
            <a:off x="5620327" y="2116283"/>
            <a:ext cx="2540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 enjoy soy on my fish.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538141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He is royal and coy.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0492" y="1922539"/>
            <a:ext cx="8914229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6" y="4356762"/>
            <a:ext cx="7312075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4965</TotalTime>
  <Words>475</Words>
  <Application>Microsoft Office PowerPoint</Application>
  <PresentationFormat>Widescreen</PresentationFormat>
  <Paragraphs>118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44</cp:revision>
  <dcterms:created xsi:type="dcterms:W3CDTF">2020-12-05T23:17:41Z</dcterms:created>
  <dcterms:modified xsi:type="dcterms:W3CDTF">2021-01-03T16:12:17Z</dcterms:modified>
</cp:coreProperties>
</file>