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3"/>
  </p:notesMasterIdLst>
  <p:sldIdLst>
    <p:sldId id="307" r:id="rId5"/>
    <p:sldId id="258" r:id="rId6"/>
    <p:sldId id="286" r:id="rId7"/>
    <p:sldId id="262" r:id="rId8"/>
    <p:sldId id="303" r:id="rId9"/>
    <p:sldId id="308" r:id="rId10"/>
    <p:sldId id="301" r:id="rId11"/>
    <p:sldId id="283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660"/>
  </p:normalViewPr>
  <p:slideViewPr>
    <p:cSldViewPr snapToGrid="0">
      <p:cViewPr varScale="1">
        <p:scale>
          <a:sx n="83" d="100"/>
          <a:sy n="83" d="100"/>
        </p:scale>
        <p:origin x="686" y="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3295AA5-C7AF-44FD-91C1-709A3B51BF53}" type="datetimeFigureOut">
              <a:rPr lang="en-GB" smtClean="0"/>
              <a:t>17/02/2021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C3E9610-633B-47BA-A344-B4F8624BF7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9488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honicsplay.co.uk/resources/phase/5/flashcards-time-challenge" TargetMode="External"/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>
                <a:hlinkClick r:id="rId3"/>
              </a:rPr>
              <a:t>https://www.phonicsplay.co.uk/resources/phase/5/flashcards-time-challenge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9EEC769-C882-47CA-B502-8D730A460CE2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1490512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3E9610-633B-47BA-A344-B4F8624BF787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153648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17/02/2021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9255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17/02/2021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26348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17/02/2021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89271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17/02/2021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77819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17/02/2021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589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17/02/2021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9650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17/02/2021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21515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17/02/2021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8252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17/02/2021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268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17/02/2021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00387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17/02/2021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540606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Year 1 2A / Year 2 2B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7828283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885D7D-FF0D-4DCC-9D9B-1AB1C13AD9F9}" type="datetimeFigureOut">
              <a:rPr lang="en-GB" smtClean="0"/>
              <a:t>17/02/2021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05268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g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 bwMode="auto">
          <a:xfrm>
            <a:off x="2391619" y="102389"/>
            <a:ext cx="7416800" cy="852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normAutofit fontScale="82500" lnSpcReduction="20000"/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r>
              <a:rPr lang="en-GB" sz="72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Phonics</a:t>
            </a:r>
            <a:endParaRPr lang="en-GB" sz="7200" b="1" u="sng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00446" y="990786"/>
            <a:ext cx="12801600" cy="63094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en-GB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Common Exception Words</a:t>
            </a:r>
            <a:endParaRPr lang="en-GB" sz="4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assoonPrimaryInfant" panose="00000400000000000000" pitchFamily="2" charset="0"/>
            </a:endParaRP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7" name="5-Point Star 6"/>
          <p:cNvSpPr/>
          <p:nvPr/>
        </p:nvSpPr>
        <p:spPr>
          <a:xfrm>
            <a:off x="3370217" y="138298"/>
            <a:ext cx="653143" cy="606285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5-Point Star 7"/>
          <p:cNvSpPr/>
          <p:nvPr/>
        </p:nvSpPr>
        <p:spPr>
          <a:xfrm>
            <a:off x="7982093" y="138298"/>
            <a:ext cx="653143" cy="606285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026" name="Picture 2" descr="Copy this on the top half of NB p ppt video online downloa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6962" y="1843274"/>
            <a:ext cx="6994358" cy="52457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6911351" y="1858451"/>
            <a:ext cx="5004129" cy="4801314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571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sz="36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Our common exception words this week are: </a:t>
            </a:r>
          </a:p>
          <a:p>
            <a:pPr algn="ctr">
              <a:defRPr/>
            </a:pPr>
            <a:r>
              <a:rPr lang="en-GB" sz="5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friends</a:t>
            </a:r>
          </a:p>
          <a:p>
            <a:pPr algn="ctr">
              <a:defRPr/>
            </a:pPr>
            <a:r>
              <a:rPr lang="en-GB" sz="5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once</a:t>
            </a:r>
          </a:p>
          <a:p>
            <a:pPr algn="ctr">
              <a:defRPr/>
            </a:pPr>
            <a:r>
              <a:rPr lang="en-GB" sz="5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water</a:t>
            </a:r>
          </a:p>
          <a:p>
            <a:pPr algn="ctr">
              <a:defRPr/>
            </a:pPr>
            <a:r>
              <a:rPr lang="en-GB" sz="5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where</a:t>
            </a:r>
            <a:endParaRPr lang="en-GB" sz="36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assoonPrimaryInfant" panose="00000400000000000000" pitchFamily="2" charset="0"/>
            </a:endParaRPr>
          </a:p>
          <a:p>
            <a:pPr algn="ctr">
              <a:defRPr/>
            </a:pPr>
            <a:endParaRPr lang="en-GB" dirty="0"/>
          </a:p>
        </p:txBody>
      </p:sp>
      <p:sp>
        <p:nvSpPr>
          <p:cNvPr id="11" name="Rectangle 10"/>
          <p:cNvSpPr/>
          <p:nvPr/>
        </p:nvSpPr>
        <p:spPr>
          <a:xfrm>
            <a:off x="89951" y="87212"/>
            <a:ext cx="2601800" cy="1477328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CEW Revisit/Teach</a:t>
            </a:r>
          </a:p>
          <a:p>
            <a:pPr fontAlgn="base"/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Revisit CEW incorrect/ tricky</a:t>
            </a:r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or commonly used.</a:t>
            </a:r>
          </a:p>
          <a:p>
            <a:pPr fontAlgn="base"/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 new CEW when necessary. 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97060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5575" y="186377"/>
            <a:ext cx="3288631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Revisit and review 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SassoonPrimaryInfant" panose="000004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previously learned letters.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oral blending and segmentation. </a:t>
            </a:r>
          </a:p>
        </p:txBody>
      </p:sp>
      <p:pic>
        <p:nvPicPr>
          <p:cNvPr id="1026" name="Picture 2" descr="Jolly Phonics Picture Flash Cards: in Precursive Letters: Amazon.co.uk:  Wernham, Sara, Lloyd, Sue, Stephen, Lib: Book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52608">
            <a:off x="7202284" y="495133"/>
            <a:ext cx="3739655" cy="597388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7030A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4" name="AutoShape 4" descr="Free Remember Cliparts, Download Free Clip Art, Free Clip Art on Clipart  Library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30" name="Picture 6" descr="Thinking Best Child Clipart Transparent Png - Remember Clipart, Png  Download , Transparent Png Image - PNGitem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9375" r="100000"/>
                    </a14:imgEffect>
                    <a14:imgEffect>
                      <a14:brightnessContrast bright="-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19230" y="2272745"/>
            <a:ext cx="3728231" cy="46602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2" name="Group 21"/>
          <p:cNvGrpSpPr/>
          <p:nvPr/>
        </p:nvGrpSpPr>
        <p:grpSpPr>
          <a:xfrm>
            <a:off x="3087184" y="240578"/>
            <a:ext cx="3597639" cy="2297330"/>
            <a:chOff x="8274909" y="131077"/>
            <a:chExt cx="3597639" cy="2297330"/>
          </a:xfrm>
        </p:grpSpPr>
        <p:sp>
          <p:nvSpPr>
            <p:cNvPr id="19" name="Cloud Callout 18"/>
            <p:cNvSpPr/>
            <p:nvPr/>
          </p:nvSpPr>
          <p:spPr>
            <a:xfrm>
              <a:off x="8274909" y="131077"/>
              <a:ext cx="3597639" cy="2297330"/>
            </a:xfrm>
            <a:prstGeom prst="cloudCallout">
              <a:avLst>
                <a:gd name="adj1" fmla="val -52083"/>
                <a:gd name="adj2" fmla="val 72765"/>
              </a:avLst>
            </a:prstGeom>
            <a:blipFill dpi="0" rotWithShape="1"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Rounded Rectangle 19"/>
            <p:cNvSpPr/>
            <p:nvPr/>
          </p:nvSpPr>
          <p:spPr>
            <a:xfrm rot="21276052">
              <a:off x="9648976" y="1900566"/>
              <a:ext cx="849503" cy="332951"/>
            </a:xfrm>
            <a:prstGeom prst="roundRect">
              <a:avLst/>
            </a:prstGeom>
            <a:solidFill>
              <a:schemeClr val="bg1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3" name="TextBox 22"/>
          <p:cNvSpPr txBox="1"/>
          <p:nvPr/>
        </p:nvSpPr>
        <p:spPr>
          <a:xfrm>
            <a:off x="175762" y="1822599"/>
            <a:ext cx="299803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 smtClean="0">
                <a:latin typeface="SassoonPrimaryInfant" panose="00000400000000000000" pitchFamily="2" charset="0"/>
              </a:rPr>
              <a:t>Remember…</a:t>
            </a:r>
            <a:endParaRPr lang="en-GB" sz="4000" b="1" dirty="0">
              <a:latin typeface="SassoonPrimaryInfant" panose="000004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7037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699750" y="-947303"/>
            <a:ext cx="13101754" cy="8827498"/>
            <a:chOff x="699750" y="-947303"/>
            <a:chExt cx="13101754" cy="8827498"/>
          </a:xfrm>
        </p:grpSpPr>
        <p:pic>
          <p:nvPicPr>
            <p:cNvPr id="8" name="Picture 2" descr="Free Vector | World teachers day greeting flat vector illustration.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10000" b="90000" l="10000" r="9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0426" b="43393"/>
            <a:stretch/>
          </p:blipFill>
          <p:spPr bwMode="auto">
            <a:xfrm>
              <a:off x="3526971" y="-947303"/>
              <a:ext cx="10274533" cy="713334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6" name="Rectangle 15"/>
            <p:cNvSpPr/>
            <p:nvPr/>
          </p:nvSpPr>
          <p:spPr>
            <a:xfrm>
              <a:off x="3913145" y="784687"/>
              <a:ext cx="7654739" cy="435202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>
                <a:lnSpc>
                  <a:spcPct val="107000"/>
                </a:lnSpc>
                <a:spcAft>
                  <a:spcPts val="800"/>
                </a:spcAft>
                <a:defRPr/>
              </a:pPr>
              <a:r>
                <a:rPr lang="en-GB" sz="3600" b="1" dirty="0" smtClean="0">
                  <a:solidFill>
                    <a:srgbClr val="002060"/>
                  </a:solidFill>
                  <a:latin typeface="SassoonPrimaryInfant" panose="00000400000000000000" pitchFamily="2" charset="0"/>
                  <a:ea typeface="Calibri" panose="020F0502020204030204" pitchFamily="34" charset="0"/>
                  <a:cs typeface="Times New Roman" panose="02020603050405020304" pitchFamily="18" charset="0"/>
                </a:rPr>
                <a:t>Today we are going to revise the graphemes:</a:t>
              </a:r>
            </a:p>
            <a:p>
              <a:pPr lvl="0" algn="ctr">
                <a:lnSpc>
                  <a:spcPct val="107000"/>
                </a:lnSpc>
                <a:spcAft>
                  <a:spcPts val="800"/>
                </a:spcAft>
                <a:defRPr/>
              </a:pPr>
              <a:r>
                <a:rPr lang="en-GB" sz="9600" b="1" u="sng" dirty="0" err="1" smtClean="0">
                  <a:solidFill>
                    <a:srgbClr val="002060"/>
                  </a:solidFill>
                  <a:latin typeface="SassoonPrimaryInfant" panose="00000400000000000000" pitchFamily="2" charset="0"/>
                  <a:ea typeface="Calibri" panose="020F0502020204030204" pitchFamily="34" charset="0"/>
                  <a:cs typeface="Times New Roman" panose="02020603050405020304" pitchFamily="18" charset="0"/>
                </a:rPr>
                <a:t>ai</a:t>
              </a:r>
              <a:r>
                <a:rPr lang="en-GB" sz="9600" b="1" dirty="0" smtClean="0">
                  <a:solidFill>
                    <a:srgbClr val="002060"/>
                  </a:solidFill>
                  <a:latin typeface="SassoonPrimaryInfant" panose="00000400000000000000" pitchFamily="2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GB" sz="9600" b="1" u="sng" dirty="0" smtClean="0">
                  <a:solidFill>
                    <a:srgbClr val="002060"/>
                  </a:solidFill>
                  <a:latin typeface="SassoonPrimaryInfant" panose="00000400000000000000" pitchFamily="2" charset="0"/>
                  <a:ea typeface="Calibri" panose="020F0502020204030204" pitchFamily="34" charset="0"/>
                  <a:cs typeface="Times New Roman" panose="02020603050405020304" pitchFamily="18" charset="0"/>
                </a:rPr>
                <a:t>ay</a:t>
              </a:r>
              <a:r>
                <a:rPr lang="en-GB" sz="9600" b="1" dirty="0" smtClean="0">
                  <a:solidFill>
                    <a:srgbClr val="002060"/>
                  </a:solidFill>
                  <a:latin typeface="SassoonPrimaryInfant" panose="00000400000000000000" pitchFamily="2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GB" sz="9600" b="1" u="sng" dirty="0" smtClean="0">
                  <a:solidFill>
                    <a:srgbClr val="002060"/>
                  </a:solidFill>
                  <a:latin typeface="SassoonPrimaryInfant" panose="00000400000000000000" pitchFamily="2" charset="0"/>
                  <a:ea typeface="Calibri" panose="020F0502020204030204" pitchFamily="34" charset="0"/>
                  <a:cs typeface="Times New Roman" panose="02020603050405020304" pitchFamily="18" charset="0"/>
                </a:rPr>
                <a:t>a-e</a:t>
              </a:r>
              <a:endParaRPr lang="en-GB" sz="3600" b="1" u="sng" dirty="0">
                <a:solidFill>
                  <a:srgbClr val="002060"/>
                </a:solidFill>
                <a:latin typeface="SassoonPrimaryInfant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 lvl="0" algn="ctr">
                <a:lnSpc>
                  <a:spcPct val="107000"/>
                </a:lnSpc>
                <a:spcAft>
                  <a:spcPts val="800"/>
                </a:spcAft>
                <a:defRPr/>
              </a:pPr>
              <a:endParaRPr lang="en-GB" sz="3600" b="1" dirty="0" smtClean="0">
                <a:solidFill>
                  <a:srgbClr val="002060"/>
                </a:solidFill>
                <a:latin typeface="SassoonPrimaryInfant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 lvl="0" algn="ctr">
                <a:lnSpc>
                  <a:spcPct val="107000"/>
                </a:lnSpc>
                <a:spcAft>
                  <a:spcPts val="800"/>
                </a:spcAft>
                <a:defRPr/>
              </a:pPr>
              <a:endParaRPr lang="en-GB" sz="3600" b="1" dirty="0">
                <a:solidFill>
                  <a:srgbClr val="002060"/>
                </a:solidFill>
                <a:latin typeface="SassoonPrimaryInfant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pic>
          <p:nvPicPr>
            <p:cNvPr id="9218" name="Picture 2" descr="Free Vector | World teachers day greeting flat vector illustration.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10000" b="90000" l="10000" r="9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62732"/>
            <a:stretch/>
          </p:blipFill>
          <p:spPr bwMode="auto">
            <a:xfrm>
              <a:off x="699750" y="2444997"/>
              <a:ext cx="2772219" cy="543519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7" name="Rectangle 6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89951" y="87212"/>
            <a:ext cx="3290558" cy="110799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Revisit/Teach/Practise</a:t>
            </a:r>
          </a:p>
          <a:p>
            <a:pPr fontAlgn="base"/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Revisit CEW incorrect/ tricky</a:t>
            </a:r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or commonly used.</a:t>
            </a:r>
          </a:p>
          <a:p>
            <a:pPr fontAlgn="base"/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 new CEW when necessary. 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9257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251489" y="1915548"/>
            <a:ext cx="7811202" cy="42780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600" dirty="0" smtClean="0">
                <a:latin typeface="SassoonPrimaryInfant" panose="00000400000000000000" pitchFamily="2" charset="0"/>
              </a:rPr>
              <a:t>bait</a:t>
            </a:r>
            <a:r>
              <a:rPr lang="en-GB" sz="9600" dirty="0" smtClean="0">
                <a:latin typeface="SassoonPrimaryInfant" panose="00000400000000000000" pitchFamily="2" charset="0"/>
              </a:rPr>
              <a:t>			</a:t>
            </a:r>
            <a:r>
              <a:rPr lang="en-GB" sz="9600" dirty="0" smtClean="0">
                <a:latin typeface="SassoonPrimaryInfant" panose="00000400000000000000" pitchFamily="2" charset="0"/>
              </a:rPr>
              <a:t>rain</a:t>
            </a:r>
            <a:endParaRPr lang="en-GB" sz="8800" dirty="0" smtClean="0">
              <a:latin typeface="SassoonPrimaryInfant" panose="00000400000000000000" pitchFamily="2" charset="0"/>
            </a:endParaRPr>
          </a:p>
          <a:p>
            <a:endParaRPr lang="en-GB" sz="8800" dirty="0" smtClean="0">
              <a:latin typeface="SassoonPrimaryInfant" panose="00000400000000000000" pitchFamily="2" charset="0"/>
            </a:endParaRPr>
          </a:p>
          <a:p>
            <a:r>
              <a:rPr lang="en-GB" sz="8800" dirty="0" smtClean="0">
                <a:latin typeface="SassoonPrimaryInfant" panose="00000400000000000000" pitchFamily="2" charset="0"/>
              </a:rPr>
              <a:t>tail</a:t>
            </a:r>
            <a:r>
              <a:rPr lang="en-GB" sz="8800" dirty="0" smtClean="0">
                <a:latin typeface="SassoonPrimaryInfant" panose="00000400000000000000" pitchFamily="2" charset="0"/>
              </a:rPr>
              <a:t>	    </a:t>
            </a:r>
            <a:r>
              <a:rPr lang="en-GB" sz="8800" dirty="0" smtClean="0">
                <a:latin typeface="SassoonPrimaryInfant" panose="00000400000000000000" pitchFamily="2" charset="0"/>
              </a:rPr>
              <a:t>main        </a:t>
            </a:r>
            <a:endParaRPr lang="en-GB" sz="25900" dirty="0">
              <a:latin typeface="SassoonPrimaryInfant" panose="00000400000000000000" pitchFamily="2" charset="0"/>
            </a:endParaRPr>
          </a:p>
        </p:txBody>
      </p:sp>
      <p:sp>
        <p:nvSpPr>
          <p:cNvPr id="3" name="Cloud Callout 2"/>
          <p:cNvSpPr/>
          <p:nvPr/>
        </p:nvSpPr>
        <p:spPr>
          <a:xfrm>
            <a:off x="937860" y="1049717"/>
            <a:ext cx="3000375" cy="2916966"/>
          </a:xfrm>
          <a:prstGeom prst="cloudCallout">
            <a:avLst>
              <a:gd name="adj1" fmla="val -30277"/>
              <a:gd name="adj2" fmla="val 77982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Let’s practise reading these </a:t>
            </a:r>
            <a:r>
              <a:rPr lang="en-GB" sz="2400" b="1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ai</a:t>
            </a:r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</a:t>
            </a:r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words together.</a:t>
            </a:r>
            <a:endParaRPr lang="en-GB" sz="2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8194" name="Picture 2" descr="Thinking Boy Asian Twinkl Life Diversity Illustrations KS2 Illustratio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018"/>
          <a:stretch/>
        </p:blipFill>
        <p:spPr bwMode="auto">
          <a:xfrm>
            <a:off x="-1456388" y="3947565"/>
            <a:ext cx="4379470" cy="3000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>
            <a:off x="128337" y="138046"/>
            <a:ext cx="3288631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Revisit and review 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SassoonPrimaryInfant" panose="000004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previously learned letters.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oral blending and segmentation. </a:t>
            </a:r>
          </a:p>
        </p:txBody>
      </p:sp>
      <p:sp>
        <p:nvSpPr>
          <p:cNvPr id="17" name="Oval 16"/>
          <p:cNvSpPr/>
          <p:nvPr/>
        </p:nvSpPr>
        <p:spPr>
          <a:xfrm>
            <a:off x="7729172" y="5812232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0" name="Straight Connector 19"/>
          <p:cNvCxnSpPr/>
          <p:nvPr/>
        </p:nvCxnSpPr>
        <p:spPr>
          <a:xfrm flipV="1">
            <a:off x="4700406" y="5909226"/>
            <a:ext cx="794267" cy="7087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Cloud Callout 9"/>
          <p:cNvSpPr/>
          <p:nvPr/>
        </p:nvSpPr>
        <p:spPr>
          <a:xfrm>
            <a:off x="4396580" y="124865"/>
            <a:ext cx="6749387" cy="1695066"/>
          </a:xfrm>
          <a:prstGeom prst="cloudCallout">
            <a:avLst>
              <a:gd name="adj1" fmla="val 58466"/>
              <a:gd name="adj2" fmla="val 30242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ssoon Infant Rg"/>
              </a:rPr>
              <a:t>What do you notice about where this sound comes in the word?</a:t>
            </a:r>
            <a:endParaRPr lang="en-GB" sz="28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assoon Infant Rg"/>
            </a:endParaRPr>
          </a:p>
        </p:txBody>
      </p:sp>
      <p:sp>
        <p:nvSpPr>
          <p:cNvPr id="24" name="Oval 23"/>
          <p:cNvSpPr/>
          <p:nvPr/>
        </p:nvSpPr>
        <p:spPr>
          <a:xfrm>
            <a:off x="4444673" y="5885663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6" name="Straight Connector 25"/>
          <p:cNvCxnSpPr/>
          <p:nvPr/>
        </p:nvCxnSpPr>
        <p:spPr>
          <a:xfrm>
            <a:off x="9305908" y="3197187"/>
            <a:ext cx="927983" cy="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4847940" y="3172574"/>
            <a:ext cx="1006937" cy="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Oval 33"/>
          <p:cNvSpPr/>
          <p:nvPr/>
        </p:nvSpPr>
        <p:spPr>
          <a:xfrm>
            <a:off x="5959414" y="3100193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/>
          <p:cNvSpPr/>
          <p:nvPr/>
        </p:nvSpPr>
        <p:spPr>
          <a:xfrm>
            <a:off x="4512153" y="3075579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Oval 35"/>
          <p:cNvSpPr/>
          <p:nvPr/>
        </p:nvSpPr>
        <p:spPr>
          <a:xfrm>
            <a:off x="8977186" y="3075579"/>
            <a:ext cx="224009" cy="20142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42" name="Straight Connector 41"/>
          <p:cNvCxnSpPr/>
          <p:nvPr/>
        </p:nvCxnSpPr>
        <p:spPr>
          <a:xfrm flipV="1">
            <a:off x="8562109" y="5909227"/>
            <a:ext cx="639086" cy="6848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Oval 18"/>
          <p:cNvSpPr/>
          <p:nvPr/>
        </p:nvSpPr>
        <p:spPr>
          <a:xfrm>
            <a:off x="10417597" y="3100193"/>
            <a:ext cx="224009" cy="20142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/>
          <p:cNvSpPr/>
          <p:nvPr/>
        </p:nvSpPr>
        <p:spPr>
          <a:xfrm>
            <a:off x="5543487" y="5819081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/>
          <p:cNvSpPr/>
          <p:nvPr/>
        </p:nvSpPr>
        <p:spPr>
          <a:xfrm>
            <a:off x="9454293" y="5824919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24052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544361" y="2066522"/>
            <a:ext cx="7740003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800" dirty="0" smtClean="0">
                <a:latin typeface="SassoonPrimaryInfant" panose="00000400000000000000" pitchFamily="2" charset="0"/>
              </a:rPr>
              <a:t>tray         say</a:t>
            </a:r>
            <a:endParaRPr lang="en-GB" sz="8800" dirty="0" smtClean="0">
              <a:latin typeface="SassoonPrimaryInfant" panose="00000400000000000000" pitchFamily="2" charset="0"/>
            </a:endParaRPr>
          </a:p>
          <a:p>
            <a:endParaRPr lang="en-GB" sz="8800" dirty="0">
              <a:latin typeface="SassoonPrimaryInfant" panose="00000400000000000000" pitchFamily="2" charset="0"/>
            </a:endParaRPr>
          </a:p>
          <a:p>
            <a:r>
              <a:rPr lang="en-GB" sz="8800" dirty="0" smtClean="0">
                <a:latin typeface="SassoonPrimaryInfant" panose="00000400000000000000" pitchFamily="2" charset="0"/>
              </a:rPr>
              <a:t>may</a:t>
            </a:r>
            <a:r>
              <a:rPr lang="en-GB" sz="8800" dirty="0" smtClean="0">
                <a:latin typeface="SassoonPrimaryInfant" panose="00000400000000000000" pitchFamily="2" charset="0"/>
              </a:rPr>
              <a:t>	</a:t>
            </a:r>
            <a:r>
              <a:rPr lang="en-GB" sz="8800" dirty="0" smtClean="0">
                <a:latin typeface="SassoonPrimaryInfant" panose="00000400000000000000" pitchFamily="2" charset="0"/>
              </a:rPr>
              <a:t>      play</a:t>
            </a:r>
            <a:endParaRPr lang="en-GB" sz="21600" dirty="0">
              <a:latin typeface="SassoonPrimaryInfant" panose="00000400000000000000" pitchFamily="2" charset="0"/>
            </a:endParaRPr>
          </a:p>
        </p:txBody>
      </p:sp>
      <p:sp>
        <p:nvSpPr>
          <p:cNvPr id="3" name="Cloud Callout 2"/>
          <p:cNvSpPr/>
          <p:nvPr/>
        </p:nvSpPr>
        <p:spPr>
          <a:xfrm>
            <a:off x="1476580" y="1030599"/>
            <a:ext cx="3000375" cy="2916966"/>
          </a:xfrm>
          <a:prstGeom prst="cloudCallout">
            <a:avLst>
              <a:gd name="adj1" fmla="val -30277"/>
              <a:gd name="adj2" fmla="val 77982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Let’s practise reading these </a:t>
            </a:r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ay</a:t>
            </a:r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</a:t>
            </a:r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words together.</a:t>
            </a:r>
            <a:endParaRPr lang="en-GB" sz="2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8194" name="Picture 2" descr="Thinking Boy Asian Twinkl Life Diversity Illustrations KS2 Illustration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018"/>
          <a:stretch/>
        </p:blipFill>
        <p:spPr bwMode="auto">
          <a:xfrm>
            <a:off x="-1456388" y="3947565"/>
            <a:ext cx="4379470" cy="3000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>
            <a:off x="128337" y="138046"/>
            <a:ext cx="3288631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Revisit and review 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SassoonPrimaryInfant" panose="000004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previously learned letters.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oral blending and segmentation. </a:t>
            </a:r>
          </a:p>
        </p:txBody>
      </p:sp>
      <p:sp>
        <p:nvSpPr>
          <p:cNvPr id="9" name="Oval 8"/>
          <p:cNvSpPr/>
          <p:nvPr/>
        </p:nvSpPr>
        <p:spPr>
          <a:xfrm>
            <a:off x="5045313" y="3155237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5" name="Straight Connector 4"/>
          <p:cNvCxnSpPr/>
          <p:nvPr/>
        </p:nvCxnSpPr>
        <p:spPr>
          <a:xfrm flipV="1">
            <a:off x="5438481" y="3235549"/>
            <a:ext cx="872767" cy="19508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V="1">
            <a:off x="9994551" y="3211932"/>
            <a:ext cx="1189901" cy="3337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>
            <a:off x="10428903" y="5931882"/>
            <a:ext cx="1245010" cy="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Cloud Callout 9"/>
          <p:cNvSpPr/>
          <p:nvPr/>
        </p:nvSpPr>
        <p:spPr>
          <a:xfrm>
            <a:off x="4396580" y="124865"/>
            <a:ext cx="6749387" cy="1695066"/>
          </a:xfrm>
          <a:prstGeom prst="cloudCallout">
            <a:avLst>
              <a:gd name="adj1" fmla="val 58466"/>
              <a:gd name="adj2" fmla="val 30242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ssoon Infant Rg"/>
              </a:rPr>
              <a:t>What do you notice about where this sound comes in the word?</a:t>
            </a:r>
            <a:endParaRPr lang="en-GB" sz="28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assoon Infant Rg"/>
            </a:endParaRPr>
          </a:p>
        </p:txBody>
      </p:sp>
      <p:sp>
        <p:nvSpPr>
          <p:cNvPr id="24" name="Oval 23"/>
          <p:cNvSpPr/>
          <p:nvPr/>
        </p:nvSpPr>
        <p:spPr>
          <a:xfrm>
            <a:off x="9561491" y="3148308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/>
          <p:cNvSpPr/>
          <p:nvPr/>
        </p:nvSpPr>
        <p:spPr>
          <a:xfrm>
            <a:off x="4796253" y="3155239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9" name="Straight Connector 28"/>
          <p:cNvCxnSpPr/>
          <p:nvPr/>
        </p:nvCxnSpPr>
        <p:spPr>
          <a:xfrm>
            <a:off x="5496734" y="5982005"/>
            <a:ext cx="1292530" cy="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Oval 29"/>
          <p:cNvSpPr/>
          <p:nvPr/>
        </p:nvSpPr>
        <p:spPr>
          <a:xfrm>
            <a:off x="10028122" y="5834888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/>
          <p:cNvSpPr/>
          <p:nvPr/>
        </p:nvSpPr>
        <p:spPr>
          <a:xfrm>
            <a:off x="4954486" y="5885011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/>
          <p:cNvSpPr/>
          <p:nvPr/>
        </p:nvSpPr>
        <p:spPr>
          <a:xfrm>
            <a:off x="9550421" y="5841643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8433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694598" y="2249229"/>
            <a:ext cx="7254701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800" dirty="0" smtClean="0">
                <a:latin typeface="SassoonPrimaryInfant" panose="00000400000000000000" pitchFamily="2" charset="0"/>
              </a:rPr>
              <a:t>late     snake</a:t>
            </a:r>
            <a:endParaRPr lang="en-GB" sz="8800" dirty="0" smtClean="0">
              <a:latin typeface="SassoonPrimaryInfant" panose="00000400000000000000" pitchFamily="2" charset="0"/>
            </a:endParaRPr>
          </a:p>
          <a:p>
            <a:endParaRPr lang="en-GB" sz="8800" dirty="0">
              <a:latin typeface="SassoonPrimaryInfant" panose="00000400000000000000" pitchFamily="2" charset="0"/>
            </a:endParaRPr>
          </a:p>
          <a:p>
            <a:r>
              <a:rPr lang="en-GB" sz="8000" dirty="0" smtClean="0">
                <a:latin typeface="SassoonPrimaryInfant" panose="00000400000000000000" pitchFamily="2" charset="0"/>
              </a:rPr>
              <a:t>lake      bake</a:t>
            </a:r>
            <a:endParaRPr lang="en-GB" sz="21600" dirty="0">
              <a:latin typeface="SassoonPrimaryInfant" panose="00000400000000000000" pitchFamily="2" charset="0"/>
            </a:endParaRPr>
          </a:p>
        </p:txBody>
      </p:sp>
      <p:sp>
        <p:nvSpPr>
          <p:cNvPr id="3" name="Cloud Callout 2"/>
          <p:cNvSpPr/>
          <p:nvPr/>
        </p:nvSpPr>
        <p:spPr>
          <a:xfrm>
            <a:off x="1607233" y="1030599"/>
            <a:ext cx="3000375" cy="2916966"/>
          </a:xfrm>
          <a:prstGeom prst="cloudCallout">
            <a:avLst>
              <a:gd name="adj1" fmla="val -30277"/>
              <a:gd name="adj2" fmla="val 77982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Let’s practise reading these </a:t>
            </a:r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a-e</a:t>
            </a:r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</a:t>
            </a:r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words together.</a:t>
            </a:r>
            <a:endParaRPr lang="en-GB" sz="2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8194" name="Picture 2" descr="Thinking Boy Asian Twinkl Life Diversity Illustrations KS2 Illustratio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018"/>
          <a:stretch/>
        </p:blipFill>
        <p:spPr bwMode="auto">
          <a:xfrm>
            <a:off x="-1456388" y="3947565"/>
            <a:ext cx="4379470" cy="3000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>
            <a:off x="128337" y="138046"/>
            <a:ext cx="3288631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Revisit and review 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SassoonPrimaryInfant" panose="000004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previously learned letters.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oral blending and segmentation. </a:t>
            </a:r>
          </a:p>
        </p:txBody>
      </p:sp>
      <p:sp>
        <p:nvSpPr>
          <p:cNvPr id="17" name="Oval 16"/>
          <p:cNvSpPr/>
          <p:nvPr/>
        </p:nvSpPr>
        <p:spPr>
          <a:xfrm>
            <a:off x="5657305" y="5953171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Cloud Callout 9"/>
          <p:cNvSpPr/>
          <p:nvPr/>
        </p:nvSpPr>
        <p:spPr>
          <a:xfrm>
            <a:off x="4396580" y="124865"/>
            <a:ext cx="6749387" cy="1695066"/>
          </a:xfrm>
          <a:prstGeom prst="cloudCallout">
            <a:avLst>
              <a:gd name="adj1" fmla="val 58466"/>
              <a:gd name="adj2" fmla="val 30242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ssoon Infant Rg"/>
              </a:rPr>
              <a:t>What do you notice about where this sound comes in the word?</a:t>
            </a:r>
            <a:endParaRPr lang="en-GB" sz="28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assoon Infant Rg"/>
            </a:endParaRPr>
          </a:p>
        </p:txBody>
      </p:sp>
      <p:sp>
        <p:nvSpPr>
          <p:cNvPr id="25" name="Oval 24"/>
          <p:cNvSpPr/>
          <p:nvPr/>
        </p:nvSpPr>
        <p:spPr>
          <a:xfrm>
            <a:off x="4841772" y="3446649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/>
          <p:cNvSpPr/>
          <p:nvPr/>
        </p:nvSpPr>
        <p:spPr>
          <a:xfrm>
            <a:off x="9873123" y="3398125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8231122" y="3398126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/>
          <p:cNvSpPr/>
          <p:nvPr/>
        </p:nvSpPr>
        <p:spPr>
          <a:xfrm>
            <a:off x="8775004" y="3407363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/>
          <p:cNvSpPr/>
          <p:nvPr/>
        </p:nvSpPr>
        <p:spPr>
          <a:xfrm>
            <a:off x="5701595" y="3446649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Arc 3"/>
          <p:cNvSpPr/>
          <p:nvPr/>
        </p:nvSpPr>
        <p:spPr>
          <a:xfrm rot="5997292">
            <a:off x="5234499" y="2824897"/>
            <a:ext cx="1152212" cy="992548"/>
          </a:xfrm>
          <a:prstGeom prst="arc">
            <a:avLst>
              <a:gd name="adj1" fmla="val 16200000"/>
              <a:gd name="adj2" fmla="val 4125591"/>
            </a:avLst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Arc 21"/>
          <p:cNvSpPr/>
          <p:nvPr/>
        </p:nvSpPr>
        <p:spPr>
          <a:xfrm rot="5997292">
            <a:off x="9387844" y="2800827"/>
            <a:ext cx="1152212" cy="992548"/>
          </a:xfrm>
          <a:prstGeom prst="arc">
            <a:avLst>
              <a:gd name="adj1" fmla="val 16200000"/>
              <a:gd name="adj2" fmla="val 4125591"/>
            </a:avLst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/>
          <p:cNvSpPr/>
          <p:nvPr/>
        </p:nvSpPr>
        <p:spPr>
          <a:xfrm>
            <a:off x="9422374" y="5990118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/>
          <p:cNvSpPr/>
          <p:nvPr/>
        </p:nvSpPr>
        <p:spPr>
          <a:xfrm>
            <a:off x="8412776" y="5953520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/>
          <p:cNvSpPr/>
          <p:nvPr/>
        </p:nvSpPr>
        <p:spPr>
          <a:xfrm>
            <a:off x="4841772" y="5953172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Arc 26"/>
          <p:cNvSpPr/>
          <p:nvPr/>
        </p:nvSpPr>
        <p:spPr>
          <a:xfrm rot="5997292">
            <a:off x="5122704" y="5396145"/>
            <a:ext cx="1152212" cy="992548"/>
          </a:xfrm>
          <a:prstGeom prst="arc">
            <a:avLst>
              <a:gd name="adj1" fmla="val 16200000"/>
              <a:gd name="adj2" fmla="val 4125591"/>
            </a:avLst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Arc 27"/>
          <p:cNvSpPr/>
          <p:nvPr/>
        </p:nvSpPr>
        <p:spPr>
          <a:xfrm rot="5997292">
            <a:off x="8906053" y="5396147"/>
            <a:ext cx="1152212" cy="992548"/>
          </a:xfrm>
          <a:prstGeom prst="arc">
            <a:avLst>
              <a:gd name="adj1" fmla="val 16200000"/>
              <a:gd name="adj2" fmla="val 4125591"/>
            </a:avLst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97110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128337" y="138046"/>
            <a:ext cx="2032218" cy="110799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US" sz="2400" b="1" u="sng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Practise</a:t>
            </a:r>
            <a:r>
              <a:rPr lang="en-US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 </a:t>
            </a:r>
          </a:p>
          <a:p>
            <a:pPr fontAlgn="base"/>
            <a:r>
              <a:rPr lang="en-US" sz="1400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Practise</a:t>
            </a:r>
            <a:r>
              <a:rPr lang="en-US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reading and/or spelling words with the new letter.</a:t>
            </a:r>
            <a:endParaRPr lang="en-US" sz="1400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5" name="TextBox 4">
            <a:extLst/>
          </p:cNvPr>
          <p:cNvSpPr txBox="1">
            <a:spLocks noChangeArrowheads="1"/>
          </p:cNvSpPr>
          <p:nvPr/>
        </p:nvSpPr>
        <p:spPr bwMode="auto">
          <a:xfrm>
            <a:off x="2158866" y="426744"/>
            <a:ext cx="10033134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20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Can you work out words from the pictures below and sort them into the table</a:t>
            </a:r>
            <a:r>
              <a:rPr lang="en-GB" altLang="en-US" sz="2000" dirty="0">
                <a:solidFill>
                  <a:srgbClr val="002060"/>
                </a:solidFill>
                <a:latin typeface="SassoonPrimaryInfant" panose="00000400000000000000" pitchFamily="2" charset="0"/>
              </a:rPr>
              <a:t>?</a:t>
            </a:r>
            <a:endParaRPr lang="en-GB" altLang="en-US" sz="2000" u="sng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209" y="1412646"/>
            <a:ext cx="2968787" cy="193091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905" r="24343"/>
          <a:stretch/>
        </p:blipFill>
        <p:spPr>
          <a:xfrm>
            <a:off x="638866" y="2893869"/>
            <a:ext cx="2706130" cy="157608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378" y="4469950"/>
            <a:ext cx="2639618" cy="2271617"/>
          </a:xfrm>
          <a:prstGeom prst="rect">
            <a:avLst/>
          </a:prstGeom>
        </p:spPr>
      </p:pic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58983845"/>
              </p:ext>
            </p:extLst>
          </p:nvPr>
        </p:nvGraphicFramePr>
        <p:xfrm>
          <a:off x="3814617" y="2186737"/>
          <a:ext cx="8127999" cy="2621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09333">
                  <a:extLst>
                    <a:ext uri="{9D8B030D-6E8A-4147-A177-3AD203B41FA5}">
                      <a16:colId xmlns:a16="http://schemas.microsoft.com/office/drawing/2014/main" val="1662436677"/>
                    </a:ext>
                  </a:extLst>
                </a:gridCol>
                <a:gridCol w="2709333">
                  <a:extLst>
                    <a:ext uri="{9D8B030D-6E8A-4147-A177-3AD203B41FA5}">
                      <a16:colId xmlns:a16="http://schemas.microsoft.com/office/drawing/2014/main" val="2935305596"/>
                    </a:ext>
                  </a:extLst>
                </a:gridCol>
                <a:gridCol w="2709333">
                  <a:extLst>
                    <a:ext uri="{9D8B030D-6E8A-4147-A177-3AD203B41FA5}">
                      <a16:colId xmlns:a16="http://schemas.microsoft.com/office/drawing/2014/main" val="3131372529"/>
                    </a:ext>
                  </a:extLst>
                </a:gridCol>
              </a:tblGrid>
              <a:tr h="235557">
                <a:tc>
                  <a:txBody>
                    <a:bodyPr/>
                    <a:lstStyle/>
                    <a:p>
                      <a:pPr algn="ctr"/>
                      <a:r>
                        <a:rPr lang="en-GB" sz="4000" dirty="0" err="1" smtClean="0">
                          <a:latin typeface="SassoonPrimaryInfant" panose="00000400000000000000" pitchFamily="2" charset="0"/>
                        </a:rPr>
                        <a:t>ai</a:t>
                      </a:r>
                      <a:endParaRPr lang="en-GB" sz="4000" dirty="0">
                        <a:latin typeface="SassoonPrimaryInfant" panose="000004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000" dirty="0" smtClean="0">
                          <a:latin typeface="SassoonPrimaryInfant" panose="00000400000000000000" pitchFamily="2" charset="0"/>
                        </a:rPr>
                        <a:t>ay</a:t>
                      </a:r>
                      <a:endParaRPr lang="en-GB" sz="4000" dirty="0">
                        <a:latin typeface="SassoonPrimaryInfant" panose="000004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000" dirty="0" smtClean="0">
                          <a:latin typeface="SassoonPrimaryInfant" panose="00000400000000000000" pitchFamily="2" charset="0"/>
                        </a:rPr>
                        <a:t>a-e</a:t>
                      </a:r>
                      <a:endParaRPr lang="en-GB" sz="4000" dirty="0">
                        <a:latin typeface="SassoonPrimaryInfant" panose="000004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301678"/>
                  </a:ext>
                </a:extLst>
              </a:tr>
              <a:tr h="1669386">
                <a:tc>
                  <a:txBody>
                    <a:bodyPr/>
                    <a:lstStyle/>
                    <a:p>
                      <a:pPr algn="ctr"/>
                      <a:endParaRPr lang="en-GB" sz="4000" dirty="0">
                        <a:latin typeface="SassoonPrimaryInfant" panose="000004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4000" dirty="0" smtClean="0">
                        <a:latin typeface="SassoonPrimaryInfant" panose="00000400000000000000" pitchFamily="2" charset="0"/>
                      </a:endParaRPr>
                    </a:p>
                    <a:p>
                      <a:pPr algn="ctr"/>
                      <a:endParaRPr lang="en-GB" sz="4000" dirty="0" smtClean="0">
                        <a:latin typeface="SassoonPrimaryInfant" panose="00000400000000000000" pitchFamily="2" charset="0"/>
                      </a:endParaRPr>
                    </a:p>
                    <a:p>
                      <a:pPr algn="ctr"/>
                      <a:endParaRPr lang="en-GB" sz="4000" dirty="0">
                        <a:latin typeface="SassoonPrimaryInfant" panose="000004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4000" dirty="0">
                        <a:latin typeface="SassoonPrimaryInfant" panose="000004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68360679"/>
                  </a:ext>
                </a:extLst>
              </a:tr>
            </a:tbl>
          </a:graphicData>
        </a:graphic>
      </p:graphicFrame>
      <p:sp>
        <p:nvSpPr>
          <p:cNvPr id="11" name="Rectangle 10"/>
          <p:cNvSpPr/>
          <p:nvPr/>
        </p:nvSpPr>
        <p:spPr>
          <a:xfrm>
            <a:off x="4136181" y="3343564"/>
            <a:ext cx="748487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bait             day         snake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9143723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342147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>
                <a:solidFill>
                  <a:srgbClr val="002060"/>
                </a:solidFill>
                <a:latin typeface="SassoonPrimaryInfant" panose="00000400000000000000" pitchFamily="2" charset="0"/>
              </a:rPr>
              <a:t>Apply </a:t>
            </a:r>
            <a:endParaRPr lang="en-GB" sz="2400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  <a:p>
            <a:pPr fontAlgn="base"/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Read </a:t>
            </a:r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or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write application</a:t>
            </a:r>
          </a:p>
          <a:p>
            <a:pPr fontAlgn="base"/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Include CEW</a:t>
            </a:r>
            <a:r>
              <a:rPr lang="en-US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in sentences.</a:t>
            </a:r>
            <a:endParaRPr lang="en-GB" sz="1400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6146" name="Picture 2" descr="Free Pencil Clipart Pencil Clip Art Images - Cliparts and Others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690043">
            <a:off x="9573895" y="280080"/>
            <a:ext cx="2381250" cy="1743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23556" y="2109769"/>
            <a:ext cx="1120387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It was the date of the big game.</a:t>
            </a:r>
            <a:endParaRPr lang="en-GB" sz="4800" b="1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23556" y="4672540"/>
            <a:ext cx="10440964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I will not say no to a milk tray.</a:t>
            </a:r>
            <a:endParaRPr lang="en-GB" sz="4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23556" y="1872833"/>
            <a:ext cx="9088299" cy="130486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323556" y="4592273"/>
            <a:ext cx="8330917" cy="146769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85133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C4E2D778E92734C937E51F6E0169438" ma:contentTypeVersion="13" ma:contentTypeDescription="Create a new document." ma:contentTypeScope="" ma:versionID="5b9ebdf7086ace881ba117249a94b8c6">
  <xsd:schema xmlns:xsd="http://www.w3.org/2001/XMLSchema" xmlns:xs="http://www.w3.org/2001/XMLSchema" xmlns:p="http://schemas.microsoft.com/office/2006/metadata/properties" xmlns:ns3="12ff2bfd-3816-4c27-8fb4-617a10ce9654" xmlns:ns4="688cfe0b-51d0-4f5c-adf2-00b4769f8493" targetNamespace="http://schemas.microsoft.com/office/2006/metadata/properties" ma:root="true" ma:fieldsID="8e9b5a92307a6ddb7260423a9fd51fda" ns3:_="" ns4:_="">
    <xsd:import namespace="12ff2bfd-3816-4c27-8fb4-617a10ce9654"/>
    <xsd:import namespace="688cfe0b-51d0-4f5c-adf2-00b4769f8493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Location" minOccurs="0"/>
                <xsd:element ref="ns3:MediaServiceOCR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2ff2bfd-3816-4c27-8fb4-617a10ce96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4" nillable="true" ma:displayName="Location" ma:internalName="MediaServiceLocation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88cfe0b-51d0-4f5c-adf2-00b4769f8493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20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7506BD98-DCA0-436F-9465-D15704D2C31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2ff2bfd-3816-4c27-8fb4-617a10ce9654"/>
    <ds:schemaRef ds:uri="688cfe0b-51d0-4f5c-adf2-00b4769f849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A0A66220-3273-48B2-BDB1-6ECBCF58EC9E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191BF39-9366-4646-9203-6E5E3C2C611C}">
  <ds:schemaRefs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12ff2bfd-3816-4c27-8fb4-617a10ce9654"/>
    <ds:schemaRef ds:uri="688cfe0b-51d0-4f5c-adf2-00b4769f8493"/>
    <ds:schemaRef ds:uri="http://purl.org/dc/terms/"/>
    <ds:schemaRef ds:uri="http://schemas.openxmlformats.org/package/2006/metadata/core-propertie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5594</TotalTime>
  <Words>322</Words>
  <Application>Microsoft Office PowerPoint</Application>
  <PresentationFormat>Widescreen</PresentationFormat>
  <Paragraphs>79</Paragraphs>
  <Slides>8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6" baseType="lpstr">
      <vt:lpstr>Arial</vt:lpstr>
      <vt:lpstr>Calibri</vt:lpstr>
      <vt:lpstr>Calibri Light</vt:lpstr>
      <vt:lpstr>Comic Sans MS</vt:lpstr>
      <vt:lpstr>Sassoon Infant Rg</vt:lpstr>
      <vt:lpstr>SassoonPrimaryInfant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Holy Rood Catholic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Windows User</dc:creator>
  <cp:lastModifiedBy>Asia Amies</cp:lastModifiedBy>
  <cp:revision>102</cp:revision>
  <dcterms:created xsi:type="dcterms:W3CDTF">2020-12-05T23:17:41Z</dcterms:created>
  <dcterms:modified xsi:type="dcterms:W3CDTF">2021-02-17T22:11:38Z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0x0101004C4E2D778E92734C937E51F6E0169438</vt:lpwstr>
  </property>
</Properties>
</file>