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17"/>
  </p:notesMasterIdLst>
  <p:sldIdLst>
    <p:sldId id="257" r:id="rId5"/>
    <p:sldId id="258" r:id="rId6"/>
    <p:sldId id="286" r:id="rId7"/>
    <p:sldId id="309" r:id="rId8"/>
    <p:sldId id="262" r:id="rId9"/>
    <p:sldId id="303" r:id="rId10"/>
    <p:sldId id="304" r:id="rId11"/>
    <p:sldId id="301" r:id="rId12"/>
    <p:sldId id="306" r:id="rId13"/>
    <p:sldId id="307" r:id="rId14"/>
    <p:sldId id="308" r:id="rId15"/>
    <p:sldId id="283" r:id="rId1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316" autoAdjust="0"/>
    <p:restoredTop sz="94660"/>
  </p:normalViewPr>
  <p:slideViewPr>
    <p:cSldViewPr snapToGrid="0">
      <p:cViewPr varScale="1">
        <p:scale>
          <a:sx n="83" d="100"/>
          <a:sy n="83" d="100"/>
        </p:scale>
        <p:origin x="221" y="8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tableStyles" Target="tableStyle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notesMaster" Target="notesMasters/notesMaster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10" Type="http://schemas.openxmlformats.org/officeDocument/2006/relationships/slide" Target="slides/slide6.xml"/><Relationship Id="rId19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3295AA5-C7AF-44FD-91C1-709A3B51BF53}" type="datetimeFigureOut">
              <a:rPr lang="en-GB" smtClean="0"/>
              <a:t>03/02/2021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C3E9610-633B-47BA-A344-B4F8624BF78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594887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phonicsplay.co.uk/resources/phase/5/flashcards-time-challenge" TargetMode="External"/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>
                <a:hlinkClick r:id="rId3"/>
              </a:rPr>
              <a:t>https://www.phonicsplay.co.uk/resources/phase/5/flashcards-time-challenge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9EEC769-C882-47CA-B502-8D730A460CE2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1490512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85D7D-FF0D-4DCC-9D9B-1AB1C13AD9F9}" type="datetimeFigureOut">
              <a:rPr lang="en-GB" smtClean="0"/>
              <a:t>03/02/2021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054FE-519B-4301-960E-1ECAC865A6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992556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85D7D-FF0D-4DCC-9D9B-1AB1C13AD9F9}" type="datetimeFigureOut">
              <a:rPr lang="en-GB" smtClean="0"/>
              <a:t>03/02/2021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054FE-519B-4301-960E-1ECAC865A6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7263485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85D7D-FF0D-4DCC-9D9B-1AB1C13AD9F9}" type="datetimeFigureOut">
              <a:rPr lang="en-GB" smtClean="0"/>
              <a:t>03/02/2021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054FE-519B-4301-960E-1ECAC865A6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2892712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85D7D-FF0D-4DCC-9D9B-1AB1C13AD9F9}" type="datetimeFigureOut">
              <a:rPr lang="en-GB" smtClean="0"/>
              <a:t>03/02/2021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054FE-519B-4301-960E-1ECAC865A6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5778195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85D7D-FF0D-4DCC-9D9B-1AB1C13AD9F9}" type="datetimeFigureOut">
              <a:rPr lang="en-GB" smtClean="0"/>
              <a:t>03/02/2021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054FE-519B-4301-960E-1ECAC865A6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25899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85D7D-FF0D-4DCC-9D9B-1AB1C13AD9F9}" type="datetimeFigureOut">
              <a:rPr lang="en-GB" smtClean="0"/>
              <a:t>03/02/2021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054FE-519B-4301-960E-1ECAC865A6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696501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85D7D-FF0D-4DCC-9D9B-1AB1C13AD9F9}" type="datetimeFigureOut">
              <a:rPr lang="en-GB" smtClean="0"/>
              <a:t>03/02/2021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054FE-519B-4301-960E-1ECAC865A6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4215155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85D7D-FF0D-4DCC-9D9B-1AB1C13AD9F9}" type="datetimeFigureOut">
              <a:rPr lang="en-GB" smtClean="0"/>
              <a:t>03/02/2021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054FE-519B-4301-960E-1ECAC865A6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782522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85D7D-FF0D-4DCC-9D9B-1AB1C13AD9F9}" type="datetimeFigureOut">
              <a:rPr lang="en-GB" smtClean="0"/>
              <a:t>03/02/2021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054FE-519B-4301-960E-1ECAC865A6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72680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85D7D-FF0D-4DCC-9D9B-1AB1C13AD9F9}" type="datetimeFigureOut">
              <a:rPr lang="en-GB" smtClean="0"/>
              <a:t>03/02/2021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054FE-519B-4301-960E-1ECAC865A6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8003871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85D7D-FF0D-4DCC-9D9B-1AB1C13AD9F9}" type="datetimeFigureOut">
              <a:rPr lang="en-GB" smtClean="0"/>
              <a:t>03/02/2021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054FE-519B-4301-960E-1ECAC865A6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3540606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Year 1 2A / Year 2 2B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 userDrawn="1"/>
        </p:nvSpPr>
        <p:spPr bwMode="auto">
          <a:xfrm>
            <a:off x="609601" y="438150"/>
            <a:ext cx="10960100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7828283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885D7D-FF0D-4DCC-9D9B-1AB1C13AD9F9}" type="datetimeFigureOut">
              <a:rPr lang="en-GB" smtClean="0"/>
              <a:t>03/02/2021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4A054FE-519B-4301-960E-1ECAC865A6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205268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jpg"/><Relationship Id="rId5" Type="http://schemas.microsoft.com/office/2007/relationships/hdphoto" Target="../media/hdphoto2.wdp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7" Type="http://schemas.openxmlformats.org/officeDocument/2006/relationships/image" Target="../media/image14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Relationship Id="rId6" Type="http://schemas.microsoft.com/office/2007/relationships/hdphoto" Target="../media/hdphoto4.wdp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7.png"/><Relationship Id="rId5" Type="http://schemas.openxmlformats.org/officeDocument/2006/relationships/image" Target="../media/image16.gif"/><Relationship Id="rId4" Type="http://schemas.openxmlformats.org/officeDocument/2006/relationships/image" Target="../media/image15.jpe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gif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 bwMode="auto">
          <a:xfrm>
            <a:off x="2391619" y="102389"/>
            <a:ext cx="7416800" cy="8524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normAutofit fontScale="82500" lnSpcReduction="20000"/>
          </a:bodyPr>
          <a:lstStyle>
            <a:lvl1pPr algn="ctr" rtl="0" fontAlgn="base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defRPr/>
            </a:pPr>
            <a:r>
              <a:rPr lang="en-GB" sz="7200" b="1" u="sng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Phonics</a:t>
            </a:r>
            <a:endParaRPr lang="en-GB" sz="7200" b="1" u="sng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300446" y="990786"/>
            <a:ext cx="12801600" cy="63094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eaLnBrk="1" hangingPunct="1">
              <a:defRPr/>
            </a:pPr>
            <a:r>
              <a:rPr lang="en-GB" sz="4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assoonPrimaryInfant" panose="00000400000000000000" pitchFamily="2" charset="0"/>
              </a:rPr>
              <a:t>Common Exception Words</a:t>
            </a:r>
            <a:endParaRPr lang="en-GB" sz="48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assoonPrimaryInfant" panose="00000400000000000000" pitchFamily="2" charset="0"/>
            </a:endParaRPr>
          </a:p>
          <a:p>
            <a:pPr algn="ctr" eaLnBrk="1" hangingPunct="1">
              <a:defRPr/>
            </a:pPr>
            <a:endParaRPr lang="en-GB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 eaLnBrk="1" hangingPunct="1">
              <a:defRPr/>
            </a:pPr>
            <a:endParaRPr lang="en-GB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 eaLnBrk="1" hangingPunct="1">
              <a:defRPr/>
            </a:pPr>
            <a:endParaRPr lang="en-GB" sz="32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 eaLnBrk="1" hangingPunct="1">
              <a:defRPr/>
            </a:pPr>
            <a:endParaRPr lang="en-GB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 eaLnBrk="1" hangingPunct="1">
              <a:defRPr/>
            </a:pPr>
            <a:endParaRPr lang="en-GB" sz="32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 eaLnBrk="1" hangingPunct="1">
              <a:defRPr/>
            </a:pPr>
            <a:endParaRPr lang="en-GB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 eaLnBrk="1" hangingPunct="1">
              <a:defRPr/>
            </a:pPr>
            <a:endParaRPr lang="en-GB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 eaLnBrk="1" hangingPunct="1">
              <a:defRPr/>
            </a:pPr>
            <a:endParaRPr lang="en-GB" sz="4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 eaLnBrk="1" hangingPunct="1">
              <a:defRPr/>
            </a:pPr>
            <a:endParaRPr lang="en-GB" sz="4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 eaLnBrk="1" hangingPunct="1">
              <a:defRPr/>
            </a:pPr>
            <a:endParaRPr lang="en-GB" sz="4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7" name="5-Point Star 6"/>
          <p:cNvSpPr/>
          <p:nvPr/>
        </p:nvSpPr>
        <p:spPr>
          <a:xfrm>
            <a:off x="3370217" y="138298"/>
            <a:ext cx="653143" cy="606285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8" name="5-Point Star 7"/>
          <p:cNvSpPr/>
          <p:nvPr/>
        </p:nvSpPr>
        <p:spPr>
          <a:xfrm>
            <a:off x="7982093" y="138298"/>
            <a:ext cx="653143" cy="606285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1026" name="Picture 2" descr="Copy this on the top half of NB p ppt video online download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7361" b="95139" l="4167" r="9625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26962" y="1843274"/>
            <a:ext cx="6994358" cy="52457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Box 8"/>
          <p:cNvSpPr txBox="1"/>
          <p:nvPr/>
        </p:nvSpPr>
        <p:spPr>
          <a:xfrm>
            <a:off x="6911351" y="1858451"/>
            <a:ext cx="5004129" cy="3970318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5715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GB" sz="36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assoonPrimaryInfant" panose="00000400000000000000" pitchFamily="2" charset="0"/>
              </a:rPr>
              <a:t>Our common exception words this week are: </a:t>
            </a:r>
          </a:p>
          <a:p>
            <a:pPr algn="ctr">
              <a:defRPr/>
            </a:pPr>
            <a:r>
              <a:rPr lang="en-GB" sz="54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assoonPrimaryInfant" panose="00000400000000000000" pitchFamily="2" charset="0"/>
              </a:rPr>
              <a:t>a</a:t>
            </a:r>
            <a:r>
              <a:rPr lang="en-GB" sz="5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assoonPrimaryInfant" panose="00000400000000000000" pitchFamily="2" charset="0"/>
              </a:rPr>
              <a:t>ny</a:t>
            </a:r>
          </a:p>
          <a:p>
            <a:pPr algn="ctr">
              <a:defRPr/>
            </a:pPr>
            <a:r>
              <a:rPr lang="en-GB" sz="54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assoonPrimaryInfant" panose="00000400000000000000" pitchFamily="2" charset="0"/>
              </a:rPr>
              <a:t>m</a:t>
            </a:r>
            <a:r>
              <a:rPr lang="en-GB" sz="5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assoonPrimaryInfant" panose="00000400000000000000" pitchFamily="2" charset="0"/>
              </a:rPr>
              <a:t>any</a:t>
            </a:r>
          </a:p>
          <a:p>
            <a:pPr algn="ctr">
              <a:defRPr/>
            </a:pPr>
            <a:r>
              <a:rPr lang="en-GB" sz="5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assoonPrimaryInfant" panose="00000400000000000000" pitchFamily="2" charset="0"/>
              </a:rPr>
              <a:t>laughed</a:t>
            </a:r>
            <a:endParaRPr lang="en-GB" sz="3600" b="1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assoonPrimaryInfant" panose="00000400000000000000" pitchFamily="2" charset="0"/>
            </a:endParaRPr>
          </a:p>
          <a:p>
            <a:pPr algn="ctr">
              <a:defRPr/>
            </a:pPr>
            <a:endParaRPr lang="en-GB" dirty="0"/>
          </a:p>
        </p:txBody>
      </p:sp>
      <p:sp>
        <p:nvSpPr>
          <p:cNvPr id="11" name="Rectangle 10"/>
          <p:cNvSpPr/>
          <p:nvPr/>
        </p:nvSpPr>
        <p:spPr>
          <a:xfrm>
            <a:off x="89951" y="87212"/>
            <a:ext cx="2601800" cy="1477328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fontAlgn="base"/>
            <a:r>
              <a:rPr lang="en-GB" sz="2400" b="1" u="sng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CEW Revisit/Teach</a:t>
            </a:r>
          </a:p>
          <a:p>
            <a:pPr fontAlgn="base"/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Revisit CEW incorrect/ tricky</a:t>
            </a:r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 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or commonly used.</a:t>
            </a:r>
          </a:p>
          <a:p>
            <a:pPr fontAlgn="base"/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Teach new CEW when necessary. </a:t>
            </a:r>
            <a:endParaRPr lang="en-GB" sz="1400" b="1" u="sng" dirty="0" smtClean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7982093" y="2992582"/>
            <a:ext cx="3073834" cy="269701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415271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55575" y="186377"/>
            <a:ext cx="3288631" cy="89255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sng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Revisit and review 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SassoonPrimaryInfant" panose="00000400000000000000" pitchFamily="2" charset="0"/>
              <a:ea typeface="+mn-ea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Practise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 previously learned letters.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Practise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 oral blending and segmentation. </a:t>
            </a:r>
          </a:p>
        </p:txBody>
      </p:sp>
      <p:pic>
        <p:nvPicPr>
          <p:cNvPr id="1026" name="Picture 2" descr="Jolly Phonics Picture Flash Cards: in Precursive Letters: Amazon.co.uk:  Wernham, Sara, Lloyd, Sue, Stephen, Lib: Book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752608">
            <a:off x="7202284" y="495133"/>
            <a:ext cx="3739655" cy="597388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7030A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sp>
        <p:nvSpPr>
          <p:cNvPr id="4" name="AutoShape 4" descr="Free Remember Cliparts, Download Free Clip Art, Free Clip Art on Clipart  Library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1030" name="Picture 6" descr="Thinking Best Child Clipart Transparent Png - Remember Clipart, Png  Download , Transparent Png Image - PNGitem"/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100000" l="9375" r="100000"/>
                    </a14:imgEffect>
                    <a14:imgEffect>
                      <a14:brightnessContrast bright="-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19230" y="2272745"/>
            <a:ext cx="3728231" cy="46602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2" name="Group 21"/>
          <p:cNvGrpSpPr/>
          <p:nvPr/>
        </p:nvGrpSpPr>
        <p:grpSpPr>
          <a:xfrm>
            <a:off x="3087184" y="240578"/>
            <a:ext cx="3597639" cy="2297330"/>
            <a:chOff x="8274909" y="131077"/>
            <a:chExt cx="3597639" cy="2297330"/>
          </a:xfrm>
        </p:grpSpPr>
        <p:sp>
          <p:nvSpPr>
            <p:cNvPr id="19" name="Cloud Callout 18"/>
            <p:cNvSpPr/>
            <p:nvPr/>
          </p:nvSpPr>
          <p:spPr>
            <a:xfrm>
              <a:off x="8274909" y="131077"/>
              <a:ext cx="3597639" cy="2297330"/>
            </a:xfrm>
            <a:prstGeom prst="cloudCallout">
              <a:avLst>
                <a:gd name="adj1" fmla="val -52083"/>
                <a:gd name="adj2" fmla="val 72765"/>
              </a:avLst>
            </a:prstGeom>
            <a:blipFill dpi="0" rotWithShape="1"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0" name="Rounded Rectangle 19"/>
            <p:cNvSpPr/>
            <p:nvPr/>
          </p:nvSpPr>
          <p:spPr>
            <a:xfrm rot="21276052">
              <a:off x="9648976" y="1900566"/>
              <a:ext cx="849503" cy="332951"/>
            </a:xfrm>
            <a:prstGeom prst="roundRect">
              <a:avLst/>
            </a:prstGeom>
            <a:solidFill>
              <a:schemeClr val="bg1"/>
            </a:solidFill>
            <a:ln w="381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23" name="TextBox 22"/>
          <p:cNvSpPr txBox="1"/>
          <p:nvPr/>
        </p:nvSpPr>
        <p:spPr>
          <a:xfrm>
            <a:off x="175762" y="1822599"/>
            <a:ext cx="299803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 smtClean="0">
                <a:latin typeface="SassoonPrimaryInfant" panose="00000400000000000000" pitchFamily="2" charset="0"/>
              </a:rPr>
              <a:t>Remember…</a:t>
            </a:r>
            <a:endParaRPr lang="en-GB" sz="4000" b="1" dirty="0">
              <a:latin typeface="SassoonPrimaryInfant" panose="000004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570374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699750" y="-947303"/>
            <a:ext cx="13101754" cy="8827498"/>
            <a:chOff x="699750" y="-947303"/>
            <a:chExt cx="13101754" cy="8827498"/>
          </a:xfrm>
        </p:grpSpPr>
        <p:pic>
          <p:nvPicPr>
            <p:cNvPr id="8" name="Picture 2" descr="Free Vector | World teachers day greeting flat vector illustration."/>
            <p:cNvPicPr>
              <a:picLocks noChangeAspect="1" noChangeArrowheads="1"/>
            </p:cNvPicPr>
            <p:nvPr/>
          </p:nvPicPr>
          <p:blipFill rotWithShape="1">
            <a:blip r:embed="rId2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backgroundRemoval t="10000" b="90000" l="10000" r="9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0426" b="43393"/>
            <a:stretch/>
          </p:blipFill>
          <p:spPr bwMode="auto">
            <a:xfrm>
              <a:off x="3526971" y="-947303"/>
              <a:ext cx="10274533" cy="713334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6" name="Rectangle 15"/>
            <p:cNvSpPr/>
            <p:nvPr/>
          </p:nvSpPr>
          <p:spPr>
            <a:xfrm>
              <a:off x="3913145" y="784687"/>
              <a:ext cx="7654739" cy="395685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 algn="ctr">
                <a:lnSpc>
                  <a:spcPct val="107000"/>
                </a:lnSpc>
                <a:spcAft>
                  <a:spcPts val="800"/>
                </a:spcAft>
                <a:defRPr/>
              </a:pPr>
              <a:r>
                <a:rPr lang="en-GB" sz="3600" b="1" dirty="0" smtClean="0">
                  <a:solidFill>
                    <a:srgbClr val="002060"/>
                  </a:solidFill>
                  <a:latin typeface="SassoonPrimaryInfant" panose="00000400000000000000" pitchFamily="2" charset="0"/>
                  <a:ea typeface="Calibri" panose="020F0502020204030204" pitchFamily="34" charset="0"/>
                  <a:cs typeface="Times New Roman" panose="02020603050405020304" pitchFamily="18" charset="0"/>
                </a:rPr>
                <a:t>Today we are going to revise the graphemes we have learnt already this year.</a:t>
              </a:r>
            </a:p>
            <a:p>
              <a:pPr lvl="0" algn="ctr">
                <a:lnSpc>
                  <a:spcPct val="107000"/>
                </a:lnSpc>
                <a:spcAft>
                  <a:spcPts val="800"/>
                </a:spcAft>
                <a:defRPr/>
              </a:pPr>
              <a:endParaRPr lang="en-GB" sz="3600" b="1" dirty="0">
                <a:solidFill>
                  <a:srgbClr val="002060"/>
                </a:solidFill>
                <a:latin typeface="SassoonPrimaryInfant" panose="00000400000000000000" pitchFamily="2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  <a:p>
              <a:pPr lvl="0" algn="ctr">
                <a:lnSpc>
                  <a:spcPct val="107000"/>
                </a:lnSpc>
                <a:spcAft>
                  <a:spcPts val="800"/>
                </a:spcAft>
                <a:defRPr/>
              </a:pPr>
              <a:endParaRPr lang="en-GB" sz="3600" b="1" dirty="0" smtClean="0">
                <a:solidFill>
                  <a:srgbClr val="002060"/>
                </a:solidFill>
                <a:latin typeface="SassoonPrimaryInfant" panose="00000400000000000000" pitchFamily="2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  <a:p>
              <a:pPr lvl="0" algn="ctr">
                <a:lnSpc>
                  <a:spcPct val="107000"/>
                </a:lnSpc>
                <a:spcAft>
                  <a:spcPts val="800"/>
                </a:spcAft>
                <a:defRPr/>
              </a:pPr>
              <a:endParaRPr lang="en-GB" sz="3600" b="1" dirty="0">
                <a:solidFill>
                  <a:srgbClr val="002060"/>
                </a:solidFill>
                <a:latin typeface="SassoonPrimaryInfant" panose="00000400000000000000" pitchFamily="2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</p:txBody>
        </p:sp>
        <p:pic>
          <p:nvPicPr>
            <p:cNvPr id="9218" name="Picture 2" descr="Free Vector | World teachers day greeting flat vector illustration."/>
            <p:cNvPicPr>
              <a:picLocks noChangeAspect="1" noChangeArrowheads="1"/>
            </p:cNvPicPr>
            <p:nvPr/>
          </p:nvPicPr>
          <p:blipFill rotWithShape="1">
            <a:blip r:embed="rId2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backgroundRemoval t="10000" b="90000" l="10000" r="9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62732"/>
            <a:stretch/>
          </p:blipFill>
          <p:spPr bwMode="auto">
            <a:xfrm>
              <a:off x="699750" y="2444997"/>
              <a:ext cx="2772219" cy="543519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7" name="Rectangle 6"/>
          <p:cNvSpPr/>
          <p:nvPr/>
        </p:nvSpPr>
        <p:spPr>
          <a:xfrm>
            <a:off x="128337" y="138046"/>
            <a:ext cx="2550695" cy="89255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fontAlgn="base"/>
            <a:r>
              <a:rPr lang="en-GB" sz="2400" b="1" u="sng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Teach</a:t>
            </a:r>
          </a:p>
          <a:p>
            <a:pPr fontAlgn="base"/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Teach a new 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letter.</a:t>
            </a:r>
          </a:p>
          <a:p>
            <a:pPr fontAlgn="base"/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Teach 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blending &amp; segmenting.</a:t>
            </a:r>
            <a:endParaRPr lang="en-GB" sz="1400" b="1" u="sng" dirty="0" smtClean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28337" y="138046"/>
            <a:ext cx="3288631" cy="89255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sng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Revisit and review 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SassoonPrimaryInfant" panose="00000400000000000000" pitchFamily="2" charset="0"/>
              <a:ea typeface="+mn-ea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Practise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 previously learned letters.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Practise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 oral blending and segmentation. </a:t>
            </a:r>
          </a:p>
        </p:txBody>
      </p:sp>
    </p:spTree>
    <p:extLst>
      <p:ext uri="{BB962C8B-B14F-4D97-AF65-F5344CB8AC3E}">
        <p14:creationId xmlns:p14="http://schemas.microsoft.com/office/powerpoint/2010/main" val="36692576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81735" y="1595175"/>
            <a:ext cx="2604655" cy="3154710"/>
          </a:xfrm>
          <a:prstGeom prst="rect">
            <a:avLst/>
          </a:prstGeom>
          <a:noFill/>
          <a:ln w="57150">
            <a:solidFill>
              <a:schemeClr val="tx1"/>
            </a:solidFill>
            <a:prstDash val="lgDashDotDot"/>
          </a:ln>
        </p:spPr>
        <p:txBody>
          <a:bodyPr wrap="square" rtlCol="0">
            <a:spAutoFit/>
          </a:bodyPr>
          <a:lstStyle/>
          <a:p>
            <a:r>
              <a:rPr lang="en-GB" sz="19900" dirty="0" smtClean="0">
                <a:latin typeface="SassoonPrimaryInfant" panose="00000400000000000000" pitchFamily="2" charset="0"/>
              </a:rPr>
              <a:t> </a:t>
            </a:r>
            <a:endParaRPr lang="en-GB" sz="19900" dirty="0">
              <a:latin typeface="SassoonPrimaryInfant" panose="00000400000000000000" pitchFamily="2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4174868" y="1595175"/>
            <a:ext cx="2604655" cy="3154710"/>
          </a:xfrm>
          <a:prstGeom prst="rect">
            <a:avLst/>
          </a:prstGeom>
          <a:noFill/>
          <a:ln w="57150">
            <a:solidFill>
              <a:schemeClr val="tx1"/>
            </a:solidFill>
            <a:prstDash val="lgDashDotDot"/>
          </a:ln>
        </p:spPr>
        <p:txBody>
          <a:bodyPr wrap="square" rtlCol="0">
            <a:spAutoFit/>
          </a:bodyPr>
          <a:lstStyle/>
          <a:p>
            <a:endParaRPr lang="en-GB" sz="19900" dirty="0">
              <a:latin typeface="SassoonPrimaryInfant" panose="000004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7499927" y="1595335"/>
            <a:ext cx="2604655" cy="3154710"/>
          </a:xfrm>
          <a:prstGeom prst="rect">
            <a:avLst/>
          </a:prstGeom>
          <a:noFill/>
          <a:ln w="57150">
            <a:solidFill>
              <a:schemeClr val="tx1"/>
            </a:solidFill>
            <a:prstDash val="lgDashDotDot"/>
          </a:ln>
        </p:spPr>
        <p:txBody>
          <a:bodyPr wrap="square" rtlCol="0">
            <a:spAutoFit/>
          </a:bodyPr>
          <a:lstStyle/>
          <a:p>
            <a:endParaRPr lang="en-GB" sz="19900" dirty="0">
              <a:latin typeface="SassoonPrimaryInfant" panose="00000400000000000000" pitchFamily="2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1564945" y="1546572"/>
            <a:ext cx="1894788" cy="31547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9900" dirty="0" smtClean="0">
                <a:latin typeface="SassoonPrimaryInfant" panose="00000400000000000000" pitchFamily="2" charset="0"/>
              </a:rPr>
              <a:t>k</a:t>
            </a:r>
            <a:endParaRPr lang="en-GB" sz="19900" dirty="0">
              <a:latin typeface="SassoonPrimaryInfant" panose="00000400000000000000" pitchFamily="2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4729074" y="1489229"/>
            <a:ext cx="1894788" cy="31547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9900" dirty="0">
                <a:latin typeface="SassoonPrimaryInfant" panose="00000400000000000000" pitchFamily="2" charset="0"/>
              </a:rPr>
              <a:t>i</a:t>
            </a:r>
            <a:endParaRPr lang="en-GB" sz="19900" dirty="0">
              <a:latin typeface="SassoonPrimaryInfant" panose="00000400000000000000" pitchFamily="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8209794" y="1338400"/>
            <a:ext cx="1894788" cy="31547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9900" dirty="0">
                <a:latin typeface="SassoonPrimaryInfant" panose="00000400000000000000" pitchFamily="2" charset="0"/>
              </a:rPr>
              <a:t>t</a:t>
            </a:r>
            <a:endParaRPr lang="en-GB" sz="19900" dirty="0">
              <a:latin typeface="SassoonPrimaryInfant" panose="00000400000000000000" pitchFamily="2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633666" y="1382568"/>
            <a:ext cx="1894788" cy="31547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9900" dirty="0">
                <a:latin typeface="SassoonPrimaryInfant" panose="00000400000000000000" pitchFamily="2" charset="0"/>
              </a:rPr>
              <a:t>s</a:t>
            </a:r>
            <a:endParaRPr lang="en-GB" sz="19900" dirty="0">
              <a:latin typeface="SassoonPrimaryInfant" panose="00000400000000000000" pitchFamily="2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1679232" y="1338400"/>
            <a:ext cx="1894788" cy="31547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9900" dirty="0" smtClean="0">
                <a:latin typeface="SassoonPrimaryInfant" panose="00000400000000000000" pitchFamily="2" charset="0"/>
              </a:rPr>
              <a:t>f</a:t>
            </a:r>
            <a:endParaRPr lang="en-GB" sz="19900" dirty="0">
              <a:latin typeface="SassoonPrimaryInfant" panose="00000400000000000000" pitchFamily="2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1456710" y="1464570"/>
            <a:ext cx="1894788" cy="31547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9900" dirty="0" smtClean="0">
                <a:latin typeface="SassoonPrimaryInfant" panose="00000400000000000000" pitchFamily="2" charset="0"/>
              </a:rPr>
              <a:t>h</a:t>
            </a:r>
            <a:endParaRPr lang="en-GB" sz="19900" dirty="0">
              <a:latin typeface="SassoonPrimaryInfant" panose="000004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454088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6" grpId="1"/>
      <p:bldP spid="7" grpId="0"/>
      <p:bldP spid="8" grpId="0"/>
      <p:bldP spid="9" grpId="0"/>
      <p:bldP spid="9" grpId="1"/>
      <p:bldP spid="10" grpId="0"/>
      <p:bldP spid="10" grpId="1"/>
      <p:bldP spid="11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28337" y="138046"/>
            <a:ext cx="2550695" cy="89255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fontAlgn="base"/>
            <a:r>
              <a:rPr lang="en-GB" sz="2400" b="1" u="sng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Teach</a:t>
            </a:r>
          </a:p>
          <a:p>
            <a:pPr fontAlgn="base"/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Teach a new 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letter.</a:t>
            </a:r>
          </a:p>
          <a:p>
            <a:pPr fontAlgn="base"/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Teach 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blending &amp; segmenting.</a:t>
            </a:r>
            <a:endParaRPr lang="en-GB" sz="1400" b="1" u="sng" dirty="0" smtClean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4440707" y="1643608"/>
            <a:ext cx="7254701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8800" dirty="0" smtClean="0">
                <a:latin typeface="SassoonPrimaryInfant" panose="00000400000000000000" pitchFamily="2" charset="0"/>
              </a:rPr>
              <a:t>yap</a:t>
            </a:r>
            <a:r>
              <a:rPr lang="en-GB" sz="8000" dirty="0" smtClean="0">
                <a:latin typeface="SassoonPrimaryInfant" panose="00000400000000000000" pitchFamily="2" charset="0"/>
              </a:rPr>
              <a:t>	</a:t>
            </a:r>
            <a:r>
              <a:rPr lang="en-GB" sz="8000" dirty="0" smtClean="0">
                <a:latin typeface="SassoonPrimaryInfant" panose="00000400000000000000" pitchFamily="2" charset="0"/>
              </a:rPr>
              <a:t>	</a:t>
            </a:r>
            <a:r>
              <a:rPr lang="en-GB" sz="8000" dirty="0" smtClean="0">
                <a:latin typeface="SassoonPrimaryInfant" panose="00000400000000000000" pitchFamily="2" charset="0"/>
              </a:rPr>
              <a:t>	</a:t>
            </a:r>
            <a:r>
              <a:rPr lang="en-GB" sz="8800" dirty="0" smtClean="0">
                <a:latin typeface="SassoonPrimaryInfant" panose="00000400000000000000" pitchFamily="2" charset="0"/>
              </a:rPr>
              <a:t>yes</a:t>
            </a:r>
            <a:endParaRPr lang="en-GB" sz="8000" dirty="0">
              <a:latin typeface="SassoonPrimaryInfant" panose="00000400000000000000" pitchFamily="2" charset="0"/>
            </a:endParaRPr>
          </a:p>
          <a:p>
            <a:pPr algn="ctr"/>
            <a:endParaRPr lang="en-GB" sz="8000" dirty="0" smtClean="0">
              <a:latin typeface="SassoonPrimaryInfant" panose="00000400000000000000" pitchFamily="2" charset="0"/>
            </a:endParaRPr>
          </a:p>
          <a:p>
            <a:pPr algn="ctr"/>
            <a:r>
              <a:rPr lang="en-GB" sz="8800" dirty="0" smtClean="0">
                <a:latin typeface="SassoonPrimaryInfant" panose="00000400000000000000" pitchFamily="2" charset="0"/>
              </a:rPr>
              <a:t>yet		        yell</a:t>
            </a:r>
            <a:endParaRPr lang="en-GB" sz="21600" dirty="0">
              <a:latin typeface="SassoonPrimaryInfant" panose="00000400000000000000" pitchFamily="2" charset="0"/>
            </a:endParaRPr>
          </a:p>
        </p:txBody>
      </p:sp>
      <p:sp>
        <p:nvSpPr>
          <p:cNvPr id="3" name="Cloud Callout 2"/>
          <p:cNvSpPr/>
          <p:nvPr/>
        </p:nvSpPr>
        <p:spPr>
          <a:xfrm>
            <a:off x="1543986" y="1030599"/>
            <a:ext cx="3000375" cy="2916966"/>
          </a:xfrm>
          <a:prstGeom prst="cloudCallout">
            <a:avLst>
              <a:gd name="adj1" fmla="val -30277"/>
              <a:gd name="adj2" fmla="val 77982"/>
            </a:avLst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Let’s practise reading these words together.</a:t>
            </a:r>
            <a:endParaRPr lang="en-GB" sz="2400" b="1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pic>
        <p:nvPicPr>
          <p:cNvPr id="8194" name="Picture 2" descr="Thinking Boy Asian Twinkl Life Diversity Illustrations KS2 Illustration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7018"/>
          <a:stretch/>
        </p:blipFill>
        <p:spPr bwMode="auto">
          <a:xfrm>
            <a:off x="-1456388" y="3947565"/>
            <a:ext cx="4379470" cy="3000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Rectangle 6"/>
          <p:cNvSpPr/>
          <p:nvPr/>
        </p:nvSpPr>
        <p:spPr>
          <a:xfrm>
            <a:off x="128337" y="138046"/>
            <a:ext cx="3288631" cy="89255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sng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Revisit and review 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SassoonPrimaryInfant" panose="00000400000000000000" pitchFamily="2" charset="0"/>
              <a:ea typeface="+mn-ea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Practise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 previously learned letters.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Practise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 oral blending and segmentation. </a:t>
            </a:r>
          </a:p>
        </p:txBody>
      </p:sp>
      <p:sp>
        <p:nvSpPr>
          <p:cNvPr id="9" name="Oval 8"/>
          <p:cNvSpPr/>
          <p:nvPr/>
        </p:nvSpPr>
        <p:spPr>
          <a:xfrm>
            <a:off x="5690313" y="2774893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Oval 12"/>
          <p:cNvSpPr/>
          <p:nvPr/>
        </p:nvSpPr>
        <p:spPr>
          <a:xfrm>
            <a:off x="6217758" y="2759278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Oval 13"/>
          <p:cNvSpPr/>
          <p:nvPr/>
        </p:nvSpPr>
        <p:spPr>
          <a:xfrm>
            <a:off x="6830938" y="2805754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Oval 15"/>
          <p:cNvSpPr/>
          <p:nvPr/>
        </p:nvSpPr>
        <p:spPr>
          <a:xfrm>
            <a:off x="10748153" y="5350758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Oval 16"/>
          <p:cNvSpPr/>
          <p:nvPr/>
        </p:nvSpPr>
        <p:spPr>
          <a:xfrm>
            <a:off x="9459630" y="2906359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21" name="Straight Connector 20"/>
          <p:cNvCxnSpPr/>
          <p:nvPr/>
        </p:nvCxnSpPr>
        <p:spPr>
          <a:xfrm>
            <a:off x="11145967" y="5419988"/>
            <a:ext cx="717064" cy="0"/>
          </a:xfrm>
          <a:prstGeom prst="line">
            <a:avLst/>
          </a:prstGeom>
          <a:ln w="76200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Cloud Callout 9"/>
          <p:cNvSpPr/>
          <p:nvPr/>
        </p:nvSpPr>
        <p:spPr>
          <a:xfrm>
            <a:off x="4396580" y="124865"/>
            <a:ext cx="6749387" cy="1695066"/>
          </a:xfrm>
          <a:prstGeom prst="cloudCallout">
            <a:avLst>
              <a:gd name="adj1" fmla="val 58466"/>
              <a:gd name="adj2" fmla="val 30242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Sassoon Infant Rg"/>
              </a:rPr>
              <a:t>What do you notice about where this sound comes in the word?</a:t>
            </a:r>
            <a:endParaRPr lang="en-GB" sz="28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Sassoon Infant Rg"/>
            </a:endParaRPr>
          </a:p>
        </p:txBody>
      </p:sp>
      <p:sp>
        <p:nvSpPr>
          <p:cNvPr id="24" name="Oval 23"/>
          <p:cNvSpPr/>
          <p:nvPr/>
        </p:nvSpPr>
        <p:spPr>
          <a:xfrm>
            <a:off x="5587595" y="5272319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Oval 24"/>
          <p:cNvSpPr/>
          <p:nvPr/>
        </p:nvSpPr>
        <p:spPr>
          <a:xfrm>
            <a:off x="4885301" y="2761125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Oval 26"/>
          <p:cNvSpPr/>
          <p:nvPr/>
        </p:nvSpPr>
        <p:spPr>
          <a:xfrm>
            <a:off x="10218313" y="5363148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Oval 21"/>
          <p:cNvSpPr/>
          <p:nvPr/>
        </p:nvSpPr>
        <p:spPr>
          <a:xfrm>
            <a:off x="9838698" y="2902750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Oval 22"/>
          <p:cNvSpPr/>
          <p:nvPr/>
        </p:nvSpPr>
        <p:spPr>
          <a:xfrm>
            <a:off x="10309140" y="2902749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13147" y="2275766"/>
            <a:ext cx="524830" cy="96244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90040" y="2529358"/>
            <a:ext cx="1063655" cy="1418207"/>
          </a:xfrm>
          <a:prstGeom prst="rect">
            <a:avLst/>
          </a:prstGeom>
        </p:spPr>
      </p:pic>
      <p:sp>
        <p:nvSpPr>
          <p:cNvPr id="29" name="Oval 28"/>
          <p:cNvSpPr/>
          <p:nvPr/>
        </p:nvSpPr>
        <p:spPr>
          <a:xfrm>
            <a:off x="5151358" y="5312474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0" name="Picture 2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562595" y="5339337"/>
            <a:ext cx="188992" cy="207282"/>
          </a:xfrm>
          <a:prstGeom prst="rect">
            <a:avLst/>
          </a:prstGeom>
        </p:spPr>
      </p:pic>
      <p:pic>
        <p:nvPicPr>
          <p:cNvPr id="11" name="Picture 10" descr="Image vectorielle gratuite: Cri, Fort, Shout, Rire ...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07290" y="4443053"/>
            <a:ext cx="2313062" cy="12324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24052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28337" y="138046"/>
            <a:ext cx="2550695" cy="89255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fontAlgn="base"/>
            <a:r>
              <a:rPr lang="en-GB" sz="2400" b="1" u="sng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Teach</a:t>
            </a:r>
          </a:p>
          <a:p>
            <a:pPr fontAlgn="base"/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Teach a new 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letter.</a:t>
            </a:r>
          </a:p>
          <a:p>
            <a:pPr fontAlgn="base"/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Teach 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blending &amp; segmenting.</a:t>
            </a:r>
            <a:endParaRPr lang="en-GB" sz="1400" b="1" u="sng" dirty="0" smtClean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4807990" y="1373794"/>
            <a:ext cx="7254701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800" dirty="0" smtClean="0">
                <a:latin typeface="SassoonPrimaryInfant" panose="00000400000000000000" pitchFamily="2" charset="0"/>
              </a:rPr>
              <a:t>zip         zap</a:t>
            </a:r>
            <a:endParaRPr lang="en-GB" sz="8000" dirty="0" smtClean="0">
              <a:latin typeface="SassoonPrimaryInfant" panose="00000400000000000000" pitchFamily="2" charset="0"/>
            </a:endParaRPr>
          </a:p>
          <a:p>
            <a:endParaRPr lang="en-GB" sz="8000" dirty="0">
              <a:latin typeface="SassoonPrimaryInfant" panose="00000400000000000000" pitchFamily="2" charset="0"/>
            </a:endParaRPr>
          </a:p>
          <a:p>
            <a:r>
              <a:rPr lang="en-GB" sz="8000" dirty="0" smtClean="0">
                <a:latin typeface="SassoonPrimaryInfant" panose="00000400000000000000" pitchFamily="2" charset="0"/>
              </a:rPr>
              <a:t>buzz</a:t>
            </a:r>
            <a:r>
              <a:rPr lang="en-GB" sz="8000" dirty="0" smtClean="0">
                <a:latin typeface="SassoonPrimaryInfant" panose="00000400000000000000" pitchFamily="2" charset="0"/>
              </a:rPr>
              <a:t>		</a:t>
            </a:r>
            <a:r>
              <a:rPr lang="en-GB" sz="8800" dirty="0">
                <a:latin typeface="SassoonPrimaryInfant" panose="00000400000000000000" pitchFamily="2" charset="0"/>
              </a:rPr>
              <a:t> </a:t>
            </a:r>
            <a:r>
              <a:rPr lang="en-GB" sz="8800" dirty="0" smtClean="0">
                <a:latin typeface="SassoonPrimaryInfant" panose="00000400000000000000" pitchFamily="2" charset="0"/>
              </a:rPr>
              <a:t>    jazz</a:t>
            </a:r>
            <a:endParaRPr lang="en-GB" sz="21600" dirty="0">
              <a:latin typeface="SassoonPrimaryInfant" panose="00000400000000000000" pitchFamily="2" charset="0"/>
            </a:endParaRPr>
          </a:p>
        </p:txBody>
      </p:sp>
      <p:sp>
        <p:nvSpPr>
          <p:cNvPr id="3" name="Cloud Callout 2"/>
          <p:cNvSpPr/>
          <p:nvPr/>
        </p:nvSpPr>
        <p:spPr>
          <a:xfrm>
            <a:off x="1543986" y="1030599"/>
            <a:ext cx="3000375" cy="2916966"/>
          </a:xfrm>
          <a:prstGeom prst="cloudCallout">
            <a:avLst>
              <a:gd name="adj1" fmla="val -30277"/>
              <a:gd name="adj2" fmla="val 77982"/>
            </a:avLst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Let’s practise reading these words together.</a:t>
            </a:r>
            <a:endParaRPr lang="en-GB" sz="2400" b="1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pic>
        <p:nvPicPr>
          <p:cNvPr id="8194" name="Picture 2" descr="Thinking Boy Asian Twinkl Life Diversity Illustrations KS2 Illustration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7018"/>
          <a:stretch/>
        </p:blipFill>
        <p:spPr bwMode="auto">
          <a:xfrm>
            <a:off x="-1456388" y="3947565"/>
            <a:ext cx="4379470" cy="3000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Rectangle 6"/>
          <p:cNvSpPr/>
          <p:nvPr/>
        </p:nvSpPr>
        <p:spPr>
          <a:xfrm>
            <a:off x="128337" y="138046"/>
            <a:ext cx="3288631" cy="89255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sng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Revisit and review 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SassoonPrimaryInfant" panose="00000400000000000000" pitchFamily="2" charset="0"/>
              <a:ea typeface="+mn-ea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Practise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 previously learned letters.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Practise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 oral blending and segmentation. </a:t>
            </a:r>
          </a:p>
        </p:txBody>
      </p:sp>
      <p:sp>
        <p:nvSpPr>
          <p:cNvPr id="9" name="Oval 8"/>
          <p:cNvSpPr/>
          <p:nvPr/>
        </p:nvSpPr>
        <p:spPr>
          <a:xfrm>
            <a:off x="9384574" y="2592762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5" name="Straight Connector 4"/>
          <p:cNvCxnSpPr/>
          <p:nvPr/>
        </p:nvCxnSpPr>
        <p:spPr>
          <a:xfrm>
            <a:off x="10843068" y="6858000"/>
            <a:ext cx="807953" cy="0"/>
          </a:xfrm>
          <a:prstGeom prst="line">
            <a:avLst/>
          </a:prstGeom>
          <a:ln w="76200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Oval 12"/>
          <p:cNvSpPr/>
          <p:nvPr/>
        </p:nvSpPr>
        <p:spPr>
          <a:xfrm>
            <a:off x="10094082" y="2592763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Oval 13"/>
          <p:cNvSpPr/>
          <p:nvPr/>
        </p:nvSpPr>
        <p:spPr>
          <a:xfrm>
            <a:off x="5039096" y="2473726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Oval 15"/>
          <p:cNvSpPr/>
          <p:nvPr/>
        </p:nvSpPr>
        <p:spPr>
          <a:xfrm>
            <a:off x="5102258" y="5000314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Oval 16"/>
          <p:cNvSpPr/>
          <p:nvPr/>
        </p:nvSpPr>
        <p:spPr>
          <a:xfrm>
            <a:off x="9730884" y="2592763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19" name="Straight Connector 18"/>
          <p:cNvCxnSpPr/>
          <p:nvPr/>
        </p:nvCxnSpPr>
        <p:spPr>
          <a:xfrm>
            <a:off x="10803700" y="6858000"/>
            <a:ext cx="886690" cy="0"/>
          </a:xfrm>
          <a:prstGeom prst="line">
            <a:avLst/>
          </a:prstGeom>
          <a:ln w="76200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 flipV="1">
            <a:off x="5998813" y="5085640"/>
            <a:ext cx="597217" cy="23336"/>
          </a:xfrm>
          <a:prstGeom prst="line">
            <a:avLst/>
          </a:prstGeom>
          <a:ln w="76200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>
            <a:off x="10184909" y="5097308"/>
            <a:ext cx="717064" cy="0"/>
          </a:xfrm>
          <a:prstGeom prst="line">
            <a:avLst/>
          </a:prstGeom>
          <a:ln w="76200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Cloud Callout 9"/>
          <p:cNvSpPr/>
          <p:nvPr/>
        </p:nvSpPr>
        <p:spPr>
          <a:xfrm>
            <a:off x="4396580" y="124865"/>
            <a:ext cx="6749387" cy="1695066"/>
          </a:xfrm>
          <a:prstGeom prst="cloudCallout">
            <a:avLst>
              <a:gd name="adj1" fmla="val 58466"/>
              <a:gd name="adj2" fmla="val 30242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Sassoon Infant Rg"/>
              </a:rPr>
              <a:t>What do you notice about where this sound comes in the word?</a:t>
            </a:r>
            <a:endParaRPr lang="en-GB" sz="28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Sassoon Infant Rg"/>
            </a:endParaRPr>
          </a:p>
        </p:txBody>
      </p:sp>
      <p:sp>
        <p:nvSpPr>
          <p:cNvPr id="24" name="Oval 23"/>
          <p:cNvSpPr/>
          <p:nvPr/>
        </p:nvSpPr>
        <p:spPr>
          <a:xfrm>
            <a:off x="5393552" y="2469835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Oval 26"/>
          <p:cNvSpPr/>
          <p:nvPr/>
        </p:nvSpPr>
        <p:spPr>
          <a:xfrm>
            <a:off x="5545471" y="5000314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Oval 28"/>
          <p:cNvSpPr/>
          <p:nvPr/>
        </p:nvSpPr>
        <p:spPr>
          <a:xfrm>
            <a:off x="5695894" y="2495767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Oval 31"/>
          <p:cNvSpPr/>
          <p:nvPr/>
        </p:nvSpPr>
        <p:spPr>
          <a:xfrm>
            <a:off x="9811750" y="5061343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Oval 32"/>
          <p:cNvSpPr/>
          <p:nvPr/>
        </p:nvSpPr>
        <p:spPr>
          <a:xfrm>
            <a:off x="9494112" y="5079727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Arc 3"/>
          <p:cNvSpPr/>
          <p:nvPr/>
        </p:nvSpPr>
        <p:spPr>
          <a:xfrm rot="8006641">
            <a:off x="8253805" y="4356981"/>
            <a:ext cx="1111196" cy="1128521"/>
          </a:xfrm>
          <a:prstGeom prst="arc">
            <a:avLst>
              <a:gd name="adj1" fmla="val 15063425"/>
              <a:gd name="adj2" fmla="val 1459104"/>
            </a:avLst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236217" y="2114909"/>
            <a:ext cx="1308517" cy="1308517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49876" y="1948554"/>
            <a:ext cx="1543609" cy="1049170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0" b="100000" l="0" r="100000">
                        <a14:foregroundMark x1="19414" y1="42571" x2="19414" y2="42571"/>
                        <a14:foregroundMark x1="34066" y1="40857" x2="34066" y2="40857"/>
                        <a14:foregroundMark x1="20879" y1="55714" x2="20879" y2="55714"/>
                        <a14:foregroundMark x1="9524" y1="58286" x2="9524" y2="58286"/>
                        <a14:foregroundMark x1="75824" y1="43714" x2="75824" y2="43714"/>
                        <a14:foregroundMark x1="78388" y1="83429" x2="78388" y2="8342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47026" y="4615942"/>
            <a:ext cx="1353548" cy="1735318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12533" y="4837079"/>
            <a:ext cx="1367345" cy="11371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8433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28337" y="138046"/>
            <a:ext cx="2550695" cy="89255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fontAlgn="base"/>
            <a:r>
              <a:rPr lang="en-GB" sz="2400" b="1" u="sng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Teach</a:t>
            </a:r>
          </a:p>
          <a:p>
            <a:pPr fontAlgn="base"/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Teach a new 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letter.</a:t>
            </a:r>
          </a:p>
          <a:p>
            <a:pPr fontAlgn="base"/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Teach 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blending &amp; segmenting.</a:t>
            </a:r>
            <a:endParaRPr lang="en-GB" sz="1400" b="1" u="sng" dirty="0" smtClean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4870878" y="1358774"/>
            <a:ext cx="7254701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800" dirty="0" smtClean="0">
                <a:latin typeface="SassoonPrimaryInfant" panose="00000400000000000000" pitchFamily="2" charset="0"/>
              </a:rPr>
              <a:t>quiz</a:t>
            </a:r>
            <a:r>
              <a:rPr lang="en-GB" sz="8000" dirty="0" smtClean="0">
                <a:latin typeface="SassoonPrimaryInfant" panose="00000400000000000000" pitchFamily="2" charset="0"/>
              </a:rPr>
              <a:t> </a:t>
            </a:r>
            <a:r>
              <a:rPr lang="en-GB" sz="8000" dirty="0" smtClean="0">
                <a:latin typeface="SassoonPrimaryInfant" panose="00000400000000000000" pitchFamily="2" charset="0"/>
              </a:rPr>
              <a:t>		</a:t>
            </a:r>
            <a:r>
              <a:rPr lang="en-GB" sz="8000" dirty="0" smtClean="0">
                <a:latin typeface="SassoonPrimaryInfant" panose="00000400000000000000" pitchFamily="2" charset="0"/>
              </a:rPr>
              <a:t>     </a:t>
            </a:r>
            <a:r>
              <a:rPr lang="en-GB" sz="8800" dirty="0" smtClean="0">
                <a:latin typeface="SassoonPrimaryInfant" panose="00000400000000000000" pitchFamily="2" charset="0"/>
              </a:rPr>
              <a:t>quit</a:t>
            </a:r>
            <a:r>
              <a:rPr lang="en-GB" sz="8000" dirty="0" smtClean="0">
                <a:latin typeface="SassoonPrimaryInfant" panose="00000400000000000000" pitchFamily="2" charset="0"/>
              </a:rPr>
              <a:t> </a:t>
            </a:r>
            <a:endParaRPr lang="en-GB" sz="8000" dirty="0" smtClean="0">
              <a:latin typeface="SassoonPrimaryInfant" panose="00000400000000000000" pitchFamily="2" charset="0"/>
            </a:endParaRPr>
          </a:p>
          <a:p>
            <a:endParaRPr lang="en-GB" sz="8000" dirty="0">
              <a:latin typeface="SassoonPrimaryInfant" panose="00000400000000000000" pitchFamily="2" charset="0"/>
            </a:endParaRPr>
          </a:p>
          <a:p>
            <a:r>
              <a:rPr lang="en-GB" sz="8000" dirty="0" smtClean="0">
                <a:latin typeface="SassoonPrimaryInfant" panose="00000400000000000000" pitchFamily="2" charset="0"/>
              </a:rPr>
              <a:t>quick</a:t>
            </a:r>
            <a:r>
              <a:rPr lang="en-GB" sz="8000" dirty="0" smtClean="0">
                <a:latin typeface="SassoonPrimaryInfant" panose="00000400000000000000" pitchFamily="2" charset="0"/>
              </a:rPr>
              <a:t>		 </a:t>
            </a:r>
            <a:r>
              <a:rPr lang="en-GB" sz="8800" dirty="0" smtClean="0">
                <a:latin typeface="SassoonPrimaryInfant" panose="00000400000000000000" pitchFamily="2" charset="0"/>
              </a:rPr>
              <a:t>quack</a:t>
            </a:r>
            <a:endParaRPr lang="en-GB" sz="21600" dirty="0">
              <a:latin typeface="SassoonPrimaryInfant" panose="00000400000000000000" pitchFamily="2" charset="0"/>
            </a:endParaRPr>
          </a:p>
        </p:txBody>
      </p:sp>
      <p:sp>
        <p:nvSpPr>
          <p:cNvPr id="3" name="Cloud Callout 2"/>
          <p:cNvSpPr/>
          <p:nvPr/>
        </p:nvSpPr>
        <p:spPr>
          <a:xfrm>
            <a:off x="1543986" y="1030599"/>
            <a:ext cx="3000375" cy="2916966"/>
          </a:xfrm>
          <a:prstGeom prst="cloudCallout">
            <a:avLst>
              <a:gd name="adj1" fmla="val -30277"/>
              <a:gd name="adj2" fmla="val 77982"/>
            </a:avLst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Let’s practise reading these words together.</a:t>
            </a:r>
            <a:endParaRPr lang="en-GB" sz="2400" b="1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pic>
        <p:nvPicPr>
          <p:cNvPr id="8194" name="Picture 2" descr="Thinking Boy Asian Twinkl Life Diversity Illustrations KS2 Illustration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7018"/>
          <a:stretch/>
        </p:blipFill>
        <p:spPr bwMode="auto">
          <a:xfrm>
            <a:off x="-1456388" y="3947565"/>
            <a:ext cx="4379470" cy="3000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Rectangle 6"/>
          <p:cNvSpPr/>
          <p:nvPr/>
        </p:nvSpPr>
        <p:spPr>
          <a:xfrm>
            <a:off x="128337" y="138046"/>
            <a:ext cx="3288631" cy="89255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sng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Revisit and review 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SassoonPrimaryInfant" panose="00000400000000000000" pitchFamily="2" charset="0"/>
              <a:ea typeface="+mn-ea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Practise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 previously learned letters.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Practise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 oral blending and segmentation. </a:t>
            </a:r>
          </a:p>
        </p:txBody>
      </p:sp>
      <p:cxnSp>
        <p:nvCxnSpPr>
          <p:cNvPr id="5" name="Straight Connector 4"/>
          <p:cNvCxnSpPr/>
          <p:nvPr/>
        </p:nvCxnSpPr>
        <p:spPr>
          <a:xfrm>
            <a:off x="6269787" y="5106657"/>
            <a:ext cx="807953" cy="0"/>
          </a:xfrm>
          <a:prstGeom prst="line">
            <a:avLst/>
          </a:prstGeom>
          <a:ln w="76200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Oval 13"/>
          <p:cNvSpPr/>
          <p:nvPr/>
        </p:nvSpPr>
        <p:spPr>
          <a:xfrm>
            <a:off x="6443050" y="2489082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Oval 16"/>
          <p:cNvSpPr/>
          <p:nvPr/>
        </p:nvSpPr>
        <p:spPr>
          <a:xfrm>
            <a:off x="6183049" y="2489082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19" name="Straight Connector 18"/>
          <p:cNvCxnSpPr/>
          <p:nvPr/>
        </p:nvCxnSpPr>
        <p:spPr>
          <a:xfrm>
            <a:off x="5015308" y="5106657"/>
            <a:ext cx="886690" cy="0"/>
          </a:xfrm>
          <a:prstGeom prst="line">
            <a:avLst/>
          </a:prstGeom>
          <a:ln w="76200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 flipV="1">
            <a:off x="10487960" y="2540910"/>
            <a:ext cx="597217" cy="23336"/>
          </a:xfrm>
          <a:prstGeom prst="line">
            <a:avLst/>
          </a:prstGeom>
          <a:ln w="76200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>
            <a:off x="5184934" y="2646727"/>
            <a:ext cx="717064" cy="0"/>
          </a:xfrm>
          <a:prstGeom prst="line">
            <a:avLst/>
          </a:prstGeom>
          <a:ln w="76200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Cloud Callout 9"/>
          <p:cNvSpPr/>
          <p:nvPr/>
        </p:nvSpPr>
        <p:spPr>
          <a:xfrm>
            <a:off x="4396580" y="124865"/>
            <a:ext cx="6749387" cy="1695066"/>
          </a:xfrm>
          <a:prstGeom prst="cloudCallout">
            <a:avLst>
              <a:gd name="adj1" fmla="val 58466"/>
              <a:gd name="adj2" fmla="val 30242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Sassoon Infant Rg"/>
              </a:rPr>
              <a:t>What do you notice about where this sound comes in the word?</a:t>
            </a:r>
            <a:endParaRPr lang="en-GB" sz="28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Sassoon Infant Rg"/>
            </a:endParaRPr>
          </a:p>
        </p:txBody>
      </p:sp>
      <p:pic>
        <p:nvPicPr>
          <p:cNvPr id="22" name="Picture 2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12033" y="5009663"/>
            <a:ext cx="188992" cy="207282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413782" y="2472221"/>
            <a:ext cx="188992" cy="207282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760466" y="2472221"/>
            <a:ext cx="188992" cy="207282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240755" y="5040662"/>
            <a:ext cx="188992" cy="207282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52647" y="5290097"/>
            <a:ext cx="2270625" cy="151375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44402" y="2229642"/>
            <a:ext cx="1566023" cy="1174517"/>
          </a:xfrm>
          <a:prstGeom prst="rect">
            <a:avLst/>
          </a:prstGeom>
        </p:spPr>
      </p:pic>
      <p:pic>
        <p:nvPicPr>
          <p:cNvPr id="12" name="Picture 11" descr="Witch Evil Scary · Free vector graphic on Pixabay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8581" y="4283665"/>
            <a:ext cx="3365644" cy="2213963"/>
          </a:xfrm>
          <a:prstGeom prst="rect">
            <a:avLst/>
          </a:prstGeom>
        </p:spPr>
      </p:pic>
      <p:cxnSp>
        <p:nvCxnSpPr>
          <p:cNvPr id="33" name="Straight Connector 32"/>
          <p:cNvCxnSpPr/>
          <p:nvPr/>
        </p:nvCxnSpPr>
        <p:spPr>
          <a:xfrm flipV="1">
            <a:off x="9244130" y="5083321"/>
            <a:ext cx="597217" cy="23336"/>
          </a:xfrm>
          <a:prstGeom prst="line">
            <a:avLst/>
          </a:prstGeom>
          <a:ln w="76200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Straight Connector 33"/>
          <p:cNvCxnSpPr/>
          <p:nvPr/>
        </p:nvCxnSpPr>
        <p:spPr>
          <a:xfrm flipV="1">
            <a:off x="10786568" y="5040662"/>
            <a:ext cx="597217" cy="23336"/>
          </a:xfrm>
          <a:prstGeom prst="line">
            <a:avLst/>
          </a:prstGeom>
          <a:ln w="76200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676534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128337" y="138046"/>
            <a:ext cx="2032218" cy="1107996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fontAlgn="base"/>
            <a:r>
              <a:rPr lang="en-US" sz="2400" b="1" u="sng" dirty="0" err="1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Practise</a:t>
            </a:r>
            <a:r>
              <a:rPr lang="en-US" sz="2400" b="1" u="sng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 </a:t>
            </a:r>
          </a:p>
          <a:p>
            <a:pPr fontAlgn="base"/>
            <a:r>
              <a:rPr lang="en-US" sz="1400" dirty="0" err="1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Practise</a:t>
            </a:r>
            <a:r>
              <a:rPr lang="en-US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 reading and/or spelling words with the new letter.</a:t>
            </a:r>
            <a:endParaRPr lang="en-US" sz="1400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5" name="TextBox 4">
            <a:extLst/>
          </p:cNvPr>
          <p:cNvSpPr txBox="1">
            <a:spLocks noChangeArrowheads="1"/>
          </p:cNvSpPr>
          <p:nvPr/>
        </p:nvSpPr>
        <p:spPr bwMode="auto">
          <a:xfrm>
            <a:off x="2160555" y="-142083"/>
            <a:ext cx="9351859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en-GB" altLang="en-US" sz="44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Revision of </a:t>
            </a:r>
            <a:r>
              <a:rPr lang="en-GB" altLang="en-US" sz="44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y, z, </a:t>
            </a:r>
            <a:r>
              <a:rPr lang="en-GB" altLang="en-US" sz="4400" b="1" dirty="0" err="1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zz</a:t>
            </a:r>
            <a:r>
              <a:rPr lang="en-GB" altLang="en-US" sz="44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 and </a:t>
            </a:r>
            <a:r>
              <a:rPr lang="en-GB" altLang="en-US" sz="4400" b="1" dirty="0" err="1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qu</a:t>
            </a:r>
            <a:endParaRPr lang="en-GB" altLang="en-US" sz="4400" b="1" u="sng" dirty="0">
              <a:solidFill>
                <a:srgbClr val="FF000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752066" y="1310727"/>
            <a:ext cx="10858043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GB" sz="5400" b="1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455894" y="802894"/>
            <a:ext cx="4057521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6000" b="1" u="sng" dirty="0" smtClean="0">
                <a:latin typeface="SassoonPrimaryInfant" panose="00000400000000000000" pitchFamily="2" charset="0"/>
              </a:rPr>
              <a:t>Quick read</a:t>
            </a:r>
            <a:endParaRPr lang="en-GB" sz="6000" b="1" u="sng" dirty="0">
              <a:latin typeface="SassoonPrimaryInfant" panose="00000400000000000000" pitchFamily="2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3519054" y="1883242"/>
            <a:ext cx="5624946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600" dirty="0" smtClean="0">
                <a:latin typeface="SassoonPrimaryInfant" panose="00000400000000000000" pitchFamily="2" charset="0"/>
              </a:rPr>
              <a:t>yum-yum</a:t>
            </a:r>
          </a:p>
          <a:p>
            <a:pPr algn="ctr"/>
            <a:r>
              <a:rPr lang="en-GB" sz="6600" dirty="0">
                <a:latin typeface="SassoonPrimaryInfant" panose="00000400000000000000" pitchFamily="2" charset="0"/>
              </a:rPr>
              <a:t>z</a:t>
            </a:r>
            <a:r>
              <a:rPr lang="en-GB" sz="6600" dirty="0" smtClean="0">
                <a:latin typeface="SassoonPrimaryInfant" panose="00000400000000000000" pitchFamily="2" charset="0"/>
              </a:rPr>
              <a:t>igzag</a:t>
            </a:r>
          </a:p>
          <a:p>
            <a:pPr algn="ctr"/>
            <a:r>
              <a:rPr lang="en-GB" sz="6600" dirty="0" smtClean="0">
                <a:latin typeface="SassoonPrimaryInfant" panose="00000400000000000000" pitchFamily="2" charset="0"/>
              </a:rPr>
              <a:t>liquid</a:t>
            </a:r>
          </a:p>
          <a:p>
            <a:pPr algn="ctr"/>
            <a:r>
              <a:rPr lang="en-GB" sz="6600" dirty="0" smtClean="0">
                <a:latin typeface="SassoonPrimaryInfant" panose="00000400000000000000" pitchFamily="2" charset="0"/>
              </a:rPr>
              <a:t>fizz</a:t>
            </a:r>
          </a:p>
        </p:txBody>
      </p:sp>
    </p:spTree>
    <p:extLst>
      <p:ext uri="{BB962C8B-B14F-4D97-AF65-F5344CB8AC3E}">
        <p14:creationId xmlns:p14="http://schemas.microsoft.com/office/powerpoint/2010/main" val="9143723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194410" y="441260"/>
            <a:ext cx="1720499" cy="1388124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/>
            <a:endParaRPr lang="en-GB"/>
          </a:p>
        </p:txBody>
      </p:sp>
      <p:sp>
        <p:nvSpPr>
          <p:cNvPr id="12" name="Rectangle 11"/>
          <p:cNvSpPr/>
          <p:nvPr/>
        </p:nvSpPr>
        <p:spPr>
          <a:xfrm>
            <a:off x="128337" y="138046"/>
            <a:ext cx="2032218" cy="1107996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fontAlgn="base"/>
            <a:r>
              <a:rPr lang="en-US" sz="2400" b="1" u="sng" dirty="0" err="1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Practise</a:t>
            </a:r>
            <a:r>
              <a:rPr lang="en-US" sz="2400" b="1" u="sng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 </a:t>
            </a:r>
          </a:p>
          <a:p>
            <a:pPr fontAlgn="base"/>
            <a:r>
              <a:rPr lang="en-US" sz="1400" dirty="0" err="1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Practise</a:t>
            </a:r>
            <a:r>
              <a:rPr lang="en-US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 reading and/or spelling words with the new letter.</a:t>
            </a:r>
            <a:endParaRPr lang="en-US" sz="1400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5" name="TextBox 4">
            <a:extLst/>
          </p:cNvPr>
          <p:cNvSpPr txBox="1">
            <a:spLocks noChangeArrowheads="1"/>
          </p:cNvSpPr>
          <p:nvPr/>
        </p:nvSpPr>
        <p:spPr bwMode="auto">
          <a:xfrm>
            <a:off x="2160555" y="-142083"/>
            <a:ext cx="9351859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None/>
              <a:defRPr/>
            </a:pPr>
            <a:r>
              <a:rPr lang="en-GB" altLang="en-US" sz="44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Revision of </a:t>
            </a:r>
            <a:r>
              <a:rPr lang="en-GB" altLang="en-US" sz="4400" b="1" dirty="0">
                <a:solidFill>
                  <a:srgbClr val="002060"/>
                </a:solidFill>
                <a:latin typeface="SassoonPrimaryInfant" panose="00000400000000000000" pitchFamily="2" charset="0"/>
              </a:rPr>
              <a:t>y, z, </a:t>
            </a:r>
            <a:r>
              <a:rPr lang="en-GB" altLang="en-US" sz="4400" b="1" dirty="0" err="1">
                <a:solidFill>
                  <a:srgbClr val="002060"/>
                </a:solidFill>
                <a:latin typeface="SassoonPrimaryInfant" panose="00000400000000000000" pitchFamily="2" charset="0"/>
              </a:rPr>
              <a:t>zz</a:t>
            </a:r>
            <a:r>
              <a:rPr lang="en-GB" altLang="en-US" sz="4400" b="1" dirty="0">
                <a:solidFill>
                  <a:srgbClr val="002060"/>
                </a:solidFill>
                <a:latin typeface="SassoonPrimaryInfant" panose="00000400000000000000" pitchFamily="2" charset="0"/>
              </a:rPr>
              <a:t> and </a:t>
            </a:r>
            <a:r>
              <a:rPr lang="en-GB" altLang="en-US" sz="4400" b="1" dirty="0" err="1">
                <a:solidFill>
                  <a:srgbClr val="002060"/>
                </a:solidFill>
                <a:latin typeface="SassoonPrimaryInfant" panose="00000400000000000000" pitchFamily="2" charset="0"/>
              </a:rPr>
              <a:t>qu</a:t>
            </a:r>
            <a:endParaRPr lang="en-GB" altLang="en-US" sz="4400" b="1" u="sng" dirty="0">
              <a:solidFill>
                <a:srgbClr val="FF000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752066" y="1310727"/>
            <a:ext cx="10858043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GB" sz="5400" b="1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0224659" y="441259"/>
            <a:ext cx="1819563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>
                <a:latin typeface="SassoonPrimaryInfant" panose="00000400000000000000" pitchFamily="2" charset="0"/>
              </a:rPr>
              <a:t>Can you read the yes/no question sentence?</a:t>
            </a:r>
            <a:endParaRPr lang="en-GB" sz="2000" dirty="0">
              <a:latin typeface="SassoonPrimaryInfant" panose="000004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116690" y="1948497"/>
            <a:ext cx="6614311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6000" dirty="0" smtClean="0">
                <a:latin typeface="SassoonPrimaryInfant" panose="00000400000000000000" pitchFamily="2" charset="0"/>
              </a:rPr>
              <a:t>Can you </a:t>
            </a:r>
            <a:r>
              <a:rPr lang="en-GB" sz="6000" dirty="0" smtClean="0">
                <a:latin typeface="SassoonPrimaryInfant" panose="00000400000000000000" pitchFamily="2" charset="0"/>
              </a:rPr>
              <a:t>hear a fizz?</a:t>
            </a:r>
            <a:endParaRPr lang="en-GB" sz="6000" dirty="0">
              <a:latin typeface="SassoonPrimaryInfant" panose="00000400000000000000" pitchFamily="2" charset="0"/>
            </a:endParaRPr>
          </a:p>
        </p:txBody>
      </p:sp>
      <p:pic>
        <p:nvPicPr>
          <p:cNvPr id="9" name="Picture 8" descr="Don’t Forget the Debrief! | Spark Consulting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706"/>
          <a:stretch/>
        </p:blipFill>
        <p:spPr>
          <a:xfrm>
            <a:off x="629941" y="4875083"/>
            <a:ext cx="1386639" cy="1458191"/>
          </a:xfrm>
          <a:prstGeom prst="rect">
            <a:avLst/>
          </a:prstGeom>
        </p:spPr>
      </p:pic>
      <p:pic>
        <p:nvPicPr>
          <p:cNvPr id="10" name="Picture 9" descr="Don’t Forget the Debrief! | Spark Consulting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9749"/>
          <a:stretch/>
        </p:blipFill>
        <p:spPr>
          <a:xfrm>
            <a:off x="10224659" y="4875083"/>
            <a:ext cx="1385450" cy="14581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24250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194410" y="441260"/>
            <a:ext cx="1720499" cy="1388124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/>
            <a:endParaRPr lang="en-GB"/>
          </a:p>
        </p:txBody>
      </p:sp>
      <p:sp>
        <p:nvSpPr>
          <p:cNvPr id="12" name="Rectangle 11"/>
          <p:cNvSpPr/>
          <p:nvPr/>
        </p:nvSpPr>
        <p:spPr>
          <a:xfrm>
            <a:off x="128337" y="138046"/>
            <a:ext cx="2032218" cy="1107996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fontAlgn="base"/>
            <a:r>
              <a:rPr lang="en-US" sz="2400" b="1" u="sng" dirty="0" err="1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Practise</a:t>
            </a:r>
            <a:r>
              <a:rPr lang="en-US" sz="2400" b="1" u="sng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 </a:t>
            </a:r>
          </a:p>
          <a:p>
            <a:pPr fontAlgn="base"/>
            <a:r>
              <a:rPr lang="en-US" sz="1400" dirty="0" err="1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Practise</a:t>
            </a:r>
            <a:r>
              <a:rPr lang="en-US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 reading and/or spelling words with the new letter.</a:t>
            </a:r>
            <a:endParaRPr lang="en-US" sz="1400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5" name="TextBox 4">
            <a:extLst/>
          </p:cNvPr>
          <p:cNvSpPr txBox="1">
            <a:spLocks noChangeArrowheads="1"/>
          </p:cNvSpPr>
          <p:nvPr/>
        </p:nvSpPr>
        <p:spPr bwMode="auto">
          <a:xfrm>
            <a:off x="2160555" y="-142083"/>
            <a:ext cx="9351859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en-GB" altLang="en-US" sz="44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Revision of  v w and x</a:t>
            </a:r>
            <a:endParaRPr lang="en-GB" altLang="en-US" sz="4400" b="1" u="sng" dirty="0">
              <a:solidFill>
                <a:srgbClr val="FF000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752066" y="1310727"/>
            <a:ext cx="10858043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GB" sz="5400" b="1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0224659" y="441259"/>
            <a:ext cx="1819563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>
                <a:latin typeface="SassoonPrimaryInfant" panose="00000400000000000000" pitchFamily="2" charset="0"/>
              </a:rPr>
              <a:t>Can you read the yes/no question sentence?</a:t>
            </a:r>
            <a:endParaRPr lang="en-GB" sz="2000" dirty="0">
              <a:latin typeface="SassoonPrimaryInfant" panose="000004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641270" y="1264560"/>
            <a:ext cx="7423827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6000" dirty="0" smtClean="0">
                <a:latin typeface="SassoonPrimaryInfant" panose="00000400000000000000" pitchFamily="2" charset="0"/>
              </a:rPr>
              <a:t>Can </a:t>
            </a:r>
            <a:r>
              <a:rPr lang="en-GB" sz="6000" dirty="0" smtClean="0">
                <a:latin typeface="SassoonPrimaryInfant" panose="00000400000000000000" pitchFamily="2" charset="0"/>
              </a:rPr>
              <a:t>you hear a quack?</a:t>
            </a:r>
            <a:endParaRPr lang="en-GB" sz="6000" dirty="0">
              <a:latin typeface="SassoonPrimaryInfant" panose="00000400000000000000" pitchFamily="2" charset="0"/>
            </a:endParaRPr>
          </a:p>
        </p:txBody>
      </p:sp>
      <p:pic>
        <p:nvPicPr>
          <p:cNvPr id="9" name="Picture 8" descr="Don’t Forget the Debrief! | Spark Consulting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706"/>
          <a:stretch/>
        </p:blipFill>
        <p:spPr>
          <a:xfrm>
            <a:off x="629941" y="4875083"/>
            <a:ext cx="1386639" cy="1458191"/>
          </a:xfrm>
          <a:prstGeom prst="rect">
            <a:avLst/>
          </a:prstGeom>
        </p:spPr>
      </p:pic>
      <p:pic>
        <p:nvPicPr>
          <p:cNvPr id="10" name="Picture 9" descr="Don’t Forget the Debrief! | Spark Consulting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9749"/>
          <a:stretch/>
        </p:blipFill>
        <p:spPr>
          <a:xfrm>
            <a:off x="10224659" y="4875083"/>
            <a:ext cx="1385450" cy="1458191"/>
          </a:xfrm>
          <a:prstGeom prst="rect">
            <a:avLst/>
          </a:prstGeom>
        </p:spPr>
      </p:pic>
      <p:pic>
        <p:nvPicPr>
          <p:cNvPr id="14" name="Picture 13" descr="Trampoline Free Stock Photo - Public Domain Pictures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94308" y="2528800"/>
            <a:ext cx="192073" cy="1725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00353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194410" y="441260"/>
            <a:ext cx="1720499" cy="1388124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/>
            <a:endParaRPr lang="en-GB"/>
          </a:p>
        </p:txBody>
      </p:sp>
      <p:sp>
        <p:nvSpPr>
          <p:cNvPr id="12" name="Rectangle 11"/>
          <p:cNvSpPr/>
          <p:nvPr/>
        </p:nvSpPr>
        <p:spPr>
          <a:xfrm>
            <a:off x="128337" y="138046"/>
            <a:ext cx="2032218" cy="1107996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fontAlgn="base"/>
            <a:r>
              <a:rPr lang="en-US" sz="2400" b="1" u="sng" dirty="0" err="1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Practise</a:t>
            </a:r>
            <a:r>
              <a:rPr lang="en-US" sz="2400" b="1" u="sng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 </a:t>
            </a:r>
          </a:p>
          <a:p>
            <a:pPr fontAlgn="base"/>
            <a:r>
              <a:rPr lang="en-US" sz="1400" dirty="0" err="1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Practise</a:t>
            </a:r>
            <a:r>
              <a:rPr lang="en-US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 reading and/or spelling words with the new letter.</a:t>
            </a:r>
            <a:endParaRPr lang="en-US" sz="1400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5" name="TextBox 4">
            <a:extLst/>
          </p:cNvPr>
          <p:cNvSpPr txBox="1">
            <a:spLocks noChangeArrowheads="1"/>
          </p:cNvSpPr>
          <p:nvPr/>
        </p:nvSpPr>
        <p:spPr bwMode="auto">
          <a:xfrm>
            <a:off x="2160555" y="-142083"/>
            <a:ext cx="9351859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en-GB" altLang="en-US" sz="44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Revision of w v and x</a:t>
            </a:r>
            <a:endParaRPr lang="en-GB" altLang="en-US" sz="4400" b="1" u="sng" dirty="0">
              <a:solidFill>
                <a:srgbClr val="FF000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752066" y="1310727"/>
            <a:ext cx="10858043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GB" sz="5400" b="1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0224659" y="441259"/>
            <a:ext cx="1819563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>
                <a:latin typeface="SassoonPrimaryInfant" panose="00000400000000000000" pitchFamily="2" charset="0"/>
              </a:rPr>
              <a:t>Can you read the yes/no question sentence?</a:t>
            </a:r>
            <a:endParaRPr lang="en-GB" sz="2000" dirty="0">
              <a:latin typeface="SassoonPrimaryInfant" panose="000004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851132" y="1658235"/>
            <a:ext cx="6470041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6000" dirty="0" smtClean="0">
                <a:latin typeface="SassoonPrimaryInfant" panose="00000400000000000000" pitchFamily="2" charset="0"/>
              </a:rPr>
              <a:t>Can you </a:t>
            </a:r>
            <a:r>
              <a:rPr lang="en-GB" sz="6000" dirty="0" smtClean="0">
                <a:latin typeface="SassoonPrimaryInfant" panose="00000400000000000000" pitchFamily="2" charset="0"/>
              </a:rPr>
              <a:t>hear </a:t>
            </a:r>
            <a:r>
              <a:rPr lang="en-GB" sz="6000" dirty="0" smtClean="0">
                <a:latin typeface="SassoonPrimaryInfant" panose="00000400000000000000" pitchFamily="2" charset="0"/>
              </a:rPr>
              <a:t>a </a:t>
            </a:r>
            <a:r>
              <a:rPr lang="en-GB" sz="6000" dirty="0" smtClean="0">
                <a:latin typeface="SassoonPrimaryInfant" panose="00000400000000000000" pitchFamily="2" charset="0"/>
              </a:rPr>
              <a:t>zip</a:t>
            </a:r>
            <a:r>
              <a:rPr lang="en-GB" sz="6000" dirty="0" smtClean="0">
                <a:latin typeface="SassoonPrimaryInfant" panose="00000400000000000000" pitchFamily="2" charset="0"/>
              </a:rPr>
              <a:t>?</a:t>
            </a:r>
            <a:endParaRPr lang="en-GB" sz="6000" dirty="0">
              <a:latin typeface="SassoonPrimaryInfant" panose="00000400000000000000" pitchFamily="2" charset="0"/>
            </a:endParaRPr>
          </a:p>
        </p:txBody>
      </p:sp>
      <p:pic>
        <p:nvPicPr>
          <p:cNvPr id="9" name="Picture 8" descr="Don’t Forget the Debrief! | Spark Consulting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706"/>
          <a:stretch/>
        </p:blipFill>
        <p:spPr>
          <a:xfrm>
            <a:off x="629941" y="4875083"/>
            <a:ext cx="1386639" cy="1458191"/>
          </a:xfrm>
          <a:prstGeom prst="rect">
            <a:avLst/>
          </a:prstGeom>
        </p:spPr>
      </p:pic>
      <p:pic>
        <p:nvPicPr>
          <p:cNvPr id="10" name="Picture 9" descr="Don’t Forget the Debrief! | Spark Consulting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9749"/>
          <a:stretch/>
        </p:blipFill>
        <p:spPr>
          <a:xfrm>
            <a:off x="10224659" y="4875083"/>
            <a:ext cx="1385450" cy="14581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82515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28337" y="138046"/>
            <a:ext cx="2342147" cy="89255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fontAlgn="base"/>
            <a:r>
              <a:rPr lang="en-GB" sz="2400" b="1" u="sng" dirty="0">
                <a:solidFill>
                  <a:srgbClr val="002060"/>
                </a:solidFill>
                <a:latin typeface="SassoonPrimaryInfant" panose="00000400000000000000" pitchFamily="2" charset="0"/>
              </a:rPr>
              <a:t>Apply </a:t>
            </a:r>
            <a:endParaRPr lang="en-GB" sz="2400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  <a:p>
            <a:pPr fontAlgn="base"/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Read </a:t>
            </a:r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or 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write application</a:t>
            </a:r>
          </a:p>
          <a:p>
            <a:pPr fontAlgn="base"/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Include CEW</a:t>
            </a:r>
            <a:r>
              <a:rPr lang="en-US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 in sentences.</a:t>
            </a:r>
            <a:endParaRPr lang="en-GB" sz="1400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pic>
        <p:nvPicPr>
          <p:cNvPr id="6146" name="Picture 2" descr="Free Pencil Clipart Pencil Clip Art Images - Cliparts and Others ..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6690043">
            <a:off x="9573895" y="280080"/>
            <a:ext cx="2381250" cy="17430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323556" y="2109769"/>
            <a:ext cx="1120387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yes</a:t>
            </a:r>
            <a:endParaRPr lang="en-GB" sz="4800" b="1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323556" y="4672540"/>
            <a:ext cx="1920880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44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quilt</a:t>
            </a:r>
            <a:endParaRPr lang="en-GB" sz="4400" b="1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206871" y="1746096"/>
            <a:ext cx="2387481" cy="140099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7" name="Rectangle 6"/>
          <p:cNvSpPr/>
          <p:nvPr/>
        </p:nvSpPr>
        <p:spPr>
          <a:xfrm>
            <a:off x="128337" y="4356762"/>
            <a:ext cx="2368590" cy="140099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ectangle 9"/>
          <p:cNvSpPr/>
          <p:nvPr/>
        </p:nvSpPr>
        <p:spPr>
          <a:xfrm>
            <a:off x="6760271" y="2194100"/>
            <a:ext cx="1949620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44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Zak</a:t>
            </a:r>
            <a:endParaRPr lang="en-GB" sz="4400" b="1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6963605" y="4556679"/>
            <a:ext cx="1542951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44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quiz</a:t>
            </a:r>
            <a:endParaRPr lang="en-GB" sz="4400" b="1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6561114" y="4263676"/>
            <a:ext cx="2054382" cy="140099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ectangle 7"/>
          <p:cNvSpPr/>
          <p:nvPr/>
        </p:nvSpPr>
        <p:spPr>
          <a:xfrm>
            <a:off x="6452174" y="1878322"/>
            <a:ext cx="2054382" cy="140099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885133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1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1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2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7" grpId="0" animBg="1"/>
      <p:bldP spid="9" grpId="0" animBg="1"/>
      <p:bldP spid="8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C4E2D778E92734C937E51F6E0169438" ma:contentTypeVersion="13" ma:contentTypeDescription="Create a new document." ma:contentTypeScope="" ma:versionID="5b9ebdf7086ace881ba117249a94b8c6">
  <xsd:schema xmlns:xsd="http://www.w3.org/2001/XMLSchema" xmlns:xs="http://www.w3.org/2001/XMLSchema" xmlns:p="http://schemas.microsoft.com/office/2006/metadata/properties" xmlns:ns3="12ff2bfd-3816-4c27-8fb4-617a10ce9654" xmlns:ns4="688cfe0b-51d0-4f5c-adf2-00b4769f8493" targetNamespace="http://schemas.microsoft.com/office/2006/metadata/properties" ma:root="true" ma:fieldsID="8e9b5a92307a6ddb7260423a9fd51fda" ns3:_="" ns4:_="">
    <xsd:import namespace="12ff2bfd-3816-4c27-8fb4-617a10ce9654"/>
    <xsd:import namespace="688cfe0b-51d0-4f5c-adf2-00b4769f8493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GenerationTime" minOccurs="0"/>
                <xsd:element ref="ns3:MediaServiceEventHashCode" minOccurs="0"/>
                <xsd:element ref="ns3:MediaServiceDateTaken" minOccurs="0"/>
                <xsd:element ref="ns3:MediaServiceLocation" minOccurs="0"/>
                <xsd:element ref="ns3:MediaServiceOCR" minOccurs="0"/>
                <xsd:element ref="ns3:MediaServiceAutoKeyPoints" minOccurs="0"/>
                <xsd:element ref="ns3:MediaServiceKeyPoints" minOccurs="0"/>
                <xsd:element ref="ns4:SharedWithUsers" minOccurs="0"/>
                <xsd:element ref="ns4:SharedWithDetails" minOccurs="0"/>
                <xsd:element ref="ns4:SharingHintHash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2ff2bfd-3816-4c27-8fb4-617a10ce965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GenerationTime" ma:index="11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3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4" nillable="true" ma:displayName="Location" ma:internalName="MediaServiceLocation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88cfe0b-51d0-4f5c-adf2-00b4769f8493" elementFormDefault="qualified">
    <xsd:import namespace="http://schemas.microsoft.com/office/2006/documentManagement/types"/>
    <xsd:import namespace="http://schemas.microsoft.com/office/infopath/2007/PartnerControls"/>
    <xsd:element name="SharedWithUsers" ma:index="1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20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A0A66220-3273-48B2-BDB1-6ECBCF58EC9E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A191BF39-9366-4646-9203-6E5E3C2C611C}">
  <ds:schemaRefs>
    <ds:schemaRef ds:uri="http://purl.org/dc/elements/1.1/"/>
    <ds:schemaRef ds:uri="http://schemas.microsoft.com/office/2006/metadata/properties"/>
    <ds:schemaRef ds:uri="12ff2bfd-3816-4c27-8fb4-617a10ce9654"/>
    <ds:schemaRef ds:uri="http://schemas.microsoft.com/office/infopath/2007/PartnerControls"/>
    <ds:schemaRef ds:uri="http://purl.org/dc/terms/"/>
    <ds:schemaRef ds:uri="http://schemas.microsoft.com/office/2006/documentManagement/types"/>
    <ds:schemaRef ds:uri="688cfe0b-51d0-4f5c-adf2-00b4769f8493"/>
    <ds:schemaRef ds:uri="http://schemas.openxmlformats.org/package/2006/metadata/core-properties"/>
    <ds:schemaRef ds:uri="http://www.w3.org/XML/1998/namespace"/>
    <ds:schemaRef ds:uri="http://purl.org/dc/dcmitype/"/>
  </ds:schemaRefs>
</ds:datastoreItem>
</file>

<file path=customXml/itemProps3.xml><?xml version="1.0" encoding="utf-8"?>
<ds:datastoreItem xmlns:ds="http://schemas.openxmlformats.org/officeDocument/2006/customXml" ds:itemID="{7506BD98-DCA0-436F-9465-D15704D2C31C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12ff2bfd-3816-4c27-8fb4-617a10ce9654"/>
    <ds:schemaRef ds:uri="688cfe0b-51d0-4f5c-adf2-00b4769f8493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6597</TotalTime>
  <Words>412</Words>
  <Application>Microsoft Office PowerPoint</Application>
  <PresentationFormat>Widescreen</PresentationFormat>
  <Paragraphs>101</Paragraphs>
  <Slides>12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20" baseType="lpstr">
      <vt:lpstr>Arial</vt:lpstr>
      <vt:lpstr>Calibri</vt:lpstr>
      <vt:lpstr>Calibri Light</vt:lpstr>
      <vt:lpstr>Comic Sans MS</vt:lpstr>
      <vt:lpstr>Sassoon Infant Rg</vt:lpstr>
      <vt:lpstr>SassoonPrimaryInfant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Holy Rood Catholic Primary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Windows User</dc:creator>
  <cp:lastModifiedBy>Asia Amies</cp:lastModifiedBy>
  <cp:revision>84</cp:revision>
  <dcterms:created xsi:type="dcterms:W3CDTF">2020-12-05T23:17:41Z</dcterms:created>
  <dcterms:modified xsi:type="dcterms:W3CDTF">2021-02-03T16:59:50Z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0x0101004C4E2D778E92734C937E51F6E0169438</vt:lpwstr>
  </property>
</Properties>
</file>