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7" r:id="rId2"/>
    <p:sldId id="258" r:id="rId3"/>
    <p:sldId id="286" r:id="rId4"/>
    <p:sldId id="262" r:id="rId5"/>
    <p:sldId id="279" r:id="rId6"/>
    <p:sldId id="278" r:id="rId7"/>
    <p:sldId id="292" r:id="rId8"/>
    <p:sldId id="293" r:id="rId9"/>
    <p:sldId id="294" r:id="rId10"/>
    <p:sldId id="295" r:id="rId11"/>
    <p:sldId id="296" r:id="rId12"/>
    <p:sldId id="297" r:id="rId13"/>
    <p:sldId id="298" r:id="rId14"/>
    <p:sldId id="301" r:id="rId15"/>
    <p:sldId id="302" r:id="rId16"/>
    <p:sldId id="283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83" d="100"/>
          <a:sy n="83" d="100"/>
        </p:scale>
        <p:origin x="686" y="-13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295AA5-C7AF-44FD-91C1-709A3B51BF53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3E9610-633B-47BA-A344-B4F8624BF7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9488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honicsplay.co.uk/resources/phase/5/flashcards-time-challenge" TargetMode="External"/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hlinkClick r:id="rId3"/>
              </a:rPr>
              <a:t>https://www.phonicsplay.co.uk/resources/phase/5/flashcards-time-challenge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EEC769-C882-47CA-B502-8D730A460CE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149051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9255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26348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9271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77819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58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9650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151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825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268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00387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4060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Year 1 2A / Year 2 2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828283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885D7D-FF0D-4DCC-9D9B-1AB1C13AD9F9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05268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microsoft.com/office/2007/relationships/hdphoto" Target="../media/hdphoto2.wdp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microsoft.com/office/2007/relationships/hdphoto" Target="../media/hdphoto4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 bwMode="auto">
          <a:xfrm>
            <a:off x="2391619" y="102389"/>
            <a:ext cx="7416800" cy="85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normAutofit fontScale="82500" lnSpcReduction="20000"/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GB" sz="72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Phonics</a:t>
            </a:r>
            <a:endParaRPr lang="en-GB" sz="7200" b="1" u="sng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00446" y="990786"/>
            <a:ext cx="12801600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GB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Common Exception Words</a:t>
            </a:r>
            <a:endParaRPr lang="en-GB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anose="00000400000000000000" pitchFamily="2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7" name="5-Point Star 6"/>
          <p:cNvSpPr/>
          <p:nvPr/>
        </p:nvSpPr>
        <p:spPr>
          <a:xfrm>
            <a:off x="3370217" y="138298"/>
            <a:ext cx="653143" cy="60628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5-Point Star 7"/>
          <p:cNvSpPr/>
          <p:nvPr/>
        </p:nvSpPr>
        <p:spPr>
          <a:xfrm>
            <a:off x="7982093" y="138298"/>
            <a:ext cx="653143" cy="60628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6" name="Picture 2" descr="Copy this on the top half of NB p ppt video online download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7361" b="95139" l="4167" r="962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6962" y="1843274"/>
            <a:ext cx="6994358" cy="5245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7077891" y="1927001"/>
            <a:ext cx="4931802" cy="452431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571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Our common exception words this week are: </a:t>
            </a:r>
          </a:p>
          <a:p>
            <a:pPr algn="ctr">
              <a:defRPr/>
            </a:pPr>
            <a:r>
              <a:rPr lang="en-GB" sz="5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w</a:t>
            </a:r>
            <a:r>
              <a:rPr lang="en-GB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ater </a:t>
            </a:r>
          </a:p>
          <a:p>
            <a:pPr algn="ctr">
              <a:defRPr/>
            </a:pPr>
            <a:r>
              <a:rPr lang="en-GB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where </a:t>
            </a:r>
          </a:p>
          <a:p>
            <a:pPr algn="ctr">
              <a:defRPr/>
            </a:pPr>
            <a:r>
              <a:rPr lang="en-GB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people.</a:t>
            </a:r>
          </a:p>
          <a:p>
            <a:pPr algn="ctr">
              <a:defRPr/>
            </a:pPr>
            <a:endParaRPr lang="en-GB" sz="36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anose="00000400000000000000" pitchFamily="2" charset="0"/>
            </a:endParaRPr>
          </a:p>
          <a:p>
            <a:pPr algn="ctr">
              <a:defRPr/>
            </a:pP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89951" y="87212"/>
            <a:ext cx="2601800" cy="147732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CEW Revisit/Teach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Revisit CEW incorrect/ tricky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or commonly used.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 new CEW when necessary. 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1527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5575" y="186377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pic>
        <p:nvPicPr>
          <p:cNvPr id="1026" name="Picture 2" descr="Jolly Phonics Picture Flash Cards: in Precursive Letters: Amazon.co.uk:  Wernham, Sara, Lloyd, Sue, Stephen, Lib: Book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52608">
            <a:off x="7202284" y="495133"/>
            <a:ext cx="3739655" cy="59738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" name="AutoShape 4" descr="Free Remember Cliparts, Download Free Clip Art, Free Clip Art on Clipart  Librar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0" name="Picture 6" descr="Thinking Best Child Clipart Transparent Png - Remember Clipart, Png  Download , Transparent Png Image - PNGitem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9375" r="1000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9230" y="2272745"/>
            <a:ext cx="3728231" cy="4660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" name="Group 21"/>
          <p:cNvGrpSpPr/>
          <p:nvPr/>
        </p:nvGrpSpPr>
        <p:grpSpPr>
          <a:xfrm>
            <a:off x="3087184" y="240578"/>
            <a:ext cx="3597639" cy="2297330"/>
            <a:chOff x="8274909" y="131077"/>
            <a:chExt cx="3597639" cy="2297330"/>
          </a:xfrm>
        </p:grpSpPr>
        <p:sp>
          <p:nvSpPr>
            <p:cNvPr id="19" name="Cloud Callout 18"/>
            <p:cNvSpPr/>
            <p:nvPr/>
          </p:nvSpPr>
          <p:spPr>
            <a:xfrm>
              <a:off x="8274909" y="131077"/>
              <a:ext cx="3597639" cy="2297330"/>
            </a:xfrm>
            <a:prstGeom prst="cloudCallout">
              <a:avLst>
                <a:gd name="adj1" fmla="val -52083"/>
                <a:gd name="adj2" fmla="val 72765"/>
              </a:avLst>
            </a:pr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ounded Rectangle 19"/>
            <p:cNvSpPr/>
            <p:nvPr/>
          </p:nvSpPr>
          <p:spPr>
            <a:xfrm rot="21276052">
              <a:off x="9648976" y="1900566"/>
              <a:ext cx="849503" cy="332951"/>
            </a:xfrm>
            <a:prstGeom prst="roundRect">
              <a:avLst/>
            </a:prstGeom>
            <a:solidFill>
              <a:schemeClr val="bg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175762" y="1822599"/>
            <a:ext cx="29980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latin typeface="SassoonPrimaryInfant" panose="00000400000000000000" pitchFamily="2" charset="0"/>
              </a:rPr>
              <a:t>Remember…</a:t>
            </a:r>
            <a:endParaRPr lang="en-GB" sz="4000" b="1" dirty="0"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7037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699750" y="-947303"/>
            <a:ext cx="13101754" cy="8827498"/>
            <a:chOff x="699750" y="-947303"/>
            <a:chExt cx="13101754" cy="8827498"/>
          </a:xfrm>
        </p:grpSpPr>
        <p:pic>
          <p:nvPicPr>
            <p:cNvPr id="8" name="Picture 2" descr="Free Vector | World teachers day greeting flat vector illustration.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426" b="43393"/>
            <a:stretch/>
          </p:blipFill>
          <p:spPr bwMode="auto">
            <a:xfrm>
              <a:off x="3526971" y="-947303"/>
              <a:ext cx="10274533" cy="71333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" name="Rectangle 15"/>
            <p:cNvSpPr/>
            <p:nvPr/>
          </p:nvSpPr>
          <p:spPr>
            <a:xfrm>
              <a:off x="3913145" y="784687"/>
              <a:ext cx="7654739" cy="67928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r>
                <a:rPr lang="en-GB" sz="3600" b="1" dirty="0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Today we are going to look at an alternative spelling for the grapheme:</a:t>
              </a: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r>
                <a:rPr lang="en-GB" sz="16600" b="1" u="sng" dirty="0" err="1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er</a:t>
              </a:r>
              <a:endParaRPr lang="en-GB" sz="16600" b="1" u="sng" dirty="0" smtClean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endParaRPr lang="en-GB" sz="3600" b="1" dirty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endParaRPr lang="en-GB" sz="3600" b="1" dirty="0" smtClean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endParaRPr lang="en-GB" sz="3600" b="1" dirty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pic>
          <p:nvPicPr>
            <p:cNvPr id="9218" name="Picture 2" descr="Free Vector | World teachers day greeting flat vector illustration.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2732"/>
            <a:stretch/>
          </p:blipFill>
          <p:spPr bwMode="auto">
            <a:xfrm>
              <a:off x="699750" y="2444997"/>
              <a:ext cx="2772219" cy="54351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" name="Rectangle 6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</p:spTree>
    <p:extLst>
      <p:ext uri="{BB962C8B-B14F-4D97-AF65-F5344CB8AC3E}">
        <p14:creationId xmlns:p14="http://schemas.microsoft.com/office/powerpoint/2010/main" val="3669257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807990" y="1373794"/>
            <a:ext cx="725470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 smtClean="0">
                <a:latin typeface="SassoonPrimaryInfant" panose="00000400000000000000" pitchFamily="2" charset="0"/>
              </a:rPr>
              <a:t>herb 		bigger </a:t>
            </a:r>
          </a:p>
          <a:p>
            <a:endParaRPr lang="en-GB" sz="8000" dirty="0">
              <a:latin typeface="SassoonPrimaryInfant" panose="00000400000000000000" pitchFamily="2" charset="0"/>
            </a:endParaRPr>
          </a:p>
          <a:p>
            <a:r>
              <a:rPr lang="en-GB" sz="8000" dirty="0" smtClean="0">
                <a:latin typeface="SassoonPrimaryInfant" panose="00000400000000000000" pitchFamily="2" charset="0"/>
              </a:rPr>
              <a:t>her			stern</a:t>
            </a:r>
            <a:endParaRPr lang="en-GB" sz="18000" dirty="0"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030599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</a:t>
            </a:r>
            <a:r>
              <a:rPr lang="en-GB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er</a:t>
            </a:r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words together.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9" name="Oval 8"/>
          <p:cNvSpPr/>
          <p:nvPr/>
        </p:nvSpPr>
        <p:spPr>
          <a:xfrm>
            <a:off x="6259977" y="2392087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" name="Straight Connector 4"/>
          <p:cNvCxnSpPr/>
          <p:nvPr/>
        </p:nvCxnSpPr>
        <p:spPr>
          <a:xfrm>
            <a:off x="5495488" y="2464842"/>
            <a:ext cx="705009" cy="16159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val 11"/>
          <p:cNvSpPr/>
          <p:nvPr/>
        </p:nvSpPr>
        <p:spPr>
          <a:xfrm>
            <a:off x="8661117" y="237592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9100915" y="2361973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8568335" y="485370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5025592" y="485370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10409377" y="4872181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9" name="Straight Connector 18"/>
          <p:cNvCxnSpPr/>
          <p:nvPr/>
        </p:nvCxnSpPr>
        <p:spPr>
          <a:xfrm>
            <a:off x="9359375" y="2462549"/>
            <a:ext cx="886690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V="1">
            <a:off x="5429688" y="4932221"/>
            <a:ext cx="554153" cy="3695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V="1">
            <a:off x="9282569" y="4959936"/>
            <a:ext cx="717064" cy="18478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loud Callout 9"/>
          <p:cNvSpPr/>
          <p:nvPr/>
        </p:nvSpPr>
        <p:spPr>
          <a:xfrm>
            <a:off x="4396580" y="124865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 Infant Rg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8995651" y="485370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5060912" y="236555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6" name="Straight Connector 25"/>
          <p:cNvCxnSpPr/>
          <p:nvPr/>
        </p:nvCxnSpPr>
        <p:spPr>
          <a:xfrm>
            <a:off x="10259277" y="2458967"/>
            <a:ext cx="886690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82405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221597" y="1966361"/>
            <a:ext cx="7097894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latin typeface="SassoonPrimaryInfant" panose="00000400000000000000" pitchFamily="2" charset="0"/>
              </a:rPr>
              <a:t>Can you say our new sound?</a:t>
            </a:r>
          </a:p>
          <a:p>
            <a:r>
              <a:rPr lang="en-GB" sz="4400" dirty="0" smtClean="0">
                <a:latin typeface="SassoonPrimaryInfant" panose="00000400000000000000" pitchFamily="2" charset="0"/>
              </a:rPr>
              <a:t>		    </a:t>
            </a:r>
            <a:r>
              <a:rPr lang="en-GB" sz="16600" dirty="0" err="1" smtClean="0">
                <a:latin typeface="SassoonPrimaryInfant" panose="00000400000000000000" pitchFamily="2" charset="0"/>
              </a:rPr>
              <a:t>ir</a:t>
            </a:r>
            <a:endParaRPr lang="en-GB" sz="166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302509" y="140626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err="1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ir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4276436" y="4775200"/>
            <a:ext cx="1976581" cy="9247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 descr="Free stock photo of direction, finger, finger pointi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882" y="1486208"/>
            <a:ext cx="2126165" cy="1594011"/>
          </a:xfrm>
          <a:prstGeom prst="rect">
            <a:avLst/>
          </a:prstGeom>
        </p:spPr>
      </p:pic>
      <p:sp>
        <p:nvSpPr>
          <p:cNvPr id="12" name="Cloud Callout 11"/>
          <p:cNvSpPr/>
          <p:nvPr/>
        </p:nvSpPr>
        <p:spPr>
          <a:xfrm>
            <a:off x="6770256" y="3694720"/>
            <a:ext cx="4682836" cy="2923135"/>
          </a:xfrm>
          <a:prstGeom prst="cloudCallout">
            <a:avLst>
              <a:gd name="adj1" fmla="val 61227"/>
              <a:gd name="adj2" fmla="val 53624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As we look through these words, think about where this sound comes in the word.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 Infant Rg"/>
            </a:endParaRPr>
          </a:p>
        </p:txBody>
      </p:sp>
    </p:spTree>
    <p:extLst>
      <p:ext uri="{BB962C8B-B14F-4D97-AF65-F5344CB8AC3E}">
        <p14:creationId xmlns:p14="http://schemas.microsoft.com/office/powerpoint/2010/main" val="1519783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5489114" y="1188138"/>
            <a:ext cx="5220784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dirty="0" smtClean="0">
                <a:latin typeface="SassoonPrimaryInfant" panose="00000400000000000000" pitchFamily="2" charset="0"/>
              </a:rPr>
              <a:t>girl</a:t>
            </a:r>
            <a:endParaRPr lang="en-GB" sz="150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28337" y="199601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oy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558977"/>
            <a:ext cx="3000375" cy="2083633"/>
          </a:xfrm>
          <a:prstGeom prst="cloudCallout">
            <a:avLst>
              <a:gd name="adj1" fmla="val -45361"/>
              <a:gd name="adj2" fmla="val 7576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would the sound buttons go?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9478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5489114" y="1188138"/>
            <a:ext cx="5220784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dirty="0" smtClean="0">
                <a:latin typeface="SassoonPrimaryInfant" panose="00000400000000000000" pitchFamily="2" charset="0"/>
              </a:rPr>
              <a:t>girl</a:t>
            </a:r>
            <a:endParaRPr lang="en-GB" sz="150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28337" y="199601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err="1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ir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558977"/>
            <a:ext cx="3000375" cy="2083633"/>
          </a:xfrm>
          <a:prstGeom prst="cloudCallout">
            <a:avLst>
              <a:gd name="adj1" fmla="val -45361"/>
              <a:gd name="adj2" fmla="val 7576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would the sound buttons go?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Oval 11"/>
          <p:cNvSpPr/>
          <p:nvPr/>
        </p:nvSpPr>
        <p:spPr>
          <a:xfrm>
            <a:off x="5825114" y="3057236"/>
            <a:ext cx="362857" cy="3773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6369592" y="3245922"/>
            <a:ext cx="1212678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9802" r="9253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0255" y="2189746"/>
            <a:ext cx="3554920" cy="4243504"/>
          </a:xfrm>
          <a:prstGeom prst="rect">
            <a:avLst/>
          </a:prstGeom>
        </p:spPr>
      </p:pic>
      <p:sp>
        <p:nvSpPr>
          <p:cNvPr id="11" name="Oval 10"/>
          <p:cNvSpPr/>
          <p:nvPr/>
        </p:nvSpPr>
        <p:spPr>
          <a:xfrm>
            <a:off x="7746200" y="3057236"/>
            <a:ext cx="362857" cy="3773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0552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959927" y="1188138"/>
            <a:ext cx="5749971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dirty="0" smtClean="0">
                <a:latin typeface="SassoonPrimaryInfant" panose="00000400000000000000" pitchFamily="2" charset="0"/>
              </a:rPr>
              <a:t>shirt</a:t>
            </a:r>
            <a:endParaRPr lang="en-GB" sz="150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28337" y="199601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err="1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ir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558977"/>
            <a:ext cx="3000375" cy="2083633"/>
          </a:xfrm>
          <a:prstGeom prst="cloudCallout">
            <a:avLst>
              <a:gd name="adj1" fmla="val -45361"/>
              <a:gd name="adj2" fmla="val 7576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would the sound buttons go?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3018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876800" y="1188138"/>
            <a:ext cx="5833098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dirty="0" smtClean="0">
                <a:latin typeface="SassoonPrimaryInfant" panose="00000400000000000000" pitchFamily="2" charset="0"/>
              </a:rPr>
              <a:t>shirt</a:t>
            </a:r>
            <a:endParaRPr lang="en-GB" sz="150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28337" y="199601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err="1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ir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558977"/>
            <a:ext cx="3000375" cy="2083633"/>
          </a:xfrm>
          <a:prstGeom prst="cloudCallout">
            <a:avLst>
              <a:gd name="adj1" fmla="val -45361"/>
              <a:gd name="adj2" fmla="val 7576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would the sound buttons go?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4" name="Straight Connector 13"/>
          <p:cNvCxnSpPr/>
          <p:nvPr/>
        </p:nvCxnSpPr>
        <p:spPr>
          <a:xfrm>
            <a:off x="6660429" y="3223491"/>
            <a:ext cx="1212678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val 10"/>
          <p:cNvSpPr/>
          <p:nvPr/>
        </p:nvSpPr>
        <p:spPr>
          <a:xfrm>
            <a:off x="8009028" y="3034805"/>
            <a:ext cx="362857" cy="3773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9242" y="3588795"/>
            <a:ext cx="2441311" cy="3031754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>
            <a:off x="5301805" y="3223491"/>
            <a:ext cx="1212678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63484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959927" y="1188138"/>
            <a:ext cx="5749971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dirty="0" smtClean="0">
                <a:latin typeface="SassoonPrimaryInfant" panose="00000400000000000000" pitchFamily="2" charset="0"/>
              </a:rPr>
              <a:t>bird</a:t>
            </a:r>
            <a:endParaRPr lang="en-GB" sz="150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28337" y="199601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err="1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ir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558977"/>
            <a:ext cx="3000375" cy="2083633"/>
          </a:xfrm>
          <a:prstGeom prst="cloudCallout">
            <a:avLst>
              <a:gd name="adj1" fmla="val -45361"/>
              <a:gd name="adj2" fmla="val 7576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would the sound buttons go?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7675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876800" y="1188138"/>
            <a:ext cx="5833098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dirty="0" smtClean="0">
                <a:latin typeface="SassoonPrimaryInfant" panose="00000400000000000000" pitchFamily="2" charset="0"/>
              </a:rPr>
              <a:t>bird</a:t>
            </a:r>
            <a:endParaRPr lang="en-GB" sz="150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28337" y="199601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err="1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ir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558977"/>
            <a:ext cx="3000375" cy="2083633"/>
          </a:xfrm>
          <a:prstGeom prst="cloudCallout">
            <a:avLst>
              <a:gd name="adj1" fmla="val -45361"/>
              <a:gd name="adj2" fmla="val 7576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would the sound buttons go?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4" name="Straight Connector 13"/>
          <p:cNvCxnSpPr/>
          <p:nvPr/>
        </p:nvCxnSpPr>
        <p:spPr>
          <a:xfrm>
            <a:off x="5819919" y="3247615"/>
            <a:ext cx="1212678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val 10"/>
          <p:cNvSpPr/>
          <p:nvPr/>
        </p:nvSpPr>
        <p:spPr>
          <a:xfrm>
            <a:off x="5173465" y="3018024"/>
            <a:ext cx="362857" cy="3773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3495" y="4485272"/>
            <a:ext cx="2145313" cy="2127583"/>
          </a:xfrm>
          <a:prstGeom prst="rect">
            <a:avLst/>
          </a:prstGeom>
        </p:spPr>
      </p:pic>
      <p:sp>
        <p:nvSpPr>
          <p:cNvPr id="13" name="Oval 12"/>
          <p:cNvSpPr/>
          <p:nvPr/>
        </p:nvSpPr>
        <p:spPr>
          <a:xfrm>
            <a:off x="7316194" y="3058929"/>
            <a:ext cx="362857" cy="3773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5605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959927" y="1188138"/>
            <a:ext cx="6659418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dirty="0" smtClean="0">
                <a:latin typeface="SassoonPrimaryInfant" panose="00000400000000000000" pitchFamily="2" charset="0"/>
              </a:rPr>
              <a:t>thirteen</a:t>
            </a:r>
            <a:endParaRPr lang="en-GB" sz="150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28337" y="199601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err="1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ir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558977"/>
            <a:ext cx="3000375" cy="2083633"/>
          </a:xfrm>
          <a:prstGeom prst="cloudCallout">
            <a:avLst>
              <a:gd name="adj1" fmla="val -45361"/>
              <a:gd name="adj2" fmla="val 7576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would the sound buttons go?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1527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876799" y="1188138"/>
            <a:ext cx="7018843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dirty="0" smtClean="0">
                <a:latin typeface="SassoonPrimaryInfant" panose="00000400000000000000" pitchFamily="2" charset="0"/>
              </a:rPr>
              <a:t>thirteen</a:t>
            </a:r>
            <a:endParaRPr lang="en-GB" sz="150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28337" y="199601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err="1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ir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558977"/>
            <a:ext cx="3000375" cy="2083633"/>
          </a:xfrm>
          <a:prstGeom prst="cloudCallout">
            <a:avLst>
              <a:gd name="adj1" fmla="val -45361"/>
              <a:gd name="adj2" fmla="val 7576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would the sound buttons go?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Oval 11"/>
          <p:cNvSpPr/>
          <p:nvPr/>
        </p:nvSpPr>
        <p:spPr>
          <a:xfrm>
            <a:off x="7834143" y="3010479"/>
            <a:ext cx="362857" cy="3773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8544647" y="3199165"/>
            <a:ext cx="1212678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Oval 14"/>
          <p:cNvSpPr/>
          <p:nvPr/>
        </p:nvSpPr>
        <p:spPr>
          <a:xfrm>
            <a:off x="10271207" y="3018024"/>
            <a:ext cx="362857" cy="3773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3018" y="3672727"/>
            <a:ext cx="3102625" cy="2897852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>
            <a:off x="6498793" y="3199165"/>
            <a:ext cx="1212678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5094866" y="3199165"/>
            <a:ext cx="1212678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27638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28337" y="138046"/>
            <a:ext cx="3721768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  <a:endParaRPr lang="en-US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283100" y="261157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err="1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ir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2066" y="1310727"/>
            <a:ext cx="10858043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In a race, if you come after second, you come ________.</a:t>
            </a:r>
          </a:p>
          <a:p>
            <a:endParaRPr lang="en-GB" sz="4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r>
              <a:rPr lang="en-GB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Mary and Joseph were in a stable for the _________ of Jesus.</a:t>
            </a:r>
          </a:p>
          <a:p>
            <a:endParaRPr lang="en-GB" sz="36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r>
              <a:rPr lang="en-GB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A _______ has feathers and lays eggs.</a:t>
            </a:r>
            <a:endParaRPr lang="en-GB" sz="5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4372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28337" y="138046"/>
            <a:ext cx="3721768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  <a:endParaRPr lang="en-US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199973" y="261157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err="1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ir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07484" y="1347673"/>
            <a:ext cx="10858043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In a race, if you come after second, you come ________.</a:t>
            </a:r>
          </a:p>
          <a:p>
            <a:endParaRPr lang="en-GB" sz="4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r>
              <a:rPr lang="en-GB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Mary and Joseph were in a stable for the _________ of Jesus.</a:t>
            </a:r>
          </a:p>
          <a:p>
            <a:endParaRPr lang="en-GB" sz="36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r>
              <a:rPr lang="en-GB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A _______ has feathers and lays eggs.</a:t>
            </a:r>
            <a:endParaRPr lang="en-GB" sz="5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81522" y="3798516"/>
            <a:ext cx="1778052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en-GB" altLang="en-US" sz="6600" dirty="0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birth</a:t>
            </a:r>
            <a:endParaRPr lang="en-GB" altLang="en-US" sz="6600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456427" y="1808080"/>
            <a:ext cx="176971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en-GB" altLang="en-US" sz="6600" dirty="0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third</a:t>
            </a:r>
            <a:endParaRPr lang="en-GB" altLang="en-US" sz="6600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666939" y="5056894"/>
            <a:ext cx="1500411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en-GB" altLang="en-US" sz="6600" dirty="0">
                <a:solidFill>
                  <a:srgbClr val="FF0000"/>
                </a:solidFill>
                <a:latin typeface="SassoonPrimaryInfant" panose="00000400000000000000" pitchFamily="2" charset="0"/>
              </a:rPr>
              <a:t>b</a:t>
            </a:r>
            <a:r>
              <a:rPr lang="en-GB" altLang="en-US" sz="6600" dirty="0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ird</a:t>
            </a:r>
            <a:endParaRPr lang="en-GB" altLang="en-US" sz="6600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3086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342147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>
                <a:solidFill>
                  <a:srgbClr val="002060"/>
                </a:solidFill>
                <a:latin typeface="SassoonPrimaryInfant" panose="00000400000000000000" pitchFamily="2" charset="0"/>
              </a:rPr>
              <a:t>Apply </a:t>
            </a:r>
            <a:endParaRPr lang="en-GB" sz="2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Read 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or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write application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Include CEW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in sentences.</a:t>
            </a:r>
            <a:endParaRPr lang="en-GB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6146" name="Picture 2" descr="Free Pencil Clipart Pencil Clip Art Images - Cliparts and Other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690043">
            <a:off x="9573895" y="280080"/>
            <a:ext cx="2381250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23556" y="2109769"/>
            <a:ext cx="1120387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It was the first day of the week.</a:t>
            </a:r>
            <a:endParaRPr lang="en-GB" sz="48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endParaRPr lang="en-GB" sz="48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23556" y="4672540"/>
            <a:ext cx="1052384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Her skirt is pink and his shirt is yellow.</a:t>
            </a:r>
            <a:endParaRPr lang="en-GB" sz="4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23556" y="1691107"/>
            <a:ext cx="9125244" cy="14009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323556" y="4476834"/>
            <a:ext cx="10523843" cy="14009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8513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5175</TotalTime>
  <Words>503</Words>
  <Application>Microsoft Office PowerPoint</Application>
  <PresentationFormat>Widescreen</PresentationFormat>
  <Paragraphs>122</Paragraphs>
  <Slides>16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4" baseType="lpstr">
      <vt:lpstr>Arial</vt:lpstr>
      <vt:lpstr>Calibri</vt:lpstr>
      <vt:lpstr>Calibri Light</vt:lpstr>
      <vt:lpstr>Comic Sans MS</vt:lpstr>
      <vt:lpstr>Sassoon Infant Rg</vt:lpstr>
      <vt:lpstr>SassoonPrimaryInfant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Holy Rood Catholic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Windows User</cp:lastModifiedBy>
  <cp:revision>49</cp:revision>
  <dcterms:created xsi:type="dcterms:W3CDTF">2020-12-05T23:17:41Z</dcterms:created>
  <dcterms:modified xsi:type="dcterms:W3CDTF">2021-01-10T18:47:17Z</dcterms:modified>
</cp:coreProperties>
</file>