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8"/>
  </p:notesMasterIdLst>
  <p:sldIdLst>
    <p:sldId id="257" r:id="rId5"/>
    <p:sldId id="258" r:id="rId6"/>
    <p:sldId id="286" r:id="rId7"/>
    <p:sldId id="309" r:id="rId8"/>
    <p:sldId id="262" r:id="rId9"/>
    <p:sldId id="303" r:id="rId10"/>
    <p:sldId id="304" r:id="rId11"/>
    <p:sldId id="310" r:id="rId12"/>
    <p:sldId id="301" r:id="rId13"/>
    <p:sldId id="306" r:id="rId14"/>
    <p:sldId id="307" r:id="rId15"/>
    <p:sldId id="308" r:id="rId16"/>
    <p:sldId id="283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316" autoAdjust="0"/>
    <p:restoredTop sz="94660"/>
  </p:normalViewPr>
  <p:slideViewPr>
    <p:cSldViewPr snapToGrid="0">
      <p:cViewPr varScale="1">
        <p:scale>
          <a:sx n="41" d="100"/>
          <a:sy n="41" d="100"/>
        </p:scale>
        <p:origin x="58" y="19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295AA5-C7AF-44FD-91C1-709A3B51BF53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3E9610-633B-47BA-A344-B4F8624BF7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9488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onicsplay.co.uk/resources/phase/5/flashcards-time-challenge" TargetMode="External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https://www.phonicsplay.co.uk/resources/phase/5/flashcards-time-challenge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EEC769-C882-47CA-B502-8D730A460CE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149051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9255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2634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9271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7819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58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9650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151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25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268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00387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4060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Year 1 2A / Year 2 2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828283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0526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microsoft.com/office/2007/relationships/hdphoto" Target="../media/hdphoto4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microsoft.com/office/2007/relationships/hdphoto" Target="../media/hdphoto5.wdp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 bwMode="auto">
          <a:xfrm>
            <a:off x="2391619" y="102389"/>
            <a:ext cx="7416800" cy="85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normAutofit fontScale="82500" lnSpcReduction="20000"/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GB" sz="72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Phonics</a:t>
            </a:r>
          </a:p>
        </p:txBody>
      </p:sp>
      <p:sp>
        <p:nvSpPr>
          <p:cNvPr id="5" name="Rectangle 4"/>
          <p:cNvSpPr/>
          <p:nvPr/>
        </p:nvSpPr>
        <p:spPr>
          <a:xfrm>
            <a:off x="300446" y="990786"/>
            <a:ext cx="12801600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GB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Common Exception Words</a:t>
            </a: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7" name="5-Point Star 6"/>
          <p:cNvSpPr/>
          <p:nvPr/>
        </p:nvSpPr>
        <p:spPr>
          <a:xfrm>
            <a:off x="3370217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5-Point Star 7"/>
          <p:cNvSpPr/>
          <p:nvPr/>
        </p:nvSpPr>
        <p:spPr>
          <a:xfrm>
            <a:off x="7982093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26" name="Picture 2" descr="Copy this on the top half of NB p ppt video online download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361" b="95139" l="4167" r="962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962" y="1843274"/>
            <a:ext cx="6994358" cy="5245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6911351" y="1858451"/>
            <a:ext cx="5004129" cy="397031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Our common exception words this week are: </a:t>
            </a:r>
          </a:p>
          <a:p>
            <a:pPr algn="ctr">
              <a:defRPr/>
            </a:pPr>
            <a:r>
              <a:rPr lang="en-GB" sz="5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thought</a:t>
            </a:r>
          </a:p>
          <a:p>
            <a:pPr algn="ctr">
              <a:defRPr/>
            </a:pPr>
            <a:r>
              <a:rPr lang="en-GB" sz="5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different</a:t>
            </a:r>
          </a:p>
          <a:p>
            <a:pPr algn="ctr">
              <a:defRPr/>
            </a:pPr>
            <a:r>
              <a:rPr lang="en-GB" sz="5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eyes</a:t>
            </a:r>
            <a:endParaRPr lang="en-GB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>
              <a:defRPr/>
            </a:pP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89951" y="87212"/>
            <a:ext cx="2601800" cy="147732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CEW Revisit/Teach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Revisit CEW incorrect/ tricky or commonly used.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new CEW when necessary. </a:t>
            </a:r>
            <a:endParaRPr lang="en-GB" sz="1400" b="1" u="sng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1527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5575" y="186377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pic>
        <p:nvPicPr>
          <p:cNvPr id="1026" name="Picture 2" descr="Jolly Phonics Picture Flash Cards: in Precursive Letters: Amazon.co.uk:  Wernham, Sara, Lloyd, Sue, Stephen, Lib: Book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52608">
            <a:off x="7202284" y="495133"/>
            <a:ext cx="3739655" cy="59738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AutoShape 4" descr="Free Remember Cliparts, Download Free Clip Art, Free Clip Art on Clipart  Librar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0" name="Picture 6" descr="Thinking Best Child Clipart Transparent Png - Remember Clipart, Png  Download , Transparent Png Image - PNGitem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9375" r="100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9230" y="2272745"/>
            <a:ext cx="3728231" cy="4660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" name="Group 21"/>
          <p:cNvGrpSpPr/>
          <p:nvPr/>
        </p:nvGrpSpPr>
        <p:grpSpPr>
          <a:xfrm>
            <a:off x="3087184" y="240578"/>
            <a:ext cx="3597639" cy="2297330"/>
            <a:chOff x="8274909" y="131077"/>
            <a:chExt cx="3597639" cy="2297330"/>
          </a:xfrm>
        </p:grpSpPr>
        <p:sp>
          <p:nvSpPr>
            <p:cNvPr id="19" name="Cloud Callout 18"/>
            <p:cNvSpPr/>
            <p:nvPr/>
          </p:nvSpPr>
          <p:spPr>
            <a:xfrm>
              <a:off x="8274909" y="131077"/>
              <a:ext cx="3597639" cy="2297330"/>
            </a:xfrm>
            <a:prstGeom prst="cloudCallout">
              <a:avLst>
                <a:gd name="adj1" fmla="val -52083"/>
                <a:gd name="adj2" fmla="val 72765"/>
              </a:avLst>
            </a:pr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ounded Rectangle 19"/>
            <p:cNvSpPr/>
            <p:nvPr/>
          </p:nvSpPr>
          <p:spPr>
            <a:xfrm rot="21276052">
              <a:off x="9648976" y="1900566"/>
              <a:ext cx="849503" cy="332951"/>
            </a:xfrm>
            <a:prstGeom prst="roundRect">
              <a:avLst/>
            </a:prstGeom>
            <a:solidFill>
              <a:schemeClr val="bg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175762" y="1822599"/>
            <a:ext cx="29980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SassoonPrimaryInfant" panose="00000400000000000000" pitchFamily="2" charset="0"/>
              </a:rPr>
              <a:t>Remember…</a:t>
            </a:r>
          </a:p>
        </p:txBody>
      </p:sp>
    </p:spTree>
    <p:extLst>
      <p:ext uri="{BB962C8B-B14F-4D97-AF65-F5344CB8AC3E}">
        <p14:creationId xmlns:p14="http://schemas.microsoft.com/office/powerpoint/2010/main" val="15570374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699750" y="-947303"/>
            <a:ext cx="13101754" cy="8827498"/>
            <a:chOff x="699750" y="-947303"/>
            <a:chExt cx="13101754" cy="8827498"/>
          </a:xfrm>
        </p:grpSpPr>
        <p:pic>
          <p:nvPicPr>
            <p:cNvPr id="8" name="Picture 2" descr="Free Vector | World teachers day greeting flat vector illustration.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426" b="43393"/>
            <a:stretch/>
          </p:blipFill>
          <p:spPr bwMode="auto">
            <a:xfrm>
              <a:off x="3526971" y="-947303"/>
              <a:ext cx="10274533" cy="71333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Rectangle 15"/>
            <p:cNvSpPr/>
            <p:nvPr/>
          </p:nvSpPr>
          <p:spPr>
            <a:xfrm>
              <a:off x="3913145" y="784687"/>
              <a:ext cx="7654739" cy="395685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r>
                <a:rPr lang="en-GB" sz="3600" b="1" dirty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Today we are going to revise the graphemes we have learnt already this year.</a:t>
              </a: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pic>
          <p:nvPicPr>
            <p:cNvPr id="9218" name="Picture 2" descr="Free Vector | World teachers day greeting flat vector illustration.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2732"/>
            <a:stretch/>
          </p:blipFill>
          <p:spPr bwMode="auto">
            <a:xfrm>
              <a:off x="699750" y="2444997"/>
              <a:ext cx="2772219" cy="54351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" name="Rectangle 6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blending &amp; segmenting.</a:t>
            </a:r>
            <a:endParaRPr lang="en-GB" sz="1400" b="1" u="sng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</p:spTree>
    <p:extLst>
      <p:ext uri="{BB962C8B-B14F-4D97-AF65-F5344CB8AC3E}">
        <p14:creationId xmlns:p14="http://schemas.microsoft.com/office/powerpoint/2010/main" val="36692576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92686" y="1595175"/>
            <a:ext cx="2604655" cy="3154710"/>
          </a:xfrm>
          <a:prstGeom prst="rect">
            <a:avLst/>
          </a:prstGeom>
          <a:noFill/>
          <a:ln w="57150">
            <a:solidFill>
              <a:schemeClr val="tx1"/>
            </a:solidFill>
            <a:prstDash val="lgDashDotDot"/>
          </a:ln>
        </p:spPr>
        <p:txBody>
          <a:bodyPr wrap="square" rtlCol="0">
            <a:spAutoFit/>
          </a:bodyPr>
          <a:lstStyle/>
          <a:p>
            <a:r>
              <a:rPr lang="en-GB" sz="19900" dirty="0">
                <a:latin typeface="SassoonPrimaryInfant" panose="00000400000000000000" pitchFamily="2" charset="0"/>
              </a:rPr>
              <a:t>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174868" y="1595175"/>
            <a:ext cx="2604655" cy="3154710"/>
          </a:xfrm>
          <a:prstGeom prst="rect">
            <a:avLst/>
          </a:prstGeom>
          <a:noFill/>
          <a:ln w="57150">
            <a:solidFill>
              <a:schemeClr val="tx1"/>
            </a:solidFill>
            <a:prstDash val="lgDashDotDot"/>
          </a:ln>
        </p:spPr>
        <p:txBody>
          <a:bodyPr wrap="square" rtlCol="0">
            <a:spAutoFit/>
          </a:bodyPr>
          <a:lstStyle/>
          <a:p>
            <a:endParaRPr lang="en-GB" sz="19900" dirty="0">
              <a:latin typeface="SassoonPrimaryInfant" panose="000004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499927" y="1595335"/>
            <a:ext cx="2604655" cy="3154710"/>
          </a:xfrm>
          <a:prstGeom prst="rect">
            <a:avLst/>
          </a:prstGeom>
          <a:noFill/>
          <a:ln w="57150">
            <a:solidFill>
              <a:schemeClr val="tx1"/>
            </a:solidFill>
            <a:prstDash val="lgDashDotDot"/>
          </a:ln>
        </p:spPr>
        <p:txBody>
          <a:bodyPr wrap="square" rtlCol="0">
            <a:spAutoFit/>
          </a:bodyPr>
          <a:lstStyle/>
          <a:p>
            <a:endParaRPr lang="en-GB" sz="19900" dirty="0">
              <a:latin typeface="SassoonPrimaryInfant" panose="000004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564945" y="1546572"/>
            <a:ext cx="1894788" cy="31547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9900" dirty="0">
                <a:latin typeface="SassoonPrimaryInfant" panose="00000400000000000000" pitchFamily="2" charset="0"/>
              </a:rPr>
              <a:t>r</a:t>
            </a:r>
          </a:p>
        </p:txBody>
      </p:sp>
      <p:sp>
        <p:nvSpPr>
          <p:cNvPr id="7" name="Rectangle 6"/>
          <p:cNvSpPr/>
          <p:nvPr/>
        </p:nvSpPr>
        <p:spPr>
          <a:xfrm>
            <a:off x="4729074" y="1489229"/>
            <a:ext cx="1894788" cy="31547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9900" dirty="0">
                <a:latin typeface="SassoonPrimaryInfant" panose="00000400000000000000" pitchFamily="2" charset="0"/>
              </a:rPr>
              <a:t>o</a:t>
            </a:r>
          </a:p>
        </p:txBody>
      </p:sp>
      <p:sp>
        <p:nvSpPr>
          <p:cNvPr id="8" name="Rectangle 7"/>
          <p:cNvSpPr/>
          <p:nvPr/>
        </p:nvSpPr>
        <p:spPr>
          <a:xfrm>
            <a:off x="8209794" y="1338400"/>
            <a:ext cx="1894788" cy="31547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9900" dirty="0">
                <a:latin typeface="SassoonPrimaryInfant" panose="00000400000000000000" pitchFamily="2" charset="0"/>
              </a:rPr>
              <a:t>t</a:t>
            </a:r>
          </a:p>
        </p:txBody>
      </p:sp>
      <p:sp>
        <p:nvSpPr>
          <p:cNvPr id="9" name="Rectangle 8"/>
          <p:cNvSpPr/>
          <p:nvPr/>
        </p:nvSpPr>
        <p:spPr>
          <a:xfrm>
            <a:off x="1503691" y="1429842"/>
            <a:ext cx="1894788" cy="31547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9900" dirty="0">
                <a:latin typeface="SassoonPrimaryInfant" panose="00000400000000000000" pitchFamily="2" charset="0"/>
              </a:rPr>
              <a:t>c</a:t>
            </a:r>
          </a:p>
        </p:txBody>
      </p:sp>
      <p:sp>
        <p:nvSpPr>
          <p:cNvPr id="10" name="Rectangle 9"/>
          <p:cNvSpPr/>
          <p:nvPr/>
        </p:nvSpPr>
        <p:spPr>
          <a:xfrm>
            <a:off x="1830387" y="1264509"/>
            <a:ext cx="1894788" cy="31547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9900" dirty="0">
                <a:latin typeface="SassoonPrimaryInfant" panose="00000400000000000000" pitchFamily="2" charset="0"/>
              </a:rPr>
              <a:t>j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526690" y="1595175"/>
            <a:ext cx="1894788" cy="31547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9900" dirty="0">
                <a:latin typeface="SassoonPrimaryInfant" panose="00000400000000000000" pitchFamily="2" charset="0"/>
              </a:rPr>
              <a:t>h</a:t>
            </a:r>
          </a:p>
        </p:txBody>
      </p:sp>
    </p:spTree>
    <p:extLst>
      <p:ext uri="{BB962C8B-B14F-4D97-AF65-F5344CB8AC3E}">
        <p14:creationId xmlns:p14="http://schemas.microsoft.com/office/powerpoint/2010/main" val="845408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7" grpId="0"/>
      <p:bldP spid="8" grpId="0"/>
      <p:bldP spid="9" grpId="0"/>
      <p:bldP spid="9" grpId="1"/>
      <p:bldP spid="10" grpId="0"/>
      <p:bldP spid="10" grpId="1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blending &amp; segmenting.</a:t>
            </a:r>
            <a:endParaRPr lang="en-GB" sz="1400" b="1" u="sng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440707" y="1643608"/>
            <a:ext cx="7254701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800" dirty="0">
                <a:latin typeface="SassoonPrimaryInfant" panose="00000400000000000000" pitchFamily="2" charset="0"/>
              </a:rPr>
              <a:t>chop</a:t>
            </a:r>
            <a:r>
              <a:rPr lang="en-GB" sz="8000" dirty="0">
                <a:latin typeface="SassoonPrimaryInfant" panose="00000400000000000000" pitchFamily="2" charset="0"/>
              </a:rPr>
              <a:t>			</a:t>
            </a:r>
            <a:r>
              <a:rPr lang="en-GB" sz="8800" dirty="0">
                <a:latin typeface="SassoonPrimaryInfant" panose="00000400000000000000" pitchFamily="2" charset="0"/>
              </a:rPr>
              <a:t>chin</a:t>
            </a:r>
            <a:r>
              <a:rPr lang="en-GB" sz="8000" dirty="0">
                <a:latin typeface="SassoonPrimaryInfant" panose="00000400000000000000" pitchFamily="2" charset="0"/>
              </a:rPr>
              <a:t>  </a:t>
            </a:r>
          </a:p>
          <a:p>
            <a:pPr algn="ctr"/>
            <a:endParaRPr lang="en-GB" sz="8000" dirty="0">
              <a:latin typeface="SassoonPrimaryInfant" panose="00000400000000000000" pitchFamily="2" charset="0"/>
            </a:endParaRPr>
          </a:p>
          <a:p>
            <a:pPr algn="ctr"/>
            <a:r>
              <a:rPr lang="en-GB" sz="8800" dirty="0">
                <a:latin typeface="SassoonPrimaryInfant" panose="00000400000000000000" pitchFamily="2" charset="0"/>
              </a:rPr>
              <a:t>chug	    check</a:t>
            </a:r>
            <a:endParaRPr lang="en-GB" sz="216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030599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words together.</a:t>
            </a: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13" name="Oval 12"/>
          <p:cNvSpPr/>
          <p:nvPr/>
        </p:nvSpPr>
        <p:spPr>
          <a:xfrm>
            <a:off x="6217758" y="275927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6648240" y="275927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1" name="Straight Connector 20"/>
          <p:cNvCxnSpPr/>
          <p:nvPr/>
        </p:nvCxnSpPr>
        <p:spPr>
          <a:xfrm>
            <a:off x="7863881" y="10914884"/>
            <a:ext cx="717064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</a:p>
        </p:txBody>
      </p:sp>
      <p:sp>
        <p:nvSpPr>
          <p:cNvPr id="24" name="Oval 23"/>
          <p:cNvSpPr/>
          <p:nvPr/>
        </p:nvSpPr>
        <p:spPr>
          <a:xfrm>
            <a:off x="6557413" y="5322993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10218313" y="536314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10587189" y="2852123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10929807" y="2854197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6027573" y="532918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6" name="Picture 2" descr="Image result for thirsty clipart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676" b="98883" l="0" r="8813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9498"/>
          <a:stretch/>
        </p:blipFill>
        <p:spPr bwMode="auto">
          <a:xfrm>
            <a:off x="3206339" y="4389155"/>
            <a:ext cx="1525793" cy="1704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Straight Connector 4"/>
          <p:cNvCxnSpPr/>
          <p:nvPr/>
        </p:nvCxnSpPr>
        <p:spPr>
          <a:xfrm>
            <a:off x="4950691" y="5363148"/>
            <a:ext cx="921276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4950691" y="2852380"/>
            <a:ext cx="921276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8917710" y="5443108"/>
            <a:ext cx="921276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10469169" y="5426074"/>
            <a:ext cx="921276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9478691" y="2906359"/>
            <a:ext cx="921276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82405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blending &amp; segmenting.</a:t>
            </a:r>
            <a:endParaRPr lang="en-GB" sz="1400" b="1" u="sng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807990" y="1373794"/>
            <a:ext cx="7254701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>
                <a:latin typeface="SassoonPrimaryInfant" panose="00000400000000000000" pitchFamily="2" charset="0"/>
              </a:rPr>
              <a:t>ship         shop</a:t>
            </a:r>
            <a:endParaRPr lang="en-GB" sz="8000" dirty="0">
              <a:latin typeface="SassoonPrimaryInfant" panose="00000400000000000000" pitchFamily="2" charset="0"/>
            </a:endParaRPr>
          </a:p>
          <a:p>
            <a:endParaRPr lang="en-GB" sz="8000" dirty="0">
              <a:latin typeface="SassoonPrimaryInfant" panose="00000400000000000000" pitchFamily="2" charset="0"/>
            </a:endParaRPr>
          </a:p>
          <a:p>
            <a:r>
              <a:rPr lang="en-GB" sz="8000" dirty="0">
                <a:latin typeface="SassoonPrimaryInfant" panose="00000400000000000000" pitchFamily="2" charset="0"/>
              </a:rPr>
              <a:t>shed		</a:t>
            </a:r>
            <a:r>
              <a:rPr lang="en-GB" sz="8800" dirty="0">
                <a:latin typeface="SassoonPrimaryInfant" panose="00000400000000000000" pitchFamily="2" charset="0"/>
              </a:rPr>
              <a:t>  shell</a:t>
            </a:r>
            <a:endParaRPr lang="en-GB" sz="216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030599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words together.</a:t>
            </a: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13" name="Oval 12"/>
          <p:cNvSpPr/>
          <p:nvPr/>
        </p:nvSpPr>
        <p:spPr>
          <a:xfrm>
            <a:off x="10931797" y="2518765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5976742" y="5050853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11502402" y="2518765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0" name="Straight Connector 19"/>
          <p:cNvCxnSpPr/>
          <p:nvPr/>
        </p:nvCxnSpPr>
        <p:spPr>
          <a:xfrm flipV="1">
            <a:off x="5129908" y="2592761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10670379" y="5114110"/>
            <a:ext cx="717064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</a:p>
        </p:txBody>
      </p:sp>
      <p:sp>
        <p:nvSpPr>
          <p:cNvPr id="24" name="Oval 23"/>
          <p:cNvSpPr/>
          <p:nvPr/>
        </p:nvSpPr>
        <p:spPr>
          <a:xfrm>
            <a:off x="5918076" y="249743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6386547" y="506134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6338442" y="2495767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10397946" y="503918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8" name="Straight Connector 27"/>
          <p:cNvCxnSpPr/>
          <p:nvPr/>
        </p:nvCxnSpPr>
        <p:spPr>
          <a:xfrm flipV="1">
            <a:off x="9981188" y="2615759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V="1">
            <a:off x="5012925" y="5124511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9428088" y="5124511"/>
            <a:ext cx="717064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14" descr="Shed - Wikipedi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3830" y="4238790"/>
            <a:ext cx="1855795" cy="1771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843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blending &amp; segmenting.</a:t>
            </a:r>
            <a:endParaRPr lang="en-GB" sz="1400" b="1" u="sng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870878" y="1358774"/>
            <a:ext cx="7254701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>
                <a:latin typeface="SassoonPrimaryInfant" panose="00000400000000000000" pitchFamily="2" charset="0"/>
              </a:rPr>
              <a:t>bath</a:t>
            </a:r>
            <a:r>
              <a:rPr lang="en-GB" sz="8000" dirty="0">
                <a:latin typeface="SassoonPrimaryInfant" panose="00000400000000000000" pitchFamily="2" charset="0"/>
              </a:rPr>
              <a:t> 		   </a:t>
            </a:r>
            <a:r>
              <a:rPr lang="en-GB" sz="8800" dirty="0">
                <a:latin typeface="SassoonPrimaryInfant" panose="00000400000000000000" pitchFamily="2" charset="0"/>
              </a:rPr>
              <a:t>thick</a:t>
            </a:r>
            <a:r>
              <a:rPr lang="en-GB" sz="8000" dirty="0">
                <a:latin typeface="SassoonPrimaryInfant" panose="00000400000000000000" pitchFamily="2" charset="0"/>
              </a:rPr>
              <a:t> </a:t>
            </a:r>
          </a:p>
          <a:p>
            <a:endParaRPr lang="en-GB" sz="8000" dirty="0">
              <a:latin typeface="SassoonPrimaryInfant" panose="00000400000000000000" pitchFamily="2" charset="0"/>
            </a:endParaRPr>
          </a:p>
          <a:p>
            <a:r>
              <a:rPr lang="en-GB" sz="8000" dirty="0">
                <a:latin typeface="SassoonPrimaryInfant" panose="00000400000000000000" pitchFamily="2" charset="0"/>
              </a:rPr>
              <a:t>thin		      </a:t>
            </a:r>
            <a:r>
              <a:rPr lang="en-GB" sz="8800" dirty="0">
                <a:latin typeface="SassoonPrimaryInfant" panose="00000400000000000000" pitchFamily="2" charset="0"/>
              </a:rPr>
              <a:t>moth</a:t>
            </a:r>
            <a:endParaRPr lang="en-GB" sz="216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030599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words together.</a:t>
            </a: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14" name="Oval 13"/>
          <p:cNvSpPr/>
          <p:nvPr/>
        </p:nvSpPr>
        <p:spPr>
          <a:xfrm>
            <a:off x="5172135" y="2443915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5709404" y="2455583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9" name="Straight Connector 18"/>
          <p:cNvCxnSpPr/>
          <p:nvPr/>
        </p:nvCxnSpPr>
        <p:spPr>
          <a:xfrm>
            <a:off x="5015308" y="5106657"/>
            <a:ext cx="694096" cy="6647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V="1">
            <a:off x="9706057" y="2556306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6201025" y="2540910"/>
            <a:ext cx="717064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2021" y="5031921"/>
            <a:ext cx="188992" cy="20728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44096" y="2480374"/>
            <a:ext cx="188992" cy="207282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01025" y="5050517"/>
            <a:ext cx="188992" cy="207282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74340" y="4989574"/>
            <a:ext cx="188992" cy="207282"/>
          </a:xfrm>
          <a:prstGeom prst="rect">
            <a:avLst/>
          </a:prstGeom>
        </p:spPr>
      </p:pic>
      <p:pic>
        <p:nvPicPr>
          <p:cNvPr id="12" name="Picture 11" descr="Witch Evil Scary · Free vector graphic on Pixabay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581" y="4283665"/>
            <a:ext cx="3365644" cy="2213963"/>
          </a:xfrm>
          <a:prstGeom prst="rect">
            <a:avLst/>
          </a:prstGeom>
        </p:spPr>
      </p:pic>
      <p:cxnSp>
        <p:nvCxnSpPr>
          <p:cNvPr id="33" name="Straight Connector 32"/>
          <p:cNvCxnSpPr/>
          <p:nvPr/>
        </p:nvCxnSpPr>
        <p:spPr>
          <a:xfrm flipV="1">
            <a:off x="10960993" y="2525757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flipV="1">
            <a:off x="11145967" y="5081547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 descr="Mint moth - Wikipedia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577436" y="5113448"/>
            <a:ext cx="1610056" cy="1610056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10169" y="5001242"/>
            <a:ext cx="188992" cy="207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7653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blending &amp; segmenting.</a:t>
            </a:r>
            <a:endParaRPr lang="en-GB" sz="1400" b="1" u="sng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870878" y="1358774"/>
            <a:ext cx="7254701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>
                <a:latin typeface="SassoonPrimaryInfant" panose="00000400000000000000" pitchFamily="2" charset="0"/>
              </a:rPr>
              <a:t>with</a:t>
            </a:r>
            <a:r>
              <a:rPr lang="en-GB" sz="8000" dirty="0">
                <a:latin typeface="SassoonPrimaryInfant" panose="00000400000000000000" pitchFamily="2" charset="0"/>
              </a:rPr>
              <a:t> 		     </a:t>
            </a:r>
            <a:r>
              <a:rPr lang="en-GB" sz="8800" dirty="0">
                <a:latin typeface="SassoonPrimaryInfant" panose="00000400000000000000" pitchFamily="2" charset="0"/>
              </a:rPr>
              <a:t>that</a:t>
            </a:r>
            <a:r>
              <a:rPr lang="en-GB" sz="8000" dirty="0">
                <a:latin typeface="SassoonPrimaryInfant" panose="00000400000000000000" pitchFamily="2" charset="0"/>
              </a:rPr>
              <a:t> </a:t>
            </a:r>
          </a:p>
          <a:p>
            <a:endParaRPr lang="en-GB" sz="8000" dirty="0">
              <a:latin typeface="SassoonPrimaryInfant" panose="00000400000000000000" pitchFamily="2" charset="0"/>
            </a:endParaRPr>
          </a:p>
          <a:p>
            <a:r>
              <a:rPr lang="en-GB" sz="8000" dirty="0">
                <a:latin typeface="SassoonPrimaryInfant" panose="00000400000000000000" pitchFamily="2" charset="0"/>
              </a:rPr>
              <a:t>this		 </a:t>
            </a:r>
            <a:r>
              <a:rPr lang="en-GB" sz="8800" dirty="0">
                <a:latin typeface="SassoonPrimaryInfant" panose="00000400000000000000" pitchFamily="2" charset="0"/>
              </a:rPr>
              <a:t>them</a:t>
            </a:r>
            <a:endParaRPr lang="en-GB" sz="216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030599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words together.</a:t>
            </a: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14" name="Oval 13"/>
          <p:cNvSpPr/>
          <p:nvPr/>
        </p:nvSpPr>
        <p:spPr>
          <a:xfrm>
            <a:off x="5793805" y="2423417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5284209" y="2415447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9" name="Straight Connector 18"/>
          <p:cNvCxnSpPr/>
          <p:nvPr/>
        </p:nvCxnSpPr>
        <p:spPr>
          <a:xfrm>
            <a:off x="5015308" y="5106657"/>
            <a:ext cx="683528" cy="6647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V="1">
            <a:off x="10362089" y="2552526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6106529" y="2540910"/>
            <a:ext cx="717064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43266" y="5009663"/>
            <a:ext cx="188992" cy="20728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24901" y="2482367"/>
            <a:ext cx="188992" cy="207282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60466" y="2472221"/>
            <a:ext cx="188992" cy="207282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20790" y="5040662"/>
            <a:ext cx="188992" cy="207282"/>
          </a:xfrm>
          <a:prstGeom prst="rect">
            <a:avLst/>
          </a:prstGeom>
        </p:spPr>
      </p:pic>
      <p:pic>
        <p:nvPicPr>
          <p:cNvPr id="12" name="Picture 11" descr="Witch Evil Scary · Free vector graphic on Pixabay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581" y="4283665"/>
            <a:ext cx="3365644" cy="2213963"/>
          </a:xfrm>
          <a:prstGeom prst="rect">
            <a:avLst/>
          </a:prstGeom>
        </p:spPr>
      </p:pic>
      <p:cxnSp>
        <p:nvCxnSpPr>
          <p:cNvPr id="33" name="Straight Connector 32"/>
          <p:cNvCxnSpPr/>
          <p:nvPr/>
        </p:nvCxnSpPr>
        <p:spPr>
          <a:xfrm flipV="1">
            <a:off x="8183093" y="5129278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" name="Picture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34954" y="5023166"/>
            <a:ext cx="188992" cy="207282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46963" y="5023166"/>
            <a:ext cx="188992" cy="207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125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28337" y="138046"/>
            <a:ext cx="2032218" cy="11079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160555" y="-142083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400" b="1" dirty="0">
                <a:solidFill>
                  <a:srgbClr val="002060"/>
                </a:solidFill>
                <a:latin typeface="SassoonPrimaryInfant" panose="00000400000000000000" pitchFamily="2" charset="0"/>
              </a:rPr>
              <a:t>Revision of </a:t>
            </a:r>
            <a:r>
              <a:rPr lang="en-GB" altLang="en-US" sz="4400" b="1" dirty="0" err="1">
                <a:solidFill>
                  <a:srgbClr val="002060"/>
                </a:solidFill>
                <a:latin typeface="SassoonPrimaryInfant" panose="00000400000000000000" pitchFamily="2" charset="0"/>
              </a:rPr>
              <a:t>sh</a:t>
            </a:r>
            <a:r>
              <a:rPr lang="en-GB" altLang="en-US" sz="4400" b="1" dirty="0">
                <a:solidFill>
                  <a:srgbClr val="002060"/>
                </a:solidFill>
                <a:latin typeface="SassoonPrimaryInfant" panose="00000400000000000000" pitchFamily="2" charset="0"/>
              </a:rPr>
              <a:t>, </a:t>
            </a:r>
            <a:r>
              <a:rPr lang="en-GB" altLang="en-US" sz="4400" b="1" dirty="0" err="1">
                <a:solidFill>
                  <a:srgbClr val="002060"/>
                </a:solidFill>
                <a:latin typeface="SassoonPrimaryInfant" panose="00000400000000000000" pitchFamily="2" charset="0"/>
              </a:rPr>
              <a:t>ch</a:t>
            </a:r>
            <a:r>
              <a:rPr lang="en-GB" altLang="en-US" sz="4400" b="1" dirty="0">
                <a:solidFill>
                  <a:srgbClr val="002060"/>
                </a:solidFill>
                <a:latin typeface="SassoonPrimaryInfant" panose="00000400000000000000" pitchFamily="2" charset="0"/>
              </a:rPr>
              <a:t>, </a:t>
            </a:r>
            <a:r>
              <a:rPr lang="en-GB" altLang="en-US" sz="4400" b="1" dirty="0" err="1">
                <a:solidFill>
                  <a:srgbClr val="002060"/>
                </a:solidFill>
                <a:latin typeface="SassoonPrimaryInfant" panose="00000400000000000000" pitchFamily="2" charset="0"/>
              </a:rPr>
              <a:t>th</a:t>
            </a:r>
            <a:r>
              <a:rPr lang="en-GB" altLang="en-US" sz="4400" b="1" dirty="0">
                <a:solidFill>
                  <a:srgbClr val="002060"/>
                </a:solidFill>
                <a:latin typeface="SassoonPrimaryInfant" panose="00000400000000000000" pitchFamily="2" charset="0"/>
              </a:rPr>
              <a:t>, </a:t>
            </a:r>
            <a:r>
              <a:rPr lang="en-GB" altLang="en-US" sz="4400" b="1" dirty="0" err="1">
                <a:solidFill>
                  <a:srgbClr val="002060"/>
                </a:solidFill>
                <a:latin typeface="SassoonPrimaryInfant" panose="00000400000000000000" pitchFamily="2" charset="0"/>
              </a:rPr>
              <a:t>th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2066" y="1310727"/>
            <a:ext cx="1085804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5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455894" y="802894"/>
            <a:ext cx="405752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b="1" u="sng" dirty="0">
                <a:latin typeface="SassoonPrimaryInfant" panose="00000400000000000000" pitchFamily="2" charset="0"/>
              </a:rPr>
              <a:t>Quick read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519054" y="1883242"/>
            <a:ext cx="562494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latin typeface="SassoonPrimaryInfant" panose="00000400000000000000" pitchFamily="2" charset="0"/>
              </a:rPr>
              <a:t>chip</a:t>
            </a:r>
          </a:p>
          <a:p>
            <a:pPr algn="ctr"/>
            <a:r>
              <a:rPr lang="en-GB" sz="6600" dirty="0">
                <a:latin typeface="SassoonPrimaryInfant" panose="00000400000000000000" pitchFamily="2" charset="0"/>
              </a:rPr>
              <a:t>shock</a:t>
            </a:r>
          </a:p>
          <a:p>
            <a:pPr algn="ctr"/>
            <a:r>
              <a:rPr lang="en-GB" sz="6600" dirty="0">
                <a:latin typeface="SassoonPrimaryInfant" panose="00000400000000000000" pitchFamily="2" charset="0"/>
              </a:rPr>
              <a:t>them</a:t>
            </a:r>
          </a:p>
          <a:p>
            <a:pPr algn="ctr"/>
            <a:r>
              <a:rPr lang="en-GB" sz="6600" dirty="0">
                <a:latin typeface="SassoonPrimaryInfant" panose="00000400000000000000" pitchFamily="2" charset="0"/>
              </a:rPr>
              <a:t>thick</a:t>
            </a:r>
          </a:p>
        </p:txBody>
      </p:sp>
    </p:spTree>
    <p:extLst>
      <p:ext uri="{BB962C8B-B14F-4D97-AF65-F5344CB8AC3E}">
        <p14:creationId xmlns:p14="http://schemas.microsoft.com/office/powerpoint/2010/main" val="9143723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194410" y="441260"/>
            <a:ext cx="1720499" cy="1388124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128337" y="138046"/>
            <a:ext cx="2032218" cy="11079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160555" y="-142083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>
                <a:solidFill>
                  <a:srgbClr val="002060"/>
                </a:solidFill>
                <a:latin typeface="SassoonPrimaryInfant" panose="00000400000000000000" pitchFamily="2" charset="0"/>
              </a:rPr>
              <a:t>Revision of </a:t>
            </a:r>
            <a:r>
              <a:rPr lang="en-GB" altLang="en-US" sz="4400" b="1" dirty="0" err="1">
                <a:solidFill>
                  <a:srgbClr val="002060"/>
                </a:solidFill>
                <a:latin typeface="SassoonPrimaryInfant" panose="00000400000000000000" pitchFamily="2" charset="0"/>
              </a:rPr>
              <a:t>sh</a:t>
            </a:r>
            <a:r>
              <a:rPr lang="en-GB" altLang="en-US" sz="4400" b="1" dirty="0">
                <a:solidFill>
                  <a:srgbClr val="002060"/>
                </a:solidFill>
                <a:latin typeface="SassoonPrimaryInfant" panose="00000400000000000000" pitchFamily="2" charset="0"/>
              </a:rPr>
              <a:t>, </a:t>
            </a:r>
            <a:r>
              <a:rPr lang="en-GB" altLang="en-US" sz="4400" b="1" dirty="0" err="1">
                <a:solidFill>
                  <a:srgbClr val="002060"/>
                </a:solidFill>
                <a:latin typeface="SassoonPrimaryInfant" panose="00000400000000000000" pitchFamily="2" charset="0"/>
              </a:rPr>
              <a:t>ch</a:t>
            </a:r>
            <a:r>
              <a:rPr lang="en-GB" altLang="en-US" sz="4400" b="1" dirty="0">
                <a:solidFill>
                  <a:srgbClr val="002060"/>
                </a:solidFill>
                <a:latin typeface="SassoonPrimaryInfant" panose="00000400000000000000" pitchFamily="2" charset="0"/>
              </a:rPr>
              <a:t>, </a:t>
            </a:r>
            <a:r>
              <a:rPr lang="en-GB" altLang="en-US" sz="4400" b="1" dirty="0" err="1">
                <a:solidFill>
                  <a:srgbClr val="002060"/>
                </a:solidFill>
                <a:latin typeface="SassoonPrimaryInfant" panose="00000400000000000000" pitchFamily="2" charset="0"/>
              </a:rPr>
              <a:t>th</a:t>
            </a:r>
            <a:r>
              <a:rPr lang="en-GB" altLang="en-US" sz="4400" b="1" dirty="0">
                <a:solidFill>
                  <a:srgbClr val="002060"/>
                </a:solidFill>
                <a:latin typeface="SassoonPrimaryInfant" panose="00000400000000000000" pitchFamily="2" charset="0"/>
              </a:rPr>
              <a:t>, </a:t>
            </a:r>
            <a:r>
              <a:rPr lang="en-GB" altLang="en-US" sz="4400" b="1" dirty="0" err="1">
                <a:solidFill>
                  <a:srgbClr val="002060"/>
                </a:solidFill>
                <a:latin typeface="SassoonPrimaryInfant" panose="00000400000000000000" pitchFamily="2" charset="0"/>
              </a:rPr>
              <a:t>th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2066" y="1310727"/>
            <a:ext cx="1085804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5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224659" y="441259"/>
            <a:ext cx="18195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SassoonPrimaryInfant" panose="00000400000000000000" pitchFamily="2" charset="0"/>
              </a:rPr>
              <a:t>Can you read the yes/no question sentence?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116690" y="1948497"/>
            <a:ext cx="593944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dirty="0">
                <a:latin typeface="SassoonPrimaryInfant" panose="00000400000000000000" pitchFamily="2" charset="0"/>
              </a:rPr>
              <a:t>Are you in a rush?</a:t>
            </a:r>
          </a:p>
        </p:txBody>
      </p:sp>
      <p:pic>
        <p:nvPicPr>
          <p:cNvPr id="9" name="Picture 8" descr="Don’t Forget the Debrief! | Spark Consulti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706"/>
          <a:stretch/>
        </p:blipFill>
        <p:spPr>
          <a:xfrm>
            <a:off x="629941" y="4875083"/>
            <a:ext cx="1386639" cy="1458191"/>
          </a:xfrm>
          <a:prstGeom prst="rect">
            <a:avLst/>
          </a:prstGeom>
        </p:spPr>
      </p:pic>
      <p:pic>
        <p:nvPicPr>
          <p:cNvPr id="10" name="Picture 9" descr="Don’t Forget the Debrief! | Spark Consulti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749"/>
          <a:stretch/>
        </p:blipFill>
        <p:spPr>
          <a:xfrm>
            <a:off x="10224659" y="4875083"/>
            <a:ext cx="1385450" cy="1458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24250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194410" y="441260"/>
            <a:ext cx="1720499" cy="1388124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128337" y="138046"/>
            <a:ext cx="2032218" cy="11079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160555" y="-142083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>
                <a:solidFill>
                  <a:srgbClr val="002060"/>
                </a:solidFill>
                <a:latin typeface="SassoonPrimaryInfant" panose="00000400000000000000" pitchFamily="2" charset="0"/>
              </a:rPr>
              <a:t>Revision of </a:t>
            </a:r>
            <a:r>
              <a:rPr lang="en-GB" altLang="en-US" sz="4400" b="1" dirty="0" err="1">
                <a:solidFill>
                  <a:srgbClr val="002060"/>
                </a:solidFill>
                <a:latin typeface="SassoonPrimaryInfant" panose="00000400000000000000" pitchFamily="2" charset="0"/>
              </a:rPr>
              <a:t>sh</a:t>
            </a:r>
            <a:r>
              <a:rPr lang="en-GB" altLang="en-US" sz="4400" b="1" dirty="0">
                <a:solidFill>
                  <a:srgbClr val="002060"/>
                </a:solidFill>
                <a:latin typeface="SassoonPrimaryInfant" panose="00000400000000000000" pitchFamily="2" charset="0"/>
              </a:rPr>
              <a:t>, </a:t>
            </a:r>
            <a:r>
              <a:rPr lang="en-GB" altLang="en-US" sz="4400" b="1" dirty="0" err="1">
                <a:solidFill>
                  <a:srgbClr val="002060"/>
                </a:solidFill>
                <a:latin typeface="SassoonPrimaryInfant" panose="00000400000000000000" pitchFamily="2" charset="0"/>
              </a:rPr>
              <a:t>ch</a:t>
            </a:r>
            <a:r>
              <a:rPr lang="en-GB" altLang="en-US" sz="4400" b="1" dirty="0">
                <a:solidFill>
                  <a:srgbClr val="002060"/>
                </a:solidFill>
                <a:latin typeface="SassoonPrimaryInfant" panose="00000400000000000000" pitchFamily="2" charset="0"/>
              </a:rPr>
              <a:t>, </a:t>
            </a:r>
            <a:r>
              <a:rPr lang="en-GB" altLang="en-US" sz="4400" b="1" dirty="0" err="1">
                <a:solidFill>
                  <a:srgbClr val="002060"/>
                </a:solidFill>
                <a:latin typeface="SassoonPrimaryInfant" panose="00000400000000000000" pitchFamily="2" charset="0"/>
              </a:rPr>
              <a:t>th</a:t>
            </a:r>
            <a:r>
              <a:rPr lang="en-GB" altLang="en-US" sz="4400" b="1" dirty="0">
                <a:solidFill>
                  <a:srgbClr val="002060"/>
                </a:solidFill>
                <a:latin typeface="SassoonPrimaryInfant" panose="00000400000000000000" pitchFamily="2" charset="0"/>
              </a:rPr>
              <a:t>, </a:t>
            </a:r>
            <a:r>
              <a:rPr lang="en-GB" altLang="en-US" sz="4400" b="1" dirty="0" err="1">
                <a:solidFill>
                  <a:srgbClr val="002060"/>
                </a:solidFill>
                <a:latin typeface="SassoonPrimaryInfant" panose="00000400000000000000" pitchFamily="2" charset="0"/>
              </a:rPr>
              <a:t>th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2066" y="1310727"/>
            <a:ext cx="1085804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5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224659" y="441259"/>
            <a:ext cx="18195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SassoonPrimaryInfant" panose="00000400000000000000" pitchFamily="2" charset="0"/>
              </a:rPr>
              <a:t>Can you read the yes/no question sentence?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459015" y="2457737"/>
            <a:ext cx="979242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dirty="0">
                <a:latin typeface="SassoonPrimaryInfant" panose="00000400000000000000" pitchFamily="2" charset="0"/>
              </a:rPr>
              <a:t>Did you have a birthday bash?</a:t>
            </a:r>
          </a:p>
        </p:txBody>
      </p:sp>
      <p:pic>
        <p:nvPicPr>
          <p:cNvPr id="9" name="Picture 8" descr="Don’t Forget the Debrief! | Spark Consulti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706"/>
          <a:stretch/>
        </p:blipFill>
        <p:spPr>
          <a:xfrm>
            <a:off x="629941" y="4875083"/>
            <a:ext cx="1386639" cy="1458191"/>
          </a:xfrm>
          <a:prstGeom prst="rect">
            <a:avLst/>
          </a:prstGeom>
        </p:spPr>
      </p:pic>
      <p:pic>
        <p:nvPicPr>
          <p:cNvPr id="10" name="Picture 9" descr="Don’t Forget the Debrief! | Spark Consulti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749"/>
          <a:stretch/>
        </p:blipFill>
        <p:spPr>
          <a:xfrm>
            <a:off x="10224659" y="4875083"/>
            <a:ext cx="1385450" cy="1458191"/>
          </a:xfrm>
          <a:prstGeom prst="rect">
            <a:avLst/>
          </a:prstGeom>
        </p:spPr>
      </p:pic>
      <p:pic>
        <p:nvPicPr>
          <p:cNvPr id="14" name="Picture 13" descr="Trampoline Free Stock Photo - Public Domain Pictures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4308" y="2528800"/>
            <a:ext cx="192073" cy="172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00353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28337" y="138046"/>
            <a:ext cx="2032218" cy="11079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160555" y="-142083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>
                <a:solidFill>
                  <a:srgbClr val="002060"/>
                </a:solidFill>
                <a:latin typeface="SassoonPrimaryInfant" panose="00000400000000000000" pitchFamily="2" charset="0"/>
              </a:rPr>
              <a:t>Revision of </a:t>
            </a:r>
            <a:r>
              <a:rPr lang="en-GB" altLang="en-US" sz="4400" b="1" dirty="0" err="1">
                <a:solidFill>
                  <a:srgbClr val="002060"/>
                </a:solidFill>
                <a:latin typeface="SassoonPrimaryInfant" panose="00000400000000000000" pitchFamily="2" charset="0"/>
              </a:rPr>
              <a:t>sh</a:t>
            </a:r>
            <a:r>
              <a:rPr lang="en-GB" altLang="en-US" sz="4400" b="1" dirty="0">
                <a:solidFill>
                  <a:srgbClr val="002060"/>
                </a:solidFill>
                <a:latin typeface="SassoonPrimaryInfant" panose="00000400000000000000" pitchFamily="2" charset="0"/>
              </a:rPr>
              <a:t>, </a:t>
            </a:r>
            <a:r>
              <a:rPr lang="en-GB" altLang="en-US" sz="4400" b="1" dirty="0" err="1">
                <a:solidFill>
                  <a:srgbClr val="002060"/>
                </a:solidFill>
                <a:latin typeface="SassoonPrimaryInfant" panose="00000400000000000000" pitchFamily="2" charset="0"/>
              </a:rPr>
              <a:t>ch</a:t>
            </a:r>
            <a:r>
              <a:rPr lang="en-GB" altLang="en-US" sz="4400" b="1" dirty="0">
                <a:solidFill>
                  <a:srgbClr val="002060"/>
                </a:solidFill>
                <a:latin typeface="SassoonPrimaryInfant" panose="00000400000000000000" pitchFamily="2" charset="0"/>
              </a:rPr>
              <a:t>, </a:t>
            </a:r>
            <a:r>
              <a:rPr lang="en-GB" altLang="en-US" sz="4400" b="1" dirty="0" err="1">
                <a:solidFill>
                  <a:srgbClr val="002060"/>
                </a:solidFill>
                <a:latin typeface="SassoonPrimaryInfant" panose="00000400000000000000" pitchFamily="2" charset="0"/>
              </a:rPr>
              <a:t>th</a:t>
            </a:r>
            <a:r>
              <a:rPr lang="en-GB" altLang="en-US" sz="4400" b="1" dirty="0">
                <a:solidFill>
                  <a:srgbClr val="002060"/>
                </a:solidFill>
                <a:latin typeface="SassoonPrimaryInfant" panose="00000400000000000000" pitchFamily="2" charset="0"/>
              </a:rPr>
              <a:t>, </a:t>
            </a:r>
            <a:r>
              <a:rPr lang="en-GB" altLang="en-US" sz="4400" b="1" dirty="0" err="1">
                <a:solidFill>
                  <a:srgbClr val="002060"/>
                </a:solidFill>
                <a:latin typeface="SassoonPrimaryInfant" panose="00000400000000000000" pitchFamily="2" charset="0"/>
              </a:rPr>
              <a:t>th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2066" y="1310727"/>
            <a:ext cx="1085804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5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83278" y="2595692"/>
            <a:ext cx="573503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dirty="0">
                <a:latin typeface="SassoonPrimaryInfant" panose="00000400000000000000" pitchFamily="2" charset="0"/>
              </a:rPr>
              <a:t>Act like a chicken.</a:t>
            </a:r>
          </a:p>
        </p:txBody>
      </p:sp>
    </p:spTree>
    <p:extLst>
      <p:ext uri="{BB962C8B-B14F-4D97-AF65-F5344CB8AC3E}">
        <p14:creationId xmlns:p14="http://schemas.microsoft.com/office/powerpoint/2010/main" val="7882515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342147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Apply </a:t>
            </a:r>
            <a:endParaRPr lang="en-GB" sz="2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Read or write application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Include CEW</a:t>
            </a:r>
            <a:r>
              <a:rPr lang="en-US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 in sentences.</a:t>
            </a:r>
            <a:endParaRPr lang="en-GB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6146" name="Picture 2" descr="Free Pencil Clipart Pencil Clip Art Images - Cliparts and Other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90043">
            <a:off x="9573895" y="280080"/>
            <a:ext cx="2381250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23556" y="2109769"/>
            <a:ext cx="112038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>
                <a:solidFill>
                  <a:srgbClr val="002060"/>
                </a:solidFill>
                <a:latin typeface="SassoonPrimaryInfant" panose="00000400000000000000" pitchFamily="2" charset="0"/>
              </a:rPr>
              <a:t>such</a:t>
            </a:r>
          </a:p>
        </p:txBody>
      </p:sp>
      <p:sp>
        <p:nvSpPr>
          <p:cNvPr id="3" name="Rectangle 2"/>
          <p:cNvSpPr/>
          <p:nvPr/>
        </p:nvSpPr>
        <p:spPr>
          <a:xfrm>
            <a:off x="323556" y="4672540"/>
            <a:ext cx="192088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b="1" dirty="0">
                <a:solidFill>
                  <a:srgbClr val="002060"/>
                </a:solidFill>
                <a:latin typeface="SassoonPrimaryInfant" panose="00000400000000000000" pitchFamily="2" charset="0"/>
              </a:rPr>
              <a:t>fish</a:t>
            </a:r>
          </a:p>
        </p:txBody>
      </p:sp>
      <p:sp>
        <p:nvSpPr>
          <p:cNvPr id="4" name="Rectangle 3"/>
          <p:cNvSpPr/>
          <p:nvPr/>
        </p:nvSpPr>
        <p:spPr>
          <a:xfrm>
            <a:off x="323556" y="1824769"/>
            <a:ext cx="2387481" cy="1400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323556" y="4210123"/>
            <a:ext cx="2368590" cy="1400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6760271" y="2194100"/>
            <a:ext cx="194962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b="1" dirty="0">
                <a:solidFill>
                  <a:srgbClr val="002060"/>
                </a:solidFill>
                <a:latin typeface="SassoonPrimaryInfant" panose="00000400000000000000" pitchFamily="2" charset="0"/>
              </a:rPr>
              <a:t>then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963605" y="4556679"/>
            <a:ext cx="154295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b="1" dirty="0">
                <a:solidFill>
                  <a:srgbClr val="002060"/>
                </a:solidFill>
                <a:latin typeface="SassoonPrimaryInfant" panose="00000400000000000000" pitchFamily="2" charset="0"/>
              </a:rPr>
              <a:t>path</a:t>
            </a:r>
          </a:p>
        </p:txBody>
      </p:sp>
      <p:sp>
        <p:nvSpPr>
          <p:cNvPr id="9" name="Rectangle 8"/>
          <p:cNvSpPr/>
          <p:nvPr/>
        </p:nvSpPr>
        <p:spPr>
          <a:xfrm>
            <a:off x="6632217" y="4210123"/>
            <a:ext cx="2054382" cy="1400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6632217" y="1824769"/>
            <a:ext cx="2054382" cy="1400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513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9" grpId="0" animBg="1"/>
      <p:bldP spid="8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C4E2D778E92734C937E51F6E0169438" ma:contentTypeVersion="13" ma:contentTypeDescription="Create a new document." ma:contentTypeScope="" ma:versionID="5b9ebdf7086ace881ba117249a94b8c6">
  <xsd:schema xmlns:xsd="http://www.w3.org/2001/XMLSchema" xmlns:xs="http://www.w3.org/2001/XMLSchema" xmlns:p="http://schemas.microsoft.com/office/2006/metadata/properties" xmlns:ns3="12ff2bfd-3816-4c27-8fb4-617a10ce9654" xmlns:ns4="688cfe0b-51d0-4f5c-adf2-00b4769f8493" targetNamespace="http://schemas.microsoft.com/office/2006/metadata/properties" ma:root="true" ma:fieldsID="8e9b5a92307a6ddb7260423a9fd51fda" ns3:_="" ns4:_="">
    <xsd:import namespace="12ff2bfd-3816-4c27-8fb4-617a10ce9654"/>
    <xsd:import namespace="688cfe0b-51d0-4f5c-adf2-00b4769f849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Location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ff2bfd-3816-4c27-8fb4-617a10ce96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cfe0b-51d0-4f5c-adf2-00b4769f8493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191BF39-9366-4646-9203-6E5E3C2C611C}">
  <ds:schemaRefs>
    <ds:schemaRef ds:uri="http://purl.org/dc/elements/1.1/"/>
    <ds:schemaRef ds:uri="http://schemas.microsoft.com/office/2006/metadata/properties"/>
    <ds:schemaRef ds:uri="12ff2bfd-3816-4c27-8fb4-617a10ce9654"/>
    <ds:schemaRef ds:uri="688cfe0b-51d0-4f5c-adf2-00b4769f8493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7506BD98-DCA0-436F-9465-D15704D2C31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2ff2bfd-3816-4c27-8fb4-617a10ce9654"/>
    <ds:schemaRef ds:uri="688cfe0b-51d0-4f5c-adf2-00b4769f849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0A66220-3273-48B2-BDB1-6ECBCF58EC9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6622</TotalTime>
  <Words>466</Words>
  <Application>Microsoft Office PowerPoint</Application>
  <PresentationFormat>Widescreen</PresentationFormat>
  <Paragraphs>111</Paragraphs>
  <Slides>13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1" baseType="lpstr">
      <vt:lpstr>Arial</vt:lpstr>
      <vt:lpstr>Calibri</vt:lpstr>
      <vt:lpstr>Calibri Light</vt:lpstr>
      <vt:lpstr>Comic Sans MS</vt:lpstr>
      <vt:lpstr>Sassoon Infant Rg</vt:lpstr>
      <vt:lpstr>SassoonPrimaryInfant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Holy Rood Catholic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Liz Kitchen</cp:lastModifiedBy>
  <cp:revision>91</cp:revision>
  <dcterms:created xsi:type="dcterms:W3CDTF">2020-12-05T23:17:41Z</dcterms:created>
  <dcterms:modified xsi:type="dcterms:W3CDTF">2021-02-08T07:58:48Z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0x0101004C4E2D778E92734C937E51F6E0169438</vt:lpwstr>
  </property>
</Properties>
</file>