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301" r:id="rId5"/>
    <p:sldId id="256" r:id="rId6"/>
    <p:sldId id="275" r:id="rId7"/>
    <p:sldId id="276" r:id="rId8"/>
    <p:sldId id="291" r:id="rId9"/>
    <p:sldId id="320" r:id="rId10"/>
    <p:sldId id="321" r:id="rId11"/>
    <p:sldId id="322" r:id="rId12"/>
    <p:sldId id="323" r:id="rId13"/>
    <p:sldId id="314" r:id="rId14"/>
    <p:sldId id="305" r:id="rId15"/>
    <p:sldId id="316" r:id="rId16"/>
    <p:sldId id="317" r:id="rId17"/>
    <p:sldId id="318" r:id="rId18"/>
    <p:sldId id="319" r:id="rId19"/>
    <p:sldId id="324" r:id="rId20"/>
    <p:sldId id="325" r:id="rId21"/>
    <p:sldId id="326" r:id="rId22"/>
    <p:sldId id="327" r:id="rId23"/>
    <p:sldId id="328" r:id="rId24"/>
    <p:sldId id="329" r:id="rId25"/>
    <p:sldId id="330" r:id="rId26"/>
    <p:sldId id="311" r:id="rId27"/>
    <p:sldId id="331" r:id="rId28"/>
    <p:sldId id="300" r:id="rId29"/>
    <p:sldId id="272" r:id="rId30"/>
    <p:sldId id="315"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0E10"/>
    <a:srgbClr val="CC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7" autoAdjust="0"/>
    <p:restoredTop sz="94660"/>
  </p:normalViewPr>
  <p:slideViewPr>
    <p:cSldViewPr snapToGrid="0">
      <p:cViewPr varScale="1">
        <p:scale>
          <a:sx n="88" d="100"/>
          <a:sy n="88" d="100"/>
        </p:scale>
        <p:origin x="403"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8E6DD2B-36A7-49FC-B527-B344CC37796B}" type="datetimeFigureOut">
              <a:rPr lang="en-GB" smtClean="0"/>
              <a:t>23/02/2021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B2CB04-93F5-4E40-A839-BCCA156A6EDE}" type="slidenum">
              <a:rPr lang="en-GB" smtClean="0"/>
              <a:t>‹#›</a:t>
            </a:fld>
            <a:endParaRPr lang="en-GB"/>
          </a:p>
        </p:txBody>
      </p:sp>
    </p:spTree>
    <p:extLst>
      <p:ext uri="{BB962C8B-B14F-4D97-AF65-F5344CB8AC3E}">
        <p14:creationId xmlns:p14="http://schemas.microsoft.com/office/powerpoint/2010/main" val="30195365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8E6DD2B-36A7-49FC-B527-B344CC37796B}" type="datetimeFigureOut">
              <a:rPr lang="en-GB" smtClean="0"/>
              <a:t>23/02/2021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B2CB04-93F5-4E40-A839-BCCA156A6EDE}" type="slidenum">
              <a:rPr lang="en-GB" smtClean="0"/>
              <a:t>‹#›</a:t>
            </a:fld>
            <a:endParaRPr lang="en-GB"/>
          </a:p>
        </p:txBody>
      </p:sp>
    </p:spTree>
    <p:extLst>
      <p:ext uri="{BB962C8B-B14F-4D97-AF65-F5344CB8AC3E}">
        <p14:creationId xmlns:p14="http://schemas.microsoft.com/office/powerpoint/2010/main" val="55124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8E6DD2B-36A7-49FC-B527-B344CC37796B}" type="datetimeFigureOut">
              <a:rPr lang="en-GB" smtClean="0"/>
              <a:t>23/02/2021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B2CB04-93F5-4E40-A839-BCCA156A6EDE}" type="slidenum">
              <a:rPr lang="en-GB" smtClean="0"/>
              <a:t>‹#›</a:t>
            </a:fld>
            <a:endParaRPr lang="en-GB"/>
          </a:p>
        </p:txBody>
      </p:sp>
    </p:spTree>
    <p:extLst>
      <p:ext uri="{BB962C8B-B14F-4D97-AF65-F5344CB8AC3E}">
        <p14:creationId xmlns:p14="http://schemas.microsoft.com/office/powerpoint/2010/main" val="3754795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8E6DD2B-36A7-49FC-B527-B344CC37796B}" type="datetimeFigureOut">
              <a:rPr lang="en-GB" smtClean="0"/>
              <a:t>23/02/2021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B2CB04-93F5-4E40-A839-BCCA156A6EDE}" type="slidenum">
              <a:rPr lang="en-GB" smtClean="0"/>
              <a:t>‹#›</a:t>
            </a:fld>
            <a:endParaRPr lang="en-GB"/>
          </a:p>
        </p:txBody>
      </p:sp>
    </p:spTree>
    <p:extLst>
      <p:ext uri="{BB962C8B-B14F-4D97-AF65-F5344CB8AC3E}">
        <p14:creationId xmlns:p14="http://schemas.microsoft.com/office/powerpoint/2010/main" val="22155525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8E6DD2B-36A7-49FC-B527-B344CC37796B}" type="datetimeFigureOut">
              <a:rPr lang="en-GB" smtClean="0"/>
              <a:t>23/02/2021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6B2CB04-93F5-4E40-A839-BCCA156A6EDE}" type="slidenum">
              <a:rPr lang="en-GB" smtClean="0"/>
              <a:t>‹#›</a:t>
            </a:fld>
            <a:endParaRPr lang="en-GB"/>
          </a:p>
        </p:txBody>
      </p:sp>
    </p:spTree>
    <p:extLst>
      <p:ext uri="{BB962C8B-B14F-4D97-AF65-F5344CB8AC3E}">
        <p14:creationId xmlns:p14="http://schemas.microsoft.com/office/powerpoint/2010/main" val="512955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8E6DD2B-36A7-49FC-B527-B344CC37796B}" type="datetimeFigureOut">
              <a:rPr lang="en-GB" smtClean="0"/>
              <a:t>23/02/2021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6B2CB04-93F5-4E40-A839-BCCA156A6EDE}" type="slidenum">
              <a:rPr lang="en-GB" smtClean="0"/>
              <a:t>‹#›</a:t>
            </a:fld>
            <a:endParaRPr lang="en-GB"/>
          </a:p>
        </p:txBody>
      </p:sp>
    </p:spTree>
    <p:extLst>
      <p:ext uri="{BB962C8B-B14F-4D97-AF65-F5344CB8AC3E}">
        <p14:creationId xmlns:p14="http://schemas.microsoft.com/office/powerpoint/2010/main" val="18105295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E6DD2B-36A7-49FC-B527-B344CC37796B}" type="datetimeFigureOut">
              <a:rPr lang="en-GB" smtClean="0"/>
              <a:t>23/02/2021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6B2CB04-93F5-4E40-A839-BCCA156A6EDE}" type="slidenum">
              <a:rPr lang="en-GB" smtClean="0"/>
              <a:t>‹#›</a:t>
            </a:fld>
            <a:endParaRPr lang="en-GB"/>
          </a:p>
        </p:txBody>
      </p:sp>
    </p:spTree>
    <p:extLst>
      <p:ext uri="{BB962C8B-B14F-4D97-AF65-F5344CB8AC3E}">
        <p14:creationId xmlns:p14="http://schemas.microsoft.com/office/powerpoint/2010/main" val="5810734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8E6DD2B-36A7-49FC-B527-B344CC37796B}" type="datetimeFigureOut">
              <a:rPr lang="en-GB" smtClean="0"/>
              <a:t>23/02/2021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B2CB04-93F5-4E40-A839-BCCA156A6EDE}" type="slidenum">
              <a:rPr lang="en-GB" smtClean="0"/>
              <a:t>‹#›</a:t>
            </a:fld>
            <a:endParaRPr lang="en-GB"/>
          </a:p>
        </p:txBody>
      </p:sp>
    </p:spTree>
    <p:extLst>
      <p:ext uri="{BB962C8B-B14F-4D97-AF65-F5344CB8AC3E}">
        <p14:creationId xmlns:p14="http://schemas.microsoft.com/office/powerpoint/2010/main" val="5599257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8E6DD2B-36A7-49FC-B527-B344CC37796B}" type="datetimeFigureOut">
              <a:rPr lang="en-GB" smtClean="0"/>
              <a:t>23/02/2021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B2CB04-93F5-4E40-A839-BCCA156A6EDE}" type="slidenum">
              <a:rPr lang="en-GB" smtClean="0"/>
              <a:t>‹#›</a:t>
            </a:fld>
            <a:endParaRPr lang="en-GB"/>
          </a:p>
        </p:txBody>
      </p:sp>
    </p:spTree>
    <p:extLst>
      <p:ext uri="{BB962C8B-B14F-4D97-AF65-F5344CB8AC3E}">
        <p14:creationId xmlns:p14="http://schemas.microsoft.com/office/powerpoint/2010/main" val="1399472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8E6DD2B-36A7-49FC-B527-B344CC37796B}" type="datetimeFigureOut">
              <a:rPr lang="en-GB" smtClean="0"/>
              <a:t>23/02/2021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B2CB04-93F5-4E40-A839-BCCA156A6EDE}" type="slidenum">
              <a:rPr lang="en-GB" smtClean="0"/>
              <a:t>‹#›</a:t>
            </a:fld>
            <a:endParaRPr lang="en-GB"/>
          </a:p>
        </p:txBody>
      </p:sp>
    </p:spTree>
    <p:extLst>
      <p:ext uri="{BB962C8B-B14F-4D97-AF65-F5344CB8AC3E}">
        <p14:creationId xmlns:p14="http://schemas.microsoft.com/office/powerpoint/2010/main" val="7286257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8E6DD2B-36A7-49FC-B527-B344CC37796B}" type="datetimeFigureOut">
              <a:rPr lang="en-GB" smtClean="0"/>
              <a:t>23/02/2021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B2CB04-93F5-4E40-A839-BCCA156A6EDE}" type="slidenum">
              <a:rPr lang="en-GB" smtClean="0"/>
              <a:t>‹#›</a:t>
            </a:fld>
            <a:endParaRPr lang="en-GB"/>
          </a:p>
        </p:txBody>
      </p:sp>
    </p:spTree>
    <p:extLst>
      <p:ext uri="{BB962C8B-B14F-4D97-AF65-F5344CB8AC3E}">
        <p14:creationId xmlns:p14="http://schemas.microsoft.com/office/powerpoint/2010/main" val="39617606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pic>
        <p:nvPicPr>
          <p:cNvPr id="3" name="Picture 2">
            <a:extLst>
              <a:ext uri="{FF2B5EF4-FFF2-40B4-BE49-F238E27FC236}">
                <a16:creationId xmlns:a16="http://schemas.microsoft.com/office/drawing/2014/main" id="{EF756DEC-27D6-43E8-B672-41D26A596BB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Picture 5">
            <a:extLst>
              <a:ext uri="{FF2B5EF4-FFF2-40B4-BE49-F238E27FC236}">
                <a16:creationId xmlns:a16="http://schemas.microsoft.com/office/drawing/2014/main" id="{6CE0F3C9-B053-4A87-A784-F1AA05FC36F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722839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pic>
        <p:nvPicPr>
          <p:cNvPr id="3" name="Picture 2">
            <a:extLst>
              <a:ext uri="{FF2B5EF4-FFF2-40B4-BE49-F238E27FC236}">
                <a16:creationId xmlns:a16="http://schemas.microsoft.com/office/drawing/2014/main" id="{EF756DEC-27D6-43E8-B672-41D26A596BB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Picture 5">
            <a:extLst>
              <a:ext uri="{FF2B5EF4-FFF2-40B4-BE49-F238E27FC236}">
                <a16:creationId xmlns:a16="http://schemas.microsoft.com/office/drawing/2014/main" id="{6CE0F3C9-B053-4A87-A784-F1AA05FC36F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632788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pic>
        <p:nvPicPr>
          <p:cNvPr id="3" name="Picture 2">
            <a:extLst>
              <a:ext uri="{FF2B5EF4-FFF2-40B4-BE49-F238E27FC236}">
                <a16:creationId xmlns:a16="http://schemas.microsoft.com/office/drawing/2014/main" id="{EF756DEC-27D6-43E8-B672-41D26A596BB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Picture 5">
            <a:extLst>
              <a:ext uri="{FF2B5EF4-FFF2-40B4-BE49-F238E27FC236}">
                <a16:creationId xmlns:a16="http://schemas.microsoft.com/office/drawing/2014/main" id="{6CE0F3C9-B053-4A87-A784-F1AA05FC36F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028391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pic>
        <p:nvPicPr>
          <p:cNvPr id="3" name="Picture 2">
            <a:extLst>
              <a:ext uri="{FF2B5EF4-FFF2-40B4-BE49-F238E27FC236}">
                <a16:creationId xmlns:a16="http://schemas.microsoft.com/office/drawing/2014/main" id="{EF756DEC-27D6-43E8-B672-41D26A596BB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Picture 5">
            <a:extLst>
              <a:ext uri="{FF2B5EF4-FFF2-40B4-BE49-F238E27FC236}">
                <a16:creationId xmlns:a16="http://schemas.microsoft.com/office/drawing/2014/main" id="{6CE0F3C9-B053-4A87-A784-F1AA05FC36F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548750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pic>
        <p:nvPicPr>
          <p:cNvPr id="3" name="Picture 2">
            <a:extLst>
              <a:ext uri="{FF2B5EF4-FFF2-40B4-BE49-F238E27FC236}">
                <a16:creationId xmlns:a16="http://schemas.microsoft.com/office/drawing/2014/main" id="{EF756DEC-27D6-43E8-B672-41D26A596BB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Picture 5">
            <a:extLst>
              <a:ext uri="{FF2B5EF4-FFF2-40B4-BE49-F238E27FC236}">
                <a16:creationId xmlns:a16="http://schemas.microsoft.com/office/drawing/2014/main" id="{6CE0F3C9-B053-4A87-A784-F1AA05FC36F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318726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pic>
        <p:nvPicPr>
          <p:cNvPr id="3" name="Picture 2">
            <a:extLst>
              <a:ext uri="{FF2B5EF4-FFF2-40B4-BE49-F238E27FC236}">
                <a16:creationId xmlns:a16="http://schemas.microsoft.com/office/drawing/2014/main" id="{EF756DEC-27D6-43E8-B672-41D26A596BB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Picture 5">
            <a:extLst>
              <a:ext uri="{FF2B5EF4-FFF2-40B4-BE49-F238E27FC236}">
                <a16:creationId xmlns:a16="http://schemas.microsoft.com/office/drawing/2014/main" id="{6CE0F3C9-B053-4A87-A784-F1AA05FC36F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687191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pic>
        <p:nvPicPr>
          <p:cNvPr id="3" name="Picture 2">
            <a:extLst>
              <a:ext uri="{FF2B5EF4-FFF2-40B4-BE49-F238E27FC236}">
                <a16:creationId xmlns:a16="http://schemas.microsoft.com/office/drawing/2014/main" id="{EF756DEC-27D6-43E8-B672-41D26A596BB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Picture 5">
            <a:extLst>
              <a:ext uri="{FF2B5EF4-FFF2-40B4-BE49-F238E27FC236}">
                <a16:creationId xmlns:a16="http://schemas.microsoft.com/office/drawing/2014/main" id="{6CE0F3C9-B053-4A87-A784-F1AA05FC36F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62840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pic>
        <p:nvPicPr>
          <p:cNvPr id="3" name="Picture 2">
            <a:extLst>
              <a:ext uri="{FF2B5EF4-FFF2-40B4-BE49-F238E27FC236}">
                <a16:creationId xmlns:a16="http://schemas.microsoft.com/office/drawing/2014/main" id="{EF756DEC-27D6-43E8-B672-41D26A596BB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Picture 5">
            <a:extLst>
              <a:ext uri="{FF2B5EF4-FFF2-40B4-BE49-F238E27FC236}">
                <a16:creationId xmlns:a16="http://schemas.microsoft.com/office/drawing/2014/main" id="{6CE0F3C9-B053-4A87-A784-F1AA05FC36F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462614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pic>
        <p:nvPicPr>
          <p:cNvPr id="3" name="Picture 2">
            <a:extLst>
              <a:ext uri="{FF2B5EF4-FFF2-40B4-BE49-F238E27FC236}">
                <a16:creationId xmlns:a16="http://schemas.microsoft.com/office/drawing/2014/main" id="{EF756DEC-27D6-43E8-B672-41D26A596BB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Picture 5">
            <a:extLst>
              <a:ext uri="{FF2B5EF4-FFF2-40B4-BE49-F238E27FC236}">
                <a16:creationId xmlns:a16="http://schemas.microsoft.com/office/drawing/2014/main" id="{6CE0F3C9-B053-4A87-A784-F1AA05FC36F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612459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pic>
        <p:nvPicPr>
          <p:cNvPr id="3" name="Picture 2">
            <a:extLst>
              <a:ext uri="{FF2B5EF4-FFF2-40B4-BE49-F238E27FC236}">
                <a16:creationId xmlns:a16="http://schemas.microsoft.com/office/drawing/2014/main" id="{EF756DEC-27D6-43E8-B672-41D26A596BB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Picture 5">
            <a:extLst>
              <a:ext uri="{FF2B5EF4-FFF2-40B4-BE49-F238E27FC236}">
                <a16:creationId xmlns:a16="http://schemas.microsoft.com/office/drawing/2014/main" id="{6CE0F3C9-B053-4A87-A784-F1AA05FC36F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282591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pic>
        <p:nvPicPr>
          <p:cNvPr id="3" name="Picture 2">
            <a:extLst>
              <a:ext uri="{FF2B5EF4-FFF2-40B4-BE49-F238E27FC236}">
                <a16:creationId xmlns:a16="http://schemas.microsoft.com/office/drawing/2014/main" id="{EF756DEC-27D6-43E8-B672-41D26A596BB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Picture 5">
            <a:extLst>
              <a:ext uri="{FF2B5EF4-FFF2-40B4-BE49-F238E27FC236}">
                <a16:creationId xmlns:a16="http://schemas.microsoft.com/office/drawing/2014/main" id="{6CE0F3C9-B053-4A87-A784-F1AA05FC36F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335220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E6DD2B-36A7-49FC-B527-B344CC37796B}" type="datetimeFigureOut">
              <a:rPr lang="en-GB" smtClean="0"/>
              <a:t>23/02/2021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B2CB04-93F5-4E40-A839-BCCA156A6EDE}" type="slidenum">
              <a:rPr lang="en-GB" smtClean="0"/>
              <a:t>‹#›</a:t>
            </a:fld>
            <a:endParaRPr lang="en-GB"/>
          </a:p>
        </p:txBody>
      </p:sp>
    </p:spTree>
    <p:extLst>
      <p:ext uri="{BB962C8B-B14F-4D97-AF65-F5344CB8AC3E}">
        <p14:creationId xmlns:p14="http://schemas.microsoft.com/office/powerpoint/2010/main" val="10369756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 id="2147483666" r:id="rId17"/>
    <p:sldLayoutId id="2147483667" r:id="rId18"/>
    <p:sldLayoutId id="2147483668" r:id="rId19"/>
    <p:sldLayoutId id="2147483669" r:id="rId20"/>
    <p:sldLayoutId id="2147483670" r:id="rId21"/>
    <p:sldLayoutId id="2147483671"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hyperlink" Target="https://holyrood-my.sharepoint.com/personal/lizk_holyroodprimary_co_uk/Documents/Year%201/2020-2021/Home%20Learning%20Spring%203/Week%205/Topic/Diff%20and%20similarites%20between%20old%20and%20new%20toys.doc"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6.xml"/><Relationship Id="rId5" Type="http://schemas.microsoft.com/office/2007/relationships/hdphoto" Target="../media/hdphoto2.wdp"/><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g"/><Relationship Id="rId1" Type="http://schemas.openxmlformats.org/officeDocument/2006/relationships/slideLayout" Target="../slideLayouts/slideLayout13.xml"/><Relationship Id="rId4" Type="http://schemas.openxmlformats.org/officeDocument/2006/relationships/image" Target="../media/image22.jpeg"/></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5.xml"/><Relationship Id="rId4" Type="http://schemas.openxmlformats.org/officeDocument/2006/relationships/image" Target="../media/image27.jpeg"/></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6.xml"/><Relationship Id="rId4" Type="http://schemas.openxmlformats.org/officeDocument/2006/relationships/hyperlink" Target="https://creativecommons.org/licenses/by/2.0/uk/"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5" Type="http://schemas.openxmlformats.org/officeDocument/2006/relationships/image" Target="../media/image40.png"/><Relationship Id="rId4" Type="http://schemas.openxmlformats.org/officeDocument/2006/relationships/image" Target="../media/image39.jpeg"/></Relationships>
</file>

<file path=ppt/slides/_rels/slide2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descr="10 Benefits Of Ginger - Health Benefits Of Ginge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TextBox 1"/>
          <p:cNvSpPr txBox="1"/>
          <p:nvPr/>
        </p:nvSpPr>
        <p:spPr>
          <a:xfrm>
            <a:off x="2075542" y="1304966"/>
            <a:ext cx="8192655" cy="830997"/>
          </a:xfrm>
          <a:prstGeom prst="rect">
            <a:avLst/>
          </a:prstGeom>
          <a:noFill/>
        </p:spPr>
        <p:txBody>
          <a:bodyPr wrap="square" rtlCol="0">
            <a:spAutoFit/>
          </a:bodyPr>
          <a:lstStyle/>
          <a:p>
            <a:r>
              <a:rPr lang="en-GB" sz="4800" dirty="0" smtClean="0">
                <a:latin typeface="SassoonPrimaryInfant" panose="00000400000000000000" pitchFamily="2" charset="0"/>
              </a:rPr>
              <a:t>Wednesday 24</a:t>
            </a:r>
            <a:r>
              <a:rPr lang="en-GB" sz="4800" baseline="30000" dirty="0" smtClean="0">
                <a:latin typeface="SassoonPrimaryInfant" panose="00000400000000000000" pitchFamily="2" charset="0"/>
              </a:rPr>
              <a:t>th</a:t>
            </a:r>
            <a:r>
              <a:rPr lang="en-GB" sz="4800" dirty="0" smtClean="0">
                <a:latin typeface="SassoonPrimaryInfant" panose="00000400000000000000" pitchFamily="2" charset="0"/>
              </a:rPr>
              <a:t> February 2021</a:t>
            </a:r>
            <a:endParaRPr lang="en-GB" sz="4800" dirty="0">
              <a:latin typeface="SassoonPrimaryInfant" panose="00000400000000000000" pitchFamily="2" charset="0"/>
            </a:endParaRPr>
          </a:p>
        </p:txBody>
      </p:sp>
    </p:spTree>
    <p:extLst>
      <p:ext uri="{BB962C8B-B14F-4D97-AF65-F5344CB8AC3E}">
        <p14:creationId xmlns:p14="http://schemas.microsoft.com/office/powerpoint/2010/main" val="9913842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loud Callout 3"/>
          <p:cNvSpPr/>
          <p:nvPr/>
        </p:nvSpPr>
        <p:spPr>
          <a:xfrm>
            <a:off x="3933372" y="159658"/>
            <a:ext cx="7939314" cy="4862285"/>
          </a:xfrm>
          <a:prstGeom prst="cloudCallout">
            <a:avLst>
              <a:gd name="adj1" fmla="val -68731"/>
              <a:gd name="adj2" fmla="val 35037"/>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dirty="0" smtClean="0">
                <a:solidFill>
                  <a:schemeClr val="tx1"/>
                </a:solidFill>
                <a:latin typeface="SassoonPrimaryInfant" panose="00000400000000000000" pitchFamily="2" charset="0"/>
              </a:rPr>
              <a:t>What was life like in the past? </a:t>
            </a:r>
            <a:endParaRPr lang="en-GB" sz="6600" dirty="0">
              <a:solidFill>
                <a:schemeClr val="tx1"/>
              </a:solidFill>
              <a:latin typeface="SassoonPrimaryInfant" panose="00000400000000000000" pitchFamily="2" charset="0"/>
            </a:endParaRPr>
          </a:p>
        </p:txBody>
      </p:sp>
      <p:pic>
        <p:nvPicPr>
          <p:cNvPr id="1026" name="Picture 2" descr="Thinking Face Stock Illustrations – 19,958 Thinking Face Stock ..."/>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t="17368" r="32327"/>
          <a:stretch/>
        </p:blipFill>
        <p:spPr bwMode="auto">
          <a:xfrm>
            <a:off x="-2015416" y="2178458"/>
            <a:ext cx="4715073" cy="6210800"/>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oup 5"/>
          <p:cNvGrpSpPr/>
          <p:nvPr/>
        </p:nvGrpSpPr>
        <p:grpSpPr>
          <a:xfrm rot="1085778">
            <a:off x="1352054" y="785907"/>
            <a:ext cx="2357537" cy="1392551"/>
            <a:chOff x="-947976" y="-1447052"/>
            <a:chExt cx="5356203" cy="2954764"/>
          </a:xfrm>
        </p:grpSpPr>
        <p:pic>
          <p:nvPicPr>
            <p:cNvPr id="1032" name="Picture 8" descr="Question Marks Illustration - Twinkl"/>
            <p:cNvPicPr>
              <a:picLocks noChangeAspect="1" noChangeArrowheads="1"/>
            </p:cNvPicPr>
            <p:nvPr/>
          </p:nvPicPr>
          <p:blipFill rotWithShape="1">
            <a:blip r:embed="rId4">
              <a:extLst>
                <a:ext uri="{28A0092B-C50C-407E-A947-70E740481C1C}">
                  <a14:useLocalDpi xmlns:a14="http://schemas.microsoft.com/office/drawing/2010/main" val="0"/>
                </a:ext>
              </a:extLst>
            </a:blip>
            <a:srcRect r="12529" b="1521"/>
            <a:stretch/>
          </p:blipFill>
          <p:spPr bwMode="auto">
            <a:xfrm>
              <a:off x="-947976" y="-1447052"/>
              <a:ext cx="5248938" cy="295476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507475" y="968991"/>
              <a:ext cx="900752" cy="538721"/>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Group 10"/>
          <p:cNvGrpSpPr/>
          <p:nvPr/>
        </p:nvGrpSpPr>
        <p:grpSpPr>
          <a:xfrm>
            <a:off x="8152114" y="4667639"/>
            <a:ext cx="3673288" cy="1828612"/>
            <a:chOff x="7981900" y="4808426"/>
            <a:chExt cx="3673288" cy="1828612"/>
          </a:xfrm>
        </p:grpSpPr>
        <p:pic>
          <p:nvPicPr>
            <p:cNvPr id="1034" name="Picture 10" descr="Question Marks Illustration - Twink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540009">
              <a:off x="7981900" y="4808426"/>
              <a:ext cx="3657224" cy="182861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rot="20500631">
              <a:off x="10834664" y="5923128"/>
              <a:ext cx="820524" cy="24566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7" name="Rectangle 16"/>
          <p:cNvSpPr/>
          <p:nvPr/>
        </p:nvSpPr>
        <p:spPr>
          <a:xfrm rot="20500631">
            <a:off x="10987064" y="6075528"/>
            <a:ext cx="820524" cy="24566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 name="Group 11"/>
          <p:cNvGrpSpPr/>
          <p:nvPr/>
        </p:nvGrpSpPr>
        <p:grpSpPr>
          <a:xfrm>
            <a:off x="2106865" y="5277714"/>
            <a:ext cx="2358296" cy="1468168"/>
            <a:chOff x="2106865" y="5277714"/>
            <a:chExt cx="2358296" cy="1468168"/>
          </a:xfrm>
        </p:grpSpPr>
        <p:pic>
          <p:nvPicPr>
            <p:cNvPr id="18" name="Picture 10" descr="Question Marks Illustration - Twinkl"/>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258800">
              <a:off x="2106865" y="5277714"/>
              <a:ext cx="2358296" cy="1179148"/>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18"/>
            <p:cNvSpPr/>
            <p:nvPr/>
          </p:nvSpPr>
          <p:spPr>
            <a:xfrm rot="1265036">
              <a:off x="3643380" y="6504326"/>
              <a:ext cx="568001" cy="241556"/>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42699684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loud Callout 3"/>
          <p:cNvSpPr/>
          <p:nvPr/>
        </p:nvSpPr>
        <p:spPr>
          <a:xfrm>
            <a:off x="4993996" y="374654"/>
            <a:ext cx="6981986" cy="2311563"/>
          </a:xfrm>
          <a:prstGeom prst="cloudCallout">
            <a:avLst>
              <a:gd name="adj1" fmla="val -68731"/>
              <a:gd name="adj2" fmla="val 35037"/>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smtClean="0">
                <a:solidFill>
                  <a:schemeClr val="tx1"/>
                </a:solidFill>
                <a:latin typeface="SassoonPrimaryInfant" panose="00000400000000000000" pitchFamily="2" charset="0"/>
              </a:rPr>
              <a:t>What did we look at before half term?</a:t>
            </a:r>
          </a:p>
        </p:txBody>
      </p:sp>
      <p:grpSp>
        <p:nvGrpSpPr>
          <p:cNvPr id="6" name="Group 5"/>
          <p:cNvGrpSpPr/>
          <p:nvPr/>
        </p:nvGrpSpPr>
        <p:grpSpPr>
          <a:xfrm rot="1085778">
            <a:off x="3564064" y="-11576"/>
            <a:ext cx="2357537" cy="1392551"/>
            <a:chOff x="-947976" y="-1447052"/>
            <a:chExt cx="5356203" cy="2954764"/>
          </a:xfrm>
        </p:grpSpPr>
        <p:pic>
          <p:nvPicPr>
            <p:cNvPr id="1032" name="Picture 8" descr="Question Marks Illustration - Twinkl"/>
            <p:cNvPicPr>
              <a:picLocks noChangeAspect="1" noChangeArrowheads="1"/>
            </p:cNvPicPr>
            <p:nvPr/>
          </p:nvPicPr>
          <p:blipFill rotWithShape="1">
            <a:blip r:embed="rId2">
              <a:extLst>
                <a:ext uri="{28A0092B-C50C-407E-A947-70E740481C1C}">
                  <a14:useLocalDpi xmlns:a14="http://schemas.microsoft.com/office/drawing/2010/main" val="0"/>
                </a:ext>
              </a:extLst>
            </a:blip>
            <a:srcRect r="12529" b="1521"/>
            <a:stretch/>
          </p:blipFill>
          <p:spPr bwMode="auto">
            <a:xfrm>
              <a:off x="-947976" y="-1447052"/>
              <a:ext cx="5248938" cy="295476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507475" y="968991"/>
              <a:ext cx="900752" cy="538721"/>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Group 10"/>
          <p:cNvGrpSpPr/>
          <p:nvPr/>
        </p:nvGrpSpPr>
        <p:grpSpPr>
          <a:xfrm>
            <a:off x="9193876" y="5020887"/>
            <a:ext cx="2631526" cy="1475364"/>
            <a:chOff x="7981900" y="4808426"/>
            <a:chExt cx="3673288" cy="1828612"/>
          </a:xfrm>
        </p:grpSpPr>
        <p:pic>
          <p:nvPicPr>
            <p:cNvPr id="1034" name="Picture 10" descr="Question Marks Illustration - Twink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540009">
              <a:off x="7981900" y="4808426"/>
              <a:ext cx="3657224" cy="182861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rot="20500631">
              <a:off x="10834664" y="5923128"/>
              <a:ext cx="820524" cy="24566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7" name="Rectangle 16"/>
          <p:cNvSpPr/>
          <p:nvPr/>
        </p:nvSpPr>
        <p:spPr>
          <a:xfrm rot="20500631">
            <a:off x="10987064" y="6075528"/>
            <a:ext cx="820524" cy="24566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 name="Group 11"/>
          <p:cNvGrpSpPr/>
          <p:nvPr/>
        </p:nvGrpSpPr>
        <p:grpSpPr>
          <a:xfrm>
            <a:off x="-78559" y="-174856"/>
            <a:ext cx="2358296" cy="1468168"/>
            <a:chOff x="2106865" y="5277714"/>
            <a:chExt cx="2358296" cy="1468168"/>
          </a:xfrm>
        </p:grpSpPr>
        <p:pic>
          <p:nvPicPr>
            <p:cNvPr id="18" name="Picture 10" descr="Question Marks Illustration - Twink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258800">
              <a:off x="2106865" y="5277714"/>
              <a:ext cx="2358296" cy="1179148"/>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18"/>
            <p:cNvSpPr/>
            <p:nvPr/>
          </p:nvSpPr>
          <p:spPr>
            <a:xfrm rot="1265036">
              <a:off x="3643380" y="6504326"/>
              <a:ext cx="568001" cy="241556"/>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4" name="Picture 13">
            <a:hlinkClick r:id="rId4"/>
          </p:cNvPr>
          <p:cNvPicPr>
            <a:picLocks noChangeAspect="1"/>
          </p:cNvPicPr>
          <p:nvPr/>
        </p:nvPicPr>
        <p:blipFill>
          <a:blip r:embed="rId5"/>
          <a:stretch>
            <a:fillRect/>
          </a:stretch>
        </p:blipFill>
        <p:spPr>
          <a:xfrm>
            <a:off x="136748" y="2671553"/>
            <a:ext cx="5361276" cy="3014077"/>
          </a:xfrm>
          <a:prstGeom prst="rect">
            <a:avLst/>
          </a:prstGeom>
        </p:spPr>
      </p:pic>
      <p:pic>
        <p:nvPicPr>
          <p:cNvPr id="15" name="Picture 14"/>
          <p:cNvPicPr>
            <a:picLocks noChangeAspect="1"/>
          </p:cNvPicPr>
          <p:nvPr/>
        </p:nvPicPr>
        <p:blipFill>
          <a:blip r:embed="rId6"/>
          <a:stretch>
            <a:fillRect/>
          </a:stretch>
        </p:blipFill>
        <p:spPr>
          <a:xfrm>
            <a:off x="6148854" y="3725285"/>
            <a:ext cx="3077422" cy="2832534"/>
          </a:xfrm>
          <a:prstGeom prst="rect">
            <a:avLst/>
          </a:prstGeom>
        </p:spPr>
      </p:pic>
    </p:spTree>
    <p:extLst>
      <p:ext uri="{BB962C8B-B14F-4D97-AF65-F5344CB8AC3E}">
        <p14:creationId xmlns:p14="http://schemas.microsoft.com/office/powerpoint/2010/main" val="3970846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3400" y="2191435"/>
            <a:ext cx="6096000" cy="369332"/>
          </a:xfrm>
          <a:prstGeom prst="rect">
            <a:avLst/>
          </a:prstGeom>
        </p:spPr>
        <p:txBody>
          <a:bodyPr>
            <a:spAutoFit/>
          </a:bodyPr>
          <a:lstStyle/>
          <a:p>
            <a:endParaRPr lang="en-GB" dirty="0"/>
          </a:p>
        </p:txBody>
      </p:sp>
      <p:sp>
        <p:nvSpPr>
          <p:cNvPr id="9" name="Cloud Callout 8"/>
          <p:cNvSpPr/>
          <p:nvPr/>
        </p:nvSpPr>
        <p:spPr>
          <a:xfrm>
            <a:off x="6773086" y="0"/>
            <a:ext cx="5106163" cy="2952206"/>
          </a:xfrm>
          <a:prstGeom prst="cloudCallout">
            <a:avLst>
              <a:gd name="adj1" fmla="val -68731"/>
              <a:gd name="adj2" fmla="val 35037"/>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smtClean="0">
                <a:solidFill>
                  <a:schemeClr val="tx1"/>
                </a:solidFill>
                <a:latin typeface="SassoonPrimaryInfant" panose="00000400000000000000" pitchFamily="2" charset="0"/>
              </a:rPr>
              <a:t>What did we find out </a:t>
            </a:r>
            <a:r>
              <a:rPr lang="en-GB" sz="4000" dirty="0" smtClean="0">
                <a:solidFill>
                  <a:schemeClr val="tx1"/>
                </a:solidFill>
                <a:latin typeface="SassoonPrimaryInfant" panose="00000400000000000000" pitchFamily="2" charset="0"/>
              </a:rPr>
              <a:t>about before half term?</a:t>
            </a:r>
            <a:endParaRPr lang="en-GB" sz="4000" dirty="0" smtClean="0">
              <a:solidFill>
                <a:schemeClr val="tx1"/>
              </a:solidFill>
              <a:latin typeface="SassoonPrimaryInfant" panose="00000400000000000000" pitchFamily="2"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264233" y="838672"/>
            <a:ext cx="5231560" cy="3923669"/>
          </a:xfrm>
          <a:prstGeom prst="rect">
            <a:avLst/>
          </a:prstGeom>
        </p:spPr>
      </p:pic>
      <p:pic>
        <p:nvPicPr>
          <p:cNvPr id="6" name="Picture 5"/>
          <p:cNvPicPr>
            <a:picLocks noChangeAspect="1"/>
          </p:cNvPicPr>
          <p:nvPr/>
        </p:nvPicPr>
        <p:blipFill>
          <a:blip r:embed="rId3"/>
          <a:stretch>
            <a:fillRect/>
          </a:stretch>
        </p:blipFill>
        <p:spPr>
          <a:xfrm>
            <a:off x="4584412" y="2269214"/>
            <a:ext cx="2638425" cy="3448050"/>
          </a:xfrm>
          <a:prstGeom prst="rect">
            <a:avLst/>
          </a:prstGeom>
        </p:spPr>
      </p:pic>
      <p:pic>
        <p:nvPicPr>
          <p:cNvPr id="7" name="Picture 6"/>
          <p:cNvPicPr>
            <a:picLocks noChangeAspect="1"/>
          </p:cNvPicPr>
          <p:nvPr/>
        </p:nvPicPr>
        <p:blipFill>
          <a:blip r:embed="rId4"/>
          <a:stretch>
            <a:fillRect/>
          </a:stretch>
        </p:blipFill>
        <p:spPr>
          <a:xfrm>
            <a:off x="8059776" y="2435297"/>
            <a:ext cx="3245529" cy="4089977"/>
          </a:xfrm>
          <a:prstGeom prst="rect">
            <a:avLst/>
          </a:prstGeom>
        </p:spPr>
      </p:pic>
    </p:spTree>
    <p:extLst>
      <p:ext uri="{BB962C8B-B14F-4D97-AF65-F5344CB8AC3E}">
        <p14:creationId xmlns:p14="http://schemas.microsoft.com/office/powerpoint/2010/main" val="34299918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loud Callout 3"/>
          <p:cNvSpPr/>
          <p:nvPr/>
        </p:nvSpPr>
        <p:spPr>
          <a:xfrm>
            <a:off x="3038763" y="267856"/>
            <a:ext cx="8405092" cy="5198482"/>
          </a:xfrm>
          <a:prstGeom prst="cloudCallout">
            <a:avLst>
              <a:gd name="adj1" fmla="val -68731"/>
              <a:gd name="adj2" fmla="val 35037"/>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smtClean="0">
                <a:solidFill>
                  <a:schemeClr val="tx1"/>
                </a:solidFill>
                <a:latin typeface="SassoonPrimaryInfant" panose="00000400000000000000" pitchFamily="2" charset="0"/>
              </a:rPr>
              <a:t>What </a:t>
            </a:r>
            <a:r>
              <a:rPr lang="en-US" sz="4000" dirty="0">
                <a:solidFill>
                  <a:schemeClr val="tx1"/>
                </a:solidFill>
                <a:latin typeface="SassoonPrimaryInfant" panose="00000400000000000000" pitchFamily="2" charset="0"/>
              </a:rPr>
              <a:t>does a Victorian house look like? </a:t>
            </a:r>
          </a:p>
        </p:txBody>
      </p:sp>
      <p:grpSp>
        <p:nvGrpSpPr>
          <p:cNvPr id="6" name="Group 5"/>
          <p:cNvGrpSpPr/>
          <p:nvPr/>
        </p:nvGrpSpPr>
        <p:grpSpPr>
          <a:xfrm rot="1085778">
            <a:off x="157968" y="216535"/>
            <a:ext cx="2357537" cy="1392551"/>
            <a:chOff x="-947976" y="-1447052"/>
            <a:chExt cx="5356203" cy="2954764"/>
          </a:xfrm>
        </p:grpSpPr>
        <p:pic>
          <p:nvPicPr>
            <p:cNvPr id="1032" name="Picture 8" descr="Question Marks Illustration - Twinkl"/>
            <p:cNvPicPr>
              <a:picLocks noChangeAspect="1" noChangeArrowheads="1"/>
            </p:cNvPicPr>
            <p:nvPr/>
          </p:nvPicPr>
          <p:blipFill rotWithShape="1">
            <a:blip r:embed="rId2">
              <a:extLst>
                <a:ext uri="{28A0092B-C50C-407E-A947-70E740481C1C}">
                  <a14:useLocalDpi xmlns:a14="http://schemas.microsoft.com/office/drawing/2010/main" val="0"/>
                </a:ext>
              </a:extLst>
            </a:blip>
            <a:srcRect r="12529" b="1521"/>
            <a:stretch/>
          </p:blipFill>
          <p:spPr bwMode="auto">
            <a:xfrm>
              <a:off x="-947976" y="-1447052"/>
              <a:ext cx="5248938" cy="295476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507475" y="968991"/>
              <a:ext cx="900752" cy="538721"/>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Group 10"/>
          <p:cNvGrpSpPr/>
          <p:nvPr/>
        </p:nvGrpSpPr>
        <p:grpSpPr>
          <a:xfrm>
            <a:off x="7281269" y="5241724"/>
            <a:ext cx="2631526" cy="1475364"/>
            <a:chOff x="7981900" y="4808426"/>
            <a:chExt cx="3673288" cy="1828612"/>
          </a:xfrm>
        </p:grpSpPr>
        <p:pic>
          <p:nvPicPr>
            <p:cNvPr id="1034" name="Picture 10" descr="Question Marks Illustration - Twink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540009">
              <a:off x="7981900" y="4808426"/>
              <a:ext cx="3657224" cy="182861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rot="20500631">
              <a:off x="10834664" y="5923128"/>
              <a:ext cx="820524" cy="24566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7" name="Rectangle 16"/>
          <p:cNvSpPr/>
          <p:nvPr/>
        </p:nvSpPr>
        <p:spPr>
          <a:xfrm rot="20500631">
            <a:off x="10987064" y="6075528"/>
            <a:ext cx="820524" cy="24566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 name="Group 11"/>
          <p:cNvGrpSpPr/>
          <p:nvPr/>
        </p:nvGrpSpPr>
        <p:grpSpPr>
          <a:xfrm>
            <a:off x="-198510" y="5389832"/>
            <a:ext cx="2358296" cy="1468168"/>
            <a:chOff x="2106865" y="5277714"/>
            <a:chExt cx="2358296" cy="1468168"/>
          </a:xfrm>
        </p:grpSpPr>
        <p:pic>
          <p:nvPicPr>
            <p:cNvPr id="18" name="Picture 10" descr="Question Marks Illustration - Twink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258800">
              <a:off x="2106865" y="5277714"/>
              <a:ext cx="2358296" cy="1179148"/>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18"/>
            <p:cNvSpPr/>
            <p:nvPr/>
          </p:nvSpPr>
          <p:spPr>
            <a:xfrm rot="1265036">
              <a:off x="3643380" y="6504326"/>
              <a:ext cx="568001" cy="241556"/>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0698803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1813" y="333376"/>
            <a:ext cx="6121400" cy="4911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291" name="Rectangle 6"/>
          <p:cNvSpPr>
            <a:spLocks noChangeArrowheads="1"/>
          </p:cNvSpPr>
          <p:nvPr/>
        </p:nvSpPr>
        <p:spPr bwMode="auto">
          <a:xfrm>
            <a:off x="1919289" y="5734051"/>
            <a:ext cx="9570747"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2800" dirty="0">
                <a:latin typeface="SassoonPrimaryInfant" panose="00000400000000000000" pitchFamily="2" charset="0"/>
              </a:rPr>
              <a:t>Rooms in Victorian houses before patterned wallpaper was used looked like this</a:t>
            </a:r>
            <a:r>
              <a:rPr lang="en-GB" altLang="en-US" dirty="0"/>
              <a:t>.</a:t>
            </a:r>
          </a:p>
        </p:txBody>
      </p:sp>
    </p:spTree>
    <p:extLst>
      <p:ext uri="{BB962C8B-B14F-4D97-AF65-F5344CB8AC3E}">
        <p14:creationId xmlns:p14="http://schemas.microsoft.com/office/powerpoint/2010/main" val="17872031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0014" y="333376"/>
            <a:ext cx="6911975" cy="5153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315" name="Rectangle 6"/>
          <p:cNvSpPr>
            <a:spLocks noChangeArrowheads="1"/>
          </p:cNvSpPr>
          <p:nvPr/>
        </p:nvSpPr>
        <p:spPr bwMode="auto">
          <a:xfrm>
            <a:off x="1852757" y="5829878"/>
            <a:ext cx="883703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200" dirty="0">
                <a:latin typeface="SassoonPrimaryInfant" panose="00000400000000000000" pitchFamily="2" charset="0"/>
              </a:rPr>
              <a:t>Rooms in Victorian houses with patterned wallpaper</a:t>
            </a:r>
          </a:p>
        </p:txBody>
      </p:sp>
    </p:spTree>
    <p:extLst>
      <p:ext uri="{BB962C8B-B14F-4D97-AF65-F5344CB8AC3E}">
        <p14:creationId xmlns:p14="http://schemas.microsoft.com/office/powerpoint/2010/main" val="19732173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3750" y="260351"/>
            <a:ext cx="8280400" cy="5497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009026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p:cNvSpPr/>
          <p:nvPr/>
        </p:nvSpPr>
        <p:spPr>
          <a:xfrm>
            <a:off x="1403927" y="1440873"/>
            <a:ext cx="10566400" cy="4193309"/>
          </a:xfrm>
          <a:prstGeom prst="wedgeRoundRectCallout">
            <a:avLst>
              <a:gd name="adj1" fmla="val -61742"/>
              <a:gd name="adj2" fmla="val 72192"/>
              <a:gd name="adj3" fmla="val 1666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362" name="Rectangle 4"/>
          <p:cNvSpPr>
            <a:spLocks noGrp="1" noChangeArrowheads="1"/>
          </p:cNvSpPr>
          <p:nvPr>
            <p:ph type="ctrTitle" idx="4294967295"/>
          </p:nvPr>
        </p:nvSpPr>
        <p:spPr>
          <a:xfrm>
            <a:off x="1931843" y="2691968"/>
            <a:ext cx="8713788" cy="1470025"/>
          </a:xfrm>
        </p:spPr>
        <p:txBody>
          <a:bodyPr>
            <a:noAutofit/>
          </a:bodyPr>
          <a:lstStyle/>
          <a:p>
            <a:pPr eaLnBrk="1" hangingPunct="1"/>
            <a:r>
              <a:rPr lang="en-GB" altLang="en-US" sz="5400" dirty="0" smtClean="0">
                <a:latin typeface="SassoonPrimaryInfant" panose="00000400000000000000" pitchFamily="2" charset="0"/>
              </a:rPr>
              <a:t>Can you spot any themes in the work?</a:t>
            </a:r>
          </a:p>
        </p:txBody>
      </p:sp>
    </p:spTree>
    <p:extLst>
      <p:ext uri="{BB962C8B-B14F-4D97-AF65-F5344CB8AC3E}">
        <p14:creationId xmlns:p14="http://schemas.microsoft.com/office/powerpoint/2010/main" val="16919971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6000" dirty="0" smtClean="0">
                <a:latin typeface="SassoonPrimaryInfant" panose="00000400000000000000" pitchFamily="2" charset="0"/>
              </a:rPr>
              <a:t/>
            </a:r>
            <a:br>
              <a:rPr lang="en-GB" sz="6000" dirty="0" smtClean="0">
                <a:latin typeface="SassoonPrimaryInfant" panose="00000400000000000000" pitchFamily="2" charset="0"/>
              </a:rPr>
            </a:br>
            <a:r>
              <a:rPr lang="en-GB" sz="6000" dirty="0">
                <a:latin typeface="SassoonPrimaryInfant" panose="00000400000000000000" pitchFamily="2" charset="0"/>
              </a:rPr>
              <a:t/>
            </a:r>
            <a:br>
              <a:rPr lang="en-GB" sz="6000" dirty="0">
                <a:latin typeface="SassoonPrimaryInfant" panose="00000400000000000000" pitchFamily="2" charset="0"/>
              </a:rPr>
            </a:br>
            <a:r>
              <a:rPr lang="en-GB" sz="6000" dirty="0" smtClean="0">
                <a:latin typeface="SassoonPrimaryInfant" panose="00000400000000000000" pitchFamily="2" charset="0"/>
              </a:rPr>
              <a:t/>
            </a:r>
            <a:br>
              <a:rPr lang="en-GB" sz="6000" dirty="0" smtClean="0">
                <a:latin typeface="SassoonPrimaryInfant" panose="00000400000000000000" pitchFamily="2" charset="0"/>
              </a:rPr>
            </a:br>
            <a:r>
              <a:rPr lang="en-GB" sz="6000" dirty="0">
                <a:latin typeface="SassoonPrimaryInfant" panose="00000400000000000000" pitchFamily="2" charset="0"/>
              </a:rPr>
              <a:t/>
            </a:r>
            <a:br>
              <a:rPr lang="en-GB" sz="6000" dirty="0">
                <a:latin typeface="SassoonPrimaryInfant" panose="00000400000000000000" pitchFamily="2" charset="0"/>
              </a:rPr>
            </a:br>
            <a:r>
              <a:rPr lang="en-GB" sz="6000" dirty="0" smtClean="0">
                <a:latin typeface="SassoonPrimaryInfant" panose="00000400000000000000" pitchFamily="2" charset="0"/>
              </a:rPr>
              <a:t/>
            </a:r>
            <a:br>
              <a:rPr lang="en-GB" sz="6000" dirty="0" smtClean="0">
                <a:latin typeface="SassoonPrimaryInfant" panose="00000400000000000000" pitchFamily="2" charset="0"/>
              </a:rPr>
            </a:br>
            <a:r>
              <a:rPr lang="en-GB" sz="6000" dirty="0">
                <a:latin typeface="SassoonPrimaryInfant" panose="00000400000000000000" pitchFamily="2" charset="0"/>
              </a:rPr>
              <a:t/>
            </a:r>
            <a:br>
              <a:rPr lang="en-GB" sz="6000" dirty="0">
                <a:latin typeface="SassoonPrimaryInfant" panose="00000400000000000000" pitchFamily="2" charset="0"/>
              </a:rPr>
            </a:br>
            <a:r>
              <a:rPr lang="en-GB" sz="6000" dirty="0" smtClean="0">
                <a:latin typeface="SassoonPrimaryInfant" panose="00000400000000000000" pitchFamily="2" charset="0"/>
              </a:rPr>
              <a:t/>
            </a:r>
            <a:br>
              <a:rPr lang="en-GB" sz="6000" dirty="0" smtClean="0">
                <a:latin typeface="SassoonPrimaryInfant" panose="00000400000000000000" pitchFamily="2" charset="0"/>
              </a:rPr>
            </a:br>
            <a:r>
              <a:rPr lang="en-GB" sz="6000" dirty="0">
                <a:latin typeface="SassoonPrimaryInfant" panose="00000400000000000000" pitchFamily="2" charset="0"/>
              </a:rPr>
              <a:t/>
            </a:r>
            <a:br>
              <a:rPr lang="en-GB" sz="6000" dirty="0">
                <a:latin typeface="SassoonPrimaryInfant" panose="00000400000000000000" pitchFamily="2" charset="0"/>
              </a:rPr>
            </a:br>
            <a:r>
              <a:rPr lang="en-GB" sz="6000" dirty="0" smtClean="0">
                <a:latin typeface="SassoonPrimaryInfant" panose="00000400000000000000" pitchFamily="2" charset="0"/>
              </a:rPr>
              <a:t/>
            </a:r>
            <a:br>
              <a:rPr lang="en-GB" sz="6000" dirty="0" smtClean="0">
                <a:latin typeface="SassoonPrimaryInfant" panose="00000400000000000000" pitchFamily="2" charset="0"/>
              </a:rPr>
            </a:br>
            <a:r>
              <a:rPr lang="en-GB" sz="6000" dirty="0" smtClean="0">
                <a:latin typeface="SassoonPrimaryInfant" panose="00000400000000000000" pitchFamily="2" charset="0"/>
              </a:rPr>
              <a:t/>
            </a:r>
            <a:br>
              <a:rPr lang="en-GB" sz="6000" dirty="0" smtClean="0">
                <a:latin typeface="SassoonPrimaryInfant" panose="00000400000000000000" pitchFamily="2" charset="0"/>
              </a:rPr>
            </a:br>
            <a:r>
              <a:rPr lang="en-GB" sz="6000" dirty="0" smtClean="0">
                <a:latin typeface="SassoonPrimaryInfant" panose="00000400000000000000" pitchFamily="2" charset="0"/>
              </a:rPr>
              <a:t>Are your walls painted different colours?</a:t>
            </a:r>
            <a:br>
              <a:rPr lang="en-GB" sz="6000" dirty="0" smtClean="0">
                <a:latin typeface="SassoonPrimaryInfant" panose="00000400000000000000" pitchFamily="2" charset="0"/>
              </a:rPr>
            </a:br>
            <a:r>
              <a:rPr lang="en-GB" sz="6000" dirty="0">
                <a:latin typeface="SassoonPrimaryInfant" panose="00000400000000000000" pitchFamily="2" charset="0"/>
              </a:rPr>
              <a:t/>
            </a:r>
            <a:br>
              <a:rPr lang="en-GB" sz="6000" dirty="0">
                <a:latin typeface="SassoonPrimaryInfant" panose="00000400000000000000" pitchFamily="2" charset="0"/>
              </a:rPr>
            </a:br>
            <a:r>
              <a:rPr lang="en-GB" sz="6000" dirty="0" smtClean="0">
                <a:latin typeface="SassoonPrimaryInfant" panose="00000400000000000000" pitchFamily="2" charset="0"/>
              </a:rPr>
              <a:t>Do you have any wallpaper?</a:t>
            </a:r>
            <a:r>
              <a:rPr lang="en-GB" sz="6000" dirty="0"/>
              <a:t/>
            </a:r>
            <a:br>
              <a:rPr lang="en-GB" sz="6000" dirty="0"/>
            </a:br>
            <a:r>
              <a:rPr lang="en-GB" sz="6000" dirty="0" smtClean="0"/>
              <a:t/>
            </a:r>
            <a:br>
              <a:rPr lang="en-GB" sz="6000" dirty="0" smtClean="0"/>
            </a:br>
            <a:r>
              <a:rPr lang="en-GB" sz="6000" dirty="0"/>
              <a:t/>
            </a:r>
            <a:br>
              <a:rPr lang="en-GB" sz="6000" dirty="0"/>
            </a:br>
            <a:endParaRPr lang="en-GB" sz="6000" dirty="0"/>
          </a:p>
        </p:txBody>
      </p:sp>
      <p:pic>
        <p:nvPicPr>
          <p:cNvPr id="3" name="Picture 2" descr="girl detective clip art"/>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1990" y="294488"/>
            <a:ext cx="1112420" cy="1396200"/>
          </a:xfrm>
          <a:prstGeom prst="rect">
            <a:avLst/>
          </a:prstGeom>
        </p:spPr>
      </p:pic>
      <p:pic>
        <p:nvPicPr>
          <p:cNvPr id="4" name="Picture 3" descr="Detective Searching Man · Free vector graphic on Pixabay"/>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51926" y="0"/>
            <a:ext cx="2070446" cy="2090773"/>
          </a:xfrm>
          <a:prstGeom prst="rect">
            <a:avLst/>
          </a:prstGeom>
        </p:spPr>
      </p:pic>
      <p:pic>
        <p:nvPicPr>
          <p:cNvPr id="5" name="Picture 4" descr="Houses Homes Buildings · Free image on Pixabay"/>
          <p:cNvPicPr>
            <a:picLocks noChangeAspect="1"/>
          </p:cNvPicPr>
          <p:nvPr/>
        </p:nvPicPr>
        <p:blipFill>
          <a:blip r:embed="rId4" cstate="print">
            <a:extLst>
              <a:ext uri="{BEBA8EAE-BF5A-486C-A8C5-ECC9F3942E4B}">
                <a14:imgProps xmlns:a14="http://schemas.microsoft.com/office/drawing/2010/main">
                  <a14:imgLayer r:embed="rId5">
                    <a14:imgEffect>
                      <a14:backgroundRemoval t="6084" b="90494" l="2396" r="97917"/>
                    </a14:imgEffect>
                  </a14:imgLayer>
                </a14:imgProps>
              </a:ext>
              <a:ext uri="{28A0092B-C50C-407E-A947-70E740481C1C}">
                <a14:useLocalDpi xmlns:a14="http://schemas.microsoft.com/office/drawing/2010/main" val="0"/>
              </a:ext>
            </a:extLst>
          </a:blip>
          <a:stretch>
            <a:fillRect/>
          </a:stretch>
        </p:blipFill>
        <p:spPr>
          <a:xfrm>
            <a:off x="3533133" y="7723"/>
            <a:ext cx="3723861" cy="2040366"/>
          </a:xfrm>
          <a:prstGeom prst="rect">
            <a:avLst/>
          </a:prstGeom>
        </p:spPr>
      </p:pic>
    </p:spTree>
    <p:extLst>
      <p:ext uri="{BB962C8B-B14F-4D97-AF65-F5344CB8AC3E}">
        <p14:creationId xmlns:p14="http://schemas.microsoft.com/office/powerpoint/2010/main" val="41930054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9727" y="-179821"/>
            <a:ext cx="10515600" cy="1325563"/>
          </a:xfrm>
        </p:spPr>
        <p:txBody>
          <a:bodyPr/>
          <a:lstStyle/>
          <a:p>
            <a:r>
              <a:rPr lang="en-GB" smtClean="0"/>
              <a:t>           </a:t>
            </a:r>
            <a:r>
              <a:rPr lang="en-GB" sz="7200" smtClean="0">
                <a:latin typeface="SassoonPrimaryInfant" panose="00000400000000000000" pitchFamily="2" charset="0"/>
              </a:rPr>
              <a:t>Who is this man?</a:t>
            </a:r>
            <a:endParaRPr lang="en-GB" sz="7200" dirty="0">
              <a:latin typeface="SassoonPrimaryInfant" panose="00000400000000000000" pitchFamily="2" charset="0"/>
            </a:endParaRPr>
          </a:p>
        </p:txBody>
      </p:sp>
      <p:pic>
        <p:nvPicPr>
          <p:cNvPr id="10" name="Picture 6" descr="morr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981075"/>
            <a:ext cx="4102100" cy="532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953993" y="1256181"/>
            <a:ext cx="7238007" cy="523220"/>
          </a:xfrm>
          <a:prstGeom prst="rect">
            <a:avLst/>
          </a:prstGeom>
        </p:spPr>
        <p:txBody>
          <a:bodyPr wrap="none">
            <a:spAutoFit/>
          </a:bodyPr>
          <a:lstStyle/>
          <a:p>
            <a:r>
              <a:rPr lang="en-GB" altLang="en-US" sz="2800" dirty="0">
                <a:latin typeface="SassoonPrimaryInfant" panose="00000400000000000000" pitchFamily="2" charset="0"/>
              </a:rPr>
              <a:t>William Morris was born on 24th March, 1834. </a:t>
            </a:r>
          </a:p>
        </p:txBody>
      </p:sp>
      <p:sp>
        <p:nvSpPr>
          <p:cNvPr id="11" name="Rectangle 10"/>
          <p:cNvSpPr/>
          <p:nvPr/>
        </p:nvSpPr>
        <p:spPr>
          <a:xfrm>
            <a:off x="5239003" y="2413061"/>
            <a:ext cx="6419706" cy="523220"/>
          </a:xfrm>
          <a:prstGeom prst="rect">
            <a:avLst/>
          </a:prstGeom>
        </p:spPr>
        <p:txBody>
          <a:bodyPr wrap="none">
            <a:spAutoFit/>
          </a:bodyPr>
          <a:lstStyle/>
          <a:p>
            <a:r>
              <a:rPr lang="en-GB" altLang="en-US" sz="2800" dirty="0">
                <a:latin typeface="SassoonPrimaryInfant" panose="00000400000000000000" pitchFamily="2" charset="0"/>
              </a:rPr>
              <a:t>He was the son of a wealthy business man</a:t>
            </a:r>
            <a:r>
              <a:rPr lang="en-GB" altLang="en-US" dirty="0">
                <a:latin typeface="SassoonPrimaryInfant" panose="00000400000000000000" pitchFamily="2" charset="0"/>
              </a:rPr>
              <a:t>.</a:t>
            </a:r>
          </a:p>
        </p:txBody>
      </p:sp>
      <p:sp>
        <p:nvSpPr>
          <p:cNvPr id="12" name="Rectangle 11"/>
          <p:cNvSpPr/>
          <p:nvPr/>
        </p:nvSpPr>
        <p:spPr>
          <a:xfrm>
            <a:off x="5239003" y="3322528"/>
            <a:ext cx="6574306" cy="954107"/>
          </a:xfrm>
          <a:prstGeom prst="rect">
            <a:avLst/>
          </a:prstGeom>
        </p:spPr>
        <p:txBody>
          <a:bodyPr wrap="square">
            <a:spAutoFit/>
          </a:bodyPr>
          <a:lstStyle/>
          <a:p>
            <a:r>
              <a:rPr lang="en-GB" altLang="en-US" sz="2800" dirty="0">
                <a:latin typeface="SassoonPrimaryInfant" panose="00000400000000000000" pitchFamily="2" charset="0"/>
                <a:ea typeface="ＭＳ Ｐゴシック" panose="020B0600070205080204" pitchFamily="34" charset="-128"/>
              </a:rPr>
              <a:t>He originally was going to become a priest but decided to devote his life to art instead.</a:t>
            </a:r>
          </a:p>
        </p:txBody>
      </p:sp>
      <p:sp>
        <p:nvSpPr>
          <p:cNvPr id="13" name="Rectangle 12"/>
          <p:cNvSpPr/>
          <p:nvPr/>
        </p:nvSpPr>
        <p:spPr>
          <a:xfrm>
            <a:off x="4953993" y="4662882"/>
            <a:ext cx="7445628" cy="584775"/>
          </a:xfrm>
          <a:prstGeom prst="rect">
            <a:avLst/>
          </a:prstGeom>
        </p:spPr>
        <p:txBody>
          <a:bodyPr wrap="none">
            <a:spAutoFit/>
          </a:bodyPr>
          <a:lstStyle/>
          <a:p>
            <a:r>
              <a:rPr lang="en-GB" altLang="en-US" sz="3200" dirty="0">
                <a:latin typeface="SassoonPrimaryInfant" panose="00000400000000000000" pitchFamily="2" charset="0"/>
              </a:rPr>
              <a:t>He became a poet, artist and manufacturer.</a:t>
            </a:r>
          </a:p>
        </p:txBody>
      </p:sp>
      <p:sp>
        <p:nvSpPr>
          <p:cNvPr id="14" name="Rectangle 13"/>
          <p:cNvSpPr/>
          <p:nvPr/>
        </p:nvSpPr>
        <p:spPr>
          <a:xfrm>
            <a:off x="5052291" y="5633904"/>
            <a:ext cx="6096000" cy="954107"/>
          </a:xfrm>
          <a:prstGeom prst="rect">
            <a:avLst/>
          </a:prstGeom>
        </p:spPr>
        <p:txBody>
          <a:bodyPr>
            <a:spAutoFit/>
          </a:bodyPr>
          <a:lstStyle/>
          <a:p>
            <a:r>
              <a:rPr lang="en-GB" altLang="en-US" sz="2800" dirty="0">
                <a:latin typeface="SassoonPrimaryInfant" panose="00000400000000000000" pitchFamily="2" charset="0"/>
              </a:rPr>
              <a:t>His career in designing started when he decorated his own house in London.</a:t>
            </a:r>
          </a:p>
        </p:txBody>
      </p:sp>
    </p:spTree>
    <p:extLst>
      <p:ext uri="{BB962C8B-B14F-4D97-AF65-F5344CB8AC3E}">
        <p14:creationId xmlns:p14="http://schemas.microsoft.com/office/powerpoint/2010/main" val="3171751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 calcmode="lin" valueType="num">
                                      <p:cBhvr additive="base">
                                        <p:cTn id="13"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A607400-6396-47DE-B805-2C39C7E6DB6F}"/>
              </a:ext>
            </a:extLst>
          </p:cNvPr>
          <p:cNvSpPr>
            <a:spLocks noGrp="1"/>
          </p:cNvSpPr>
          <p:nvPr>
            <p:ph type="title"/>
          </p:nvPr>
        </p:nvSpPr>
        <p:spPr>
          <a:xfrm>
            <a:off x="2279650" y="765175"/>
            <a:ext cx="7632701" cy="708026"/>
          </a:xfrm>
        </p:spPr>
        <p:txBody>
          <a:bodyPr/>
          <a:lstStyle/>
          <a:p>
            <a:pPr algn="ctr"/>
            <a:r>
              <a:rPr lang="en-GB" sz="3600" dirty="0"/>
              <a:t>Who Was William Morris</a:t>
            </a:r>
          </a:p>
        </p:txBody>
      </p:sp>
      <p:sp>
        <p:nvSpPr>
          <p:cNvPr id="16" name="Rectangle 15">
            <a:extLst>
              <a:ext uri="{FF2B5EF4-FFF2-40B4-BE49-F238E27FC236}">
                <a16:creationId xmlns:a16="http://schemas.microsoft.com/office/drawing/2014/main" id="{6F781ABA-04CC-45AE-8BF0-D1C4D90BF385}"/>
              </a:ext>
            </a:extLst>
          </p:cNvPr>
          <p:cNvSpPr/>
          <p:nvPr/>
        </p:nvSpPr>
        <p:spPr>
          <a:xfrm>
            <a:off x="2279650" y="1396868"/>
            <a:ext cx="7632700" cy="1193932"/>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8AF319AB-C409-498E-811F-A657EC403C18}"/>
              </a:ext>
            </a:extLst>
          </p:cNvPr>
          <p:cNvSpPr txBox="1"/>
          <p:nvPr/>
        </p:nvSpPr>
        <p:spPr>
          <a:xfrm>
            <a:off x="2279650" y="1477109"/>
            <a:ext cx="7632700" cy="461665"/>
          </a:xfrm>
          <a:prstGeom prst="rect">
            <a:avLst/>
          </a:prstGeom>
          <a:noFill/>
        </p:spPr>
        <p:txBody>
          <a:bodyPr wrap="square" rtlCol="0">
            <a:spAutoFit/>
          </a:bodyPr>
          <a:lstStyle/>
          <a:p>
            <a:r>
              <a:rPr lang="en-GB" sz="2400" dirty="0">
                <a:solidFill>
                  <a:schemeClr val="bg1"/>
                </a:solidFill>
              </a:rPr>
              <a:t>He made stained glass windows…</a:t>
            </a:r>
          </a:p>
        </p:txBody>
      </p:sp>
      <p:pic>
        <p:nvPicPr>
          <p:cNvPr id="5" name="Picture 4">
            <a:extLst>
              <a:ext uri="{FF2B5EF4-FFF2-40B4-BE49-F238E27FC236}">
                <a16:creationId xmlns:a16="http://schemas.microsoft.com/office/drawing/2014/main" id="{CE7483B9-2C62-4315-80FF-31A6413498C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264" r="6522"/>
          <a:stretch/>
        </p:blipFill>
        <p:spPr>
          <a:xfrm>
            <a:off x="2392364" y="2263514"/>
            <a:ext cx="3591396" cy="3829312"/>
          </a:xfrm>
          <a:prstGeom prst="rect">
            <a:avLst/>
          </a:prstGeom>
        </p:spPr>
        <p:style>
          <a:lnRef idx="3">
            <a:schemeClr val="lt1"/>
          </a:lnRef>
          <a:fillRef idx="1">
            <a:schemeClr val="accent5"/>
          </a:fillRef>
          <a:effectRef idx="1">
            <a:schemeClr val="accent5"/>
          </a:effectRef>
          <a:fontRef idx="minor">
            <a:schemeClr val="lt1"/>
          </a:fontRef>
        </p:style>
      </p:pic>
      <p:pic>
        <p:nvPicPr>
          <p:cNvPr id="8" name="Picture 7">
            <a:extLst>
              <a:ext uri="{FF2B5EF4-FFF2-40B4-BE49-F238E27FC236}">
                <a16:creationId xmlns:a16="http://schemas.microsoft.com/office/drawing/2014/main" id="{64E35B51-6AC9-4B00-816F-033B83599FC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777" r="4036"/>
          <a:stretch/>
        </p:blipFill>
        <p:spPr>
          <a:xfrm>
            <a:off x="6208242" y="2263515"/>
            <a:ext cx="3591396" cy="3829311"/>
          </a:xfrm>
          <a:prstGeom prst="rect">
            <a:avLst/>
          </a:prstGeom>
        </p:spPr>
        <p:style>
          <a:lnRef idx="3">
            <a:schemeClr val="lt1"/>
          </a:lnRef>
          <a:fillRef idx="1">
            <a:schemeClr val="accent5"/>
          </a:fillRef>
          <a:effectRef idx="1">
            <a:schemeClr val="accent5"/>
          </a:effectRef>
          <a:fontRef idx="minor">
            <a:schemeClr val="lt1"/>
          </a:fontRef>
        </p:style>
      </p:pic>
    </p:spTree>
    <p:extLst>
      <p:ext uri="{BB962C8B-B14F-4D97-AF65-F5344CB8AC3E}">
        <p14:creationId xmlns:p14="http://schemas.microsoft.com/office/powerpoint/2010/main" val="4066159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A607400-6396-47DE-B805-2C39C7E6DB6F}"/>
              </a:ext>
            </a:extLst>
          </p:cNvPr>
          <p:cNvSpPr>
            <a:spLocks noGrp="1"/>
          </p:cNvSpPr>
          <p:nvPr>
            <p:ph type="title"/>
          </p:nvPr>
        </p:nvSpPr>
        <p:spPr>
          <a:xfrm>
            <a:off x="2279650" y="765175"/>
            <a:ext cx="7632701" cy="708026"/>
          </a:xfrm>
        </p:spPr>
        <p:txBody>
          <a:bodyPr/>
          <a:lstStyle/>
          <a:p>
            <a:pPr algn="ctr"/>
            <a:r>
              <a:rPr lang="en-GB" sz="3600" dirty="0"/>
              <a:t>Who Was William Morris</a:t>
            </a:r>
          </a:p>
        </p:txBody>
      </p:sp>
      <p:sp>
        <p:nvSpPr>
          <p:cNvPr id="16" name="Rectangle 15">
            <a:extLst>
              <a:ext uri="{FF2B5EF4-FFF2-40B4-BE49-F238E27FC236}">
                <a16:creationId xmlns:a16="http://schemas.microsoft.com/office/drawing/2014/main" id="{6F781ABA-04CC-45AE-8BF0-D1C4D90BF385}"/>
              </a:ext>
            </a:extLst>
          </p:cNvPr>
          <p:cNvSpPr/>
          <p:nvPr/>
        </p:nvSpPr>
        <p:spPr>
          <a:xfrm>
            <a:off x="2279650" y="1396868"/>
            <a:ext cx="7632700" cy="1193932"/>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8AF319AB-C409-498E-811F-A657EC403C18}"/>
              </a:ext>
            </a:extLst>
          </p:cNvPr>
          <p:cNvSpPr txBox="1"/>
          <p:nvPr/>
        </p:nvSpPr>
        <p:spPr>
          <a:xfrm>
            <a:off x="2279650" y="1477108"/>
            <a:ext cx="7632700" cy="738664"/>
          </a:xfrm>
          <a:prstGeom prst="rect">
            <a:avLst/>
          </a:prstGeom>
          <a:noFill/>
        </p:spPr>
        <p:txBody>
          <a:bodyPr wrap="square" rtlCol="0">
            <a:spAutoFit/>
          </a:bodyPr>
          <a:lstStyle/>
          <a:p>
            <a:r>
              <a:rPr lang="en-US" altLang="en-US" sz="2400" dirty="0">
                <a:solidFill>
                  <a:schemeClr val="bg1"/>
                </a:solidFill>
                <a:ea typeface="ＭＳ Ｐゴシック" panose="020B0600070205080204" pitchFamily="34" charset="-128"/>
              </a:rPr>
              <a:t>He made patterned wallpaper…</a:t>
            </a:r>
          </a:p>
          <a:p>
            <a:endParaRPr lang="en-US" altLang="en-US" dirty="0">
              <a:solidFill>
                <a:schemeClr val="bg1"/>
              </a:solidFill>
              <a:ea typeface="ＭＳ Ｐゴシック" panose="020B0600070205080204" pitchFamily="34" charset="-128"/>
            </a:endParaRPr>
          </a:p>
        </p:txBody>
      </p:sp>
      <p:pic>
        <p:nvPicPr>
          <p:cNvPr id="5" name="Picture 4">
            <a:extLst>
              <a:ext uri="{FF2B5EF4-FFF2-40B4-BE49-F238E27FC236}">
                <a16:creationId xmlns:a16="http://schemas.microsoft.com/office/drawing/2014/main" id="{3393B340-1B29-4BE9-94AD-D3167FD3D8AA}"/>
              </a:ext>
            </a:extLst>
          </p:cNvPr>
          <p:cNvPicPr>
            <a:picLocks noChangeAspect="1"/>
          </p:cNvPicPr>
          <p:nvPr/>
        </p:nvPicPr>
        <p:blipFill rotWithShape="1">
          <a:blip r:embed="rId2">
            <a:extLst>
              <a:ext uri="{28A0092B-C50C-407E-A947-70E740481C1C}">
                <a14:useLocalDpi xmlns:a14="http://schemas.microsoft.com/office/drawing/2010/main" val="0"/>
              </a:ext>
            </a:extLst>
          </a:blip>
          <a:srcRect l="8649" r="8649"/>
          <a:stretch/>
        </p:blipFill>
        <p:spPr>
          <a:xfrm>
            <a:off x="2411445" y="2483791"/>
            <a:ext cx="2368506" cy="3609035"/>
          </a:xfrm>
          <a:prstGeom prst="rect">
            <a:avLst/>
          </a:prstGeom>
          <a:ln/>
        </p:spPr>
        <p:style>
          <a:lnRef idx="3">
            <a:schemeClr val="lt1"/>
          </a:lnRef>
          <a:fillRef idx="1">
            <a:schemeClr val="accent5"/>
          </a:fillRef>
          <a:effectRef idx="1">
            <a:schemeClr val="accent5"/>
          </a:effectRef>
          <a:fontRef idx="minor">
            <a:schemeClr val="lt1"/>
          </a:fontRef>
        </p:style>
      </p:pic>
      <p:pic>
        <p:nvPicPr>
          <p:cNvPr id="8" name="Picture 7">
            <a:extLst>
              <a:ext uri="{FF2B5EF4-FFF2-40B4-BE49-F238E27FC236}">
                <a16:creationId xmlns:a16="http://schemas.microsoft.com/office/drawing/2014/main" id="{EF313ECE-28AB-4A88-B73C-0B58C41890C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11746" y="2483791"/>
            <a:ext cx="2368506" cy="3609035"/>
          </a:xfrm>
          <a:prstGeom prst="rect">
            <a:avLst/>
          </a:prstGeom>
          <a:ln/>
        </p:spPr>
        <p:style>
          <a:lnRef idx="3">
            <a:schemeClr val="lt1"/>
          </a:lnRef>
          <a:fillRef idx="1">
            <a:schemeClr val="accent5"/>
          </a:fillRef>
          <a:effectRef idx="1">
            <a:schemeClr val="accent5"/>
          </a:effectRef>
          <a:fontRef idx="minor">
            <a:schemeClr val="lt1"/>
          </a:fontRef>
        </p:style>
      </p:pic>
      <p:pic>
        <p:nvPicPr>
          <p:cNvPr id="12" name="Picture 11">
            <a:extLst>
              <a:ext uri="{FF2B5EF4-FFF2-40B4-BE49-F238E27FC236}">
                <a16:creationId xmlns:a16="http://schemas.microsoft.com/office/drawing/2014/main" id="{D7D3D56A-A23F-44C7-9924-A6DA9C9A7FD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11245" y="2483790"/>
            <a:ext cx="2370113" cy="3609036"/>
          </a:xfrm>
          <a:prstGeom prst="rect">
            <a:avLst/>
          </a:prstGeom>
          <a:ln/>
        </p:spPr>
        <p:style>
          <a:lnRef idx="3">
            <a:schemeClr val="lt1"/>
          </a:lnRef>
          <a:fillRef idx="1">
            <a:schemeClr val="accent5"/>
          </a:fillRef>
          <a:effectRef idx="1">
            <a:schemeClr val="accent5"/>
          </a:effectRef>
          <a:fontRef idx="minor">
            <a:schemeClr val="lt1"/>
          </a:fontRef>
        </p:style>
      </p:pic>
    </p:spTree>
    <p:extLst>
      <p:ext uri="{BB962C8B-B14F-4D97-AF65-F5344CB8AC3E}">
        <p14:creationId xmlns:p14="http://schemas.microsoft.com/office/powerpoint/2010/main" val="1384966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A607400-6396-47DE-B805-2C39C7E6DB6F}"/>
              </a:ext>
            </a:extLst>
          </p:cNvPr>
          <p:cNvSpPr>
            <a:spLocks noGrp="1"/>
          </p:cNvSpPr>
          <p:nvPr>
            <p:ph type="title"/>
          </p:nvPr>
        </p:nvSpPr>
        <p:spPr>
          <a:xfrm>
            <a:off x="2279650" y="765175"/>
            <a:ext cx="7632701" cy="708026"/>
          </a:xfrm>
        </p:spPr>
        <p:txBody>
          <a:bodyPr/>
          <a:lstStyle/>
          <a:p>
            <a:pPr algn="ctr"/>
            <a:r>
              <a:rPr lang="en-GB" sz="3600" dirty="0"/>
              <a:t>Who Was William Morris</a:t>
            </a:r>
          </a:p>
        </p:txBody>
      </p:sp>
      <p:sp>
        <p:nvSpPr>
          <p:cNvPr id="16" name="Rectangle 15">
            <a:extLst>
              <a:ext uri="{FF2B5EF4-FFF2-40B4-BE49-F238E27FC236}">
                <a16:creationId xmlns:a16="http://schemas.microsoft.com/office/drawing/2014/main" id="{6F781ABA-04CC-45AE-8BF0-D1C4D90BF385}"/>
              </a:ext>
            </a:extLst>
          </p:cNvPr>
          <p:cNvSpPr/>
          <p:nvPr/>
        </p:nvSpPr>
        <p:spPr>
          <a:xfrm>
            <a:off x="2279650" y="1396868"/>
            <a:ext cx="7632700" cy="1193932"/>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8AF319AB-C409-498E-811F-A657EC403C18}"/>
              </a:ext>
            </a:extLst>
          </p:cNvPr>
          <p:cNvSpPr txBox="1"/>
          <p:nvPr/>
        </p:nvSpPr>
        <p:spPr>
          <a:xfrm>
            <a:off x="2279650" y="1477109"/>
            <a:ext cx="7632700" cy="461665"/>
          </a:xfrm>
          <a:prstGeom prst="rect">
            <a:avLst/>
          </a:prstGeom>
          <a:noFill/>
        </p:spPr>
        <p:txBody>
          <a:bodyPr wrap="square" rtlCol="0">
            <a:spAutoFit/>
          </a:bodyPr>
          <a:lstStyle/>
          <a:p>
            <a:r>
              <a:rPr lang="en-GB" sz="2400" dirty="0">
                <a:solidFill>
                  <a:schemeClr val="bg1"/>
                </a:solidFill>
              </a:rPr>
              <a:t>He made tapestries…</a:t>
            </a:r>
          </a:p>
        </p:txBody>
      </p:sp>
      <p:pic>
        <p:nvPicPr>
          <p:cNvPr id="7" name="Picture 6">
            <a:extLst>
              <a:ext uri="{FF2B5EF4-FFF2-40B4-BE49-F238E27FC236}">
                <a16:creationId xmlns:a16="http://schemas.microsoft.com/office/drawing/2014/main" id="{0E06828F-D8F8-4A16-BCCD-A3D64A40515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19601" y="3602023"/>
            <a:ext cx="5368925" cy="2490803"/>
          </a:xfrm>
          <a:prstGeom prst="rect">
            <a:avLst/>
          </a:prstGeom>
        </p:spPr>
        <p:style>
          <a:lnRef idx="3">
            <a:schemeClr val="lt1"/>
          </a:lnRef>
          <a:fillRef idx="1">
            <a:schemeClr val="accent5"/>
          </a:fillRef>
          <a:effectRef idx="1">
            <a:schemeClr val="accent5"/>
          </a:effectRef>
          <a:fontRef idx="minor">
            <a:schemeClr val="lt1"/>
          </a:fontRef>
        </p:style>
      </p:pic>
      <p:pic>
        <p:nvPicPr>
          <p:cNvPr id="3" name="Picture 2">
            <a:extLst>
              <a:ext uri="{FF2B5EF4-FFF2-40B4-BE49-F238E27FC236}">
                <a16:creationId xmlns:a16="http://schemas.microsoft.com/office/drawing/2014/main" id="{7CDEEA5D-72CD-488A-BFF4-7DC2014594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0667" y="2104895"/>
            <a:ext cx="4785267" cy="1657481"/>
          </a:xfrm>
          <a:prstGeom prst="rect">
            <a:avLst/>
          </a:prstGeom>
        </p:spPr>
        <p:style>
          <a:lnRef idx="3">
            <a:schemeClr val="lt1"/>
          </a:lnRef>
          <a:fillRef idx="1">
            <a:schemeClr val="accent5"/>
          </a:fillRef>
          <a:effectRef idx="1">
            <a:schemeClr val="accent5"/>
          </a:effectRef>
          <a:fontRef idx="minor">
            <a:schemeClr val="lt1"/>
          </a:fontRef>
        </p:style>
      </p:pic>
    </p:spTree>
    <p:extLst>
      <p:ext uri="{BB962C8B-B14F-4D97-AF65-F5344CB8AC3E}">
        <p14:creationId xmlns:p14="http://schemas.microsoft.com/office/powerpoint/2010/main" val="1078425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A607400-6396-47DE-B805-2C39C7E6DB6F}"/>
              </a:ext>
            </a:extLst>
          </p:cNvPr>
          <p:cNvSpPr>
            <a:spLocks noGrp="1"/>
          </p:cNvSpPr>
          <p:nvPr>
            <p:ph type="title"/>
          </p:nvPr>
        </p:nvSpPr>
        <p:spPr>
          <a:xfrm>
            <a:off x="2279650" y="765175"/>
            <a:ext cx="7632701" cy="708026"/>
          </a:xfrm>
        </p:spPr>
        <p:txBody>
          <a:bodyPr/>
          <a:lstStyle/>
          <a:p>
            <a:pPr algn="ctr"/>
            <a:r>
              <a:rPr lang="en-GB" sz="3600" dirty="0"/>
              <a:t>William Morris – The Style</a:t>
            </a:r>
          </a:p>
        </p:txBody>
      </p:sp>
      <p:sp>
        <p:nvSpPr>
          <p:cNvPr id="8" name="Rectangle 7">
            <a:extLst>
              <a:ext uri="{FF2B5EF4-FFF2-40B4-BE49-F238E27FC236}">
                <a16:creationId xmlns:a16="http://schemas.microsoft.com/office/drawing/2014/main" id="{B7E28F17-CF35-444F-96C7-E51E3C23CD59}"/>
              </a:ext>
            </a:extLst>
          </p:cNvPr>
          <p:cNvSpPr/>
          <p:nvPr/>
        </p:nvSpPr>
        <p:spPr>
          <a:xfrm>
            <a:off x="2598588" y="1471808"/>
            <a:ext cx="3402163" cy="1569660"/>
          </a:xfrm>
          <a:prstGeom prst="rect">
            <a:avLst/>
          </a:prstGeom>
        </p:spPr>
        <p:txBody>
          <a:bodyPr wrap="square">
            <a:spAutoFit/>
          </a:bodyPr>
          <a:lstStyle/>
          <a:p>
            <a:r>
              <a:rPr lang="en-GB" altLang="en-US" sz="1600" dirty="0">
                <a:ea typeface="ＭＳ Ｐゴシック" panose="020B0600070205080204" pitchFamily="34" charset="-128"/>
              </a:rPr>
              <a:t>William Morris is very famous for his wallpaper designs. He created some beautiful designs, the likes of which had never been used before. In fact, wallpaper before his day was quite plain.</a:t>
            </a:r>
          </a:p>
        </p:txBody>
      </p:sp>
      <p:sp>
        <p:nvSpPr>
          <p:cNvPr id="2" name="Rectangle 1">
            <a:extLst>
              <a:ext uri="{FF2B5EF4-FFF2-40B4-BE49-F238E27FC236}">
                <a16:creationId xmlns:a16="http://schemas.microsoft.com/office/drawing/2014/main" id="{997019A3-1652-479D-86B4-23FEF5881199}"/>
              </a:ext>
            </a:extLst>
          </p:cNvPr>
          <p:cNvSpPr/>
          <p:nvPr/>
        </p:nvSpPr>
        <p:spPr>
          <a:xfrm>
            <a:off x="6483750" y="1470893"/>
            <a:ext cx="3428600" cy="2800767"/>
          </a:xfrm>
          <a:prstGeom prst="rect">
            <a:avLst/>
          </a:prstGeom>
        </p:spPr>
        <p:txBody>
          <a:bodyPr wrap="square">
            <a:spAutoFit/>
          </a:bodyPr>
          <a:lstStyle/>
          <a:p>
            <a:r>
              <a:rPr lang="en-GB" altLang="en-US" sz="1600" dirty="0">
                <a:ea typeface="ＭＳ Ｐゴシック" panose="020B0600070205080204" pitchFamily="34" charset="-128"/>
              </a:rPr>
              <a:t>The Victorian era was the era of industrialisation; factories were being built in the cities in Britain, especially London. People flocked to the cities to work in these factories or run them, and the cities grew bigger and bigger. As a result, people led more urban lifestyles and grew to miss the countryside. Wealthier people did have gardens, but still, it was desirable to feel closer to nature.</a:t>
            </a:r>
          </a:p>
        </p:txBody>
      </p:sp>
      <p:sp>
        <p:nvSpPr>
          <p:cNvPr id="5" name="Rectangle 4">
            <a:extLst>
              <a:ext uri="{FF2B5EF4-FFF2-40B4-BE49-F238E27FC236}">
                <a16:creationId xmlns:a16="http://schemas.microsoft.com/office/drawing/2014/main" id="{E93AEFA1-88A9-41CA-BC03-53B2ED58F989}"/>
              </a:ext>
            </a:extLst>
          </p:cNvPr>
          <p:cNvSpPr/>
          <p:nvPr/>
        </p:nvSpPr>
        <p:spPr>
          <a:xfrm>
            <a:off x="4299668" y="4542125"/>
            <a:ext cx="3485130" cy="1569660"/>
          </a:xfrm>
          <a:prstGeom prst="rect">
            <a:avLst/>
          </a:prstGeom>
        </p:spPr>
        <p:txBody>
          <a:bodyPr wrap="square">
            <a:spAutoFit/>
          </a:bodyPr>
          <a:lstStyle/>
          <a:p>
            <a:r>
              <a:rPr lang="en-GB" altLang="en-US" sz="1600" dirty="0">
                <a:ea typeface="ＭＳ Ｐゴシック" panose="020B0600070205080204" pitchFamily="34" charset="-128"/>
              </a:rPr>
              <a:t>William Morris, who was also an environmental campaigner, created designs of floral patterns (patterns inspired by flowers and plants) which were repeated many times by block printing.</a:t>
            </a:r>
          </a:p>
        </p:txBody>
      </p:sp>
      <p:sp>
        <p:nvSpPr>
          <p:cNvPr id="12" name="Rectangle 11">
            <a:extLst>
              <a:ext uri="{FF2B5EF4-FFF2-40B4-BE49-F238E27FC236}">
                <a16:creationId xmlns:a16="http://schemas.microsoft.com/office/drawing/2014/main" id="{C8D47C0F-BB24-402E-AABF-19DBE1CD5116}"/>
              </a:ext>
            </a:extLst>
          </p:cNvPr>
          <p:cNvSpPr/>
          <p:nvPr/>
        </p:nvSpPr>
        <p:spPr>
          <a:xfrm>
            <a:off x="4403134" y="2797842"/>
            <a:ext cx="1597616" cy="1569659"/>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AA4549F8-89DC-44CE-A86F-04FE529A8E1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73250" y="2915509"/>
            <a:ext cx="1605143" cy="1569660"/>
          </a:xfrm>
          <a:prstGeom prst="rect">
            <a:avLst/>
          </a:prstGeom>
        </p:spPr>
        <p:style>
          <a:lnRef idx="3">
            <a:schemeClr val="lt1"/>
          </a:lnRef>
          <a:fillRef idx="1">
            <a:schemeClr val="accent5"/>
          </a:fillRef>
          <a:effectRef idx="1">
            <a:schemeClr val="accent5"/>
          </a:effectRef>
          <a:fontRef idx="minor">
            <a:schemeClr val="lt1"/>
          </a:fontRef>
        </p:style>
      </p:pic>
      <p:sp>
        <p:nvSpPr>
          <p:cNvPr id="14" name="Rectangle 13">
            <a:extLst>
              <a:ext uri="{FF2B5EF4-FFF2-40B4-BE49-F238E27FC236}">
                <a16:creationId xmlns:a16="http://schemas.microsoft.com/office/drawing/2014/main" id="{9F459CA1-E78C-4C2B-B119-84F1E67B5D39}"/>
              </a:ext>
            </a:extLst>
          </p:cNvPr>
          <p:cNvSpPr/>
          <p:nvPr/>
        </p:nvSpPr>
        <p:spPr>
          <a:xfrm>
            <a:off x="2289174" y="4399390"/>
            <a:ext cx="1597616" cy="1569659"/>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 name="Picture 10">
            <a:extLst>
              <a:ext uri="{FF2B5EF4-FFF2-40B4-BE49-F238E27FC236}">
                <a16:creationId xmlns:a16="http://schemas.microsoft.com/office/drawing/2014/main" id="{2977F423-4793-4191-8FED-271C19966B3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8519" b="27800"/>
          <a:stretch/>
        </p:blipFill>
        <p:spPr>
          <a:xfrm>
            <a:off x="2422718" y="4523077"/>
            <a:ext cx="1631456" cy="1569659"/>
          </a:xfrm>
          <a:prstGeom prst="rect">
            <a:avLst/>
          </a:prstGeom>
        </p:spPr>
        <p:style>
          <a:lnRef idx="3">
            <a:schemeClr val="lt1"/>
          </a:lnRef>
          <a:fillRef idx="1">
            <a:schemeClr val="accent5"/>
          </a:fillRef>
          <a:effectRef idx="1">
            <a:schemeClr val="accent5"/>
          </a:effectRef>
          <a:fontRef idx="minor">
            <a:schemeClr val="lt1"/>
          </a:fontRef>
        </p:style>
      </p:pic>
      <p:sp>
        <p:nvSpPr>
          <p:cNvPr id="15" name="Rectangle 14">
            <a:extLst>
              <a:ext uri="{FF2B5EF4-FFF2-40B4-BE49-F238E27FC236}">
                <a16:creationId xmlns:a16="http://schemas.microsoft.com/office/drawing/2014/main" id="{BB82ACE1-B777-44E5-9151-752B750AA03D}"/>
              </a:ext>
            </a:extLst>
          </p:cNvPr>
          <p:cNvSpPr/>
          <p:nvPr/>
        </p:nvSpPr>
        <p:spPr>
          <a:xfrm>
            <a:off x="8314734" y="4523167"/>
            <a:ext cx="1597616" cy="1569659"/>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3" name="Picture 12">
            <a:extLst>
              <a:ext uri="{FF2B5EF4-FFF2-40B4-BE49-F238E27FC236}">
                <a16:creationId xmlns:a16="http://schemas.microsoft.com/office/drawing/2014/main" id="{92880B04-66A0-4C08-918F-1C1B6B42DEB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7899" t="370" r="24595" b="-371"/>
          <a:stretch/>
        </p:blipFill>
        <p:spPr>
          <a:xfrm>
            <a:off x="8181384" y="4405601"/>
            <a:ext cx="1605143" cy="1569659"/>
          </a:xfrm>
          <a:prstGeom prst="rect">
            <a:avLst/>
          </a:prstGeom>
        </p:spPr>
        <p:style>
          <a:lnRef idx="3">
            <a:schemeClr val="lt1"/>
          </a:lnRef>
          <a:fillRef idx="1">
            <a:schemeClr val="accent5"/>
          </a:fillRef>
          <a:effectRef idx="1">
            <a:schemeClr val="accent5"/>
          </a:effectRef>
          <a:fontRef idx="minor">
            <a:schemeClr val="lt1"/>
          </a:fontRef>
        </p:style>
      </p:pic>
      <p:sp>
        <p:nvSpPr>
          <p:cNvPr id="10" name="Rectangle 9">
            <a:extLst>
              <a:ext uri="{FF2B5EF4-FFF2-40B4-BE49-F238E27FC236}">
                <a16:creationId xmlns:a16="http://schemas.microsoft.com/office/drawing/2014/main" id="{A8F126D4-AFCF-45C0-B906-526CDBB9BFC0}"/>
              </a:ext>
            </a:extLst>
          </p:cNvPr>
          <p:cNvSpPr/>
          <p:nvPr/>
        </p:nvSpPr>
        <p:spPr>
          <a:xfrm>
            <a:off x="2598588" y="1473741"/>
            <a:ext cx="313699" cy="1509396"/>
          </a:xfrm>
          <a:custGeom>
            <a:avLst/>
            <a:gdLst>
              <a:gd name="connsiteX0" fmla="*/ 0 w 313699"/>
              <a:gd name="connsiteY0" fmla="*/ 0 h 1569660"/>
              <a:gd name="connsiteX1" fmla="*/ 313699 w 313699"/>
              <a:gd name="connsiteY1" fmla="*/ 0 h 1569660"/>
              <a:gd name="connsiteX2" fmla="*/ 313699 w 313699"/>
              <a:gd name="connsiteY2" fmla="*/ 1569660 h 1569660"/>
              <a:gd name="connsiteX3" fmla="*/ 0 w 313699"/>
              <a:gd name="connsiteY3" fmla="*/ 1569660 h 1569660"/>
              <a:gd name="connsiteX4" fmla="*/ 0 w 313699"/>
              <a:gd name="connsiteY4" fmla="*/ 0 h 1569660"/>
              <a:gd name="connsiteX0" fmla="*/ 0 w 313699"/>
              <a:gd name="connsiteY0" fmla="*/ 5511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5511 h 1575171"/>
              <a:gd name="connsiteX0" fmla="*/ 0 w 313699"/>
              <a:gd name="connsiteY0" fmla="*/ 2174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2174 h 1575171"/>
              <a:gd name="connsiteX0" fmla="*/ 0 w 313699"/>
              <a:gd name="connsiteY0" fmla="*/ 3338 h 1576335"/>
              <a:gd name="connsiteX1" fmla="*/ 313699 w 313699"/>
              <a:gd name="connsiteY1" fmla="*/ 0 h 1576335"/>
              <a:gd name="connsiteX2" fmla="*/ 3337 w 313699"/>
              <a:gd name="connsiteY2" fmla="*/ 1164 h 1576335"/>
              <a:gd name="connsiteX3" fmla="*/ 0 w 313699"/>
              <a:gd name="connsiteY3" fmla="*/ 1576335 h 1576335"/>
              <a:gd name="connsiteX4" fmla="*/ 0 w 313699"/>
              <a:gd name="connsiteY4" fmla="*/ 3338 h 157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699" h="1576335">
                <a:moveTo>
                  <a:pt x="0" y="3338"/>
                </a:moveTo>
                <a:lnTo>
                  <a:pt x="313699" y="0"/>
                </a:lnTo>
                <a:lnTo>
                  <a:pt x="3337" y="1164"/>
                </a:lnTo>
                <a:cubicBezTo>
                  <a:pt x="2225" y="526221"/>
                  <a:pt x="1112" y="1051278"/>
                  <a:pt x="0" y="1576335"/>
                </a:cubicBezTo>
                <a:lnTo>
                  <a:pt x="0" y="3338"/>
                </a:lnTo>
                <a:close/>
              </a:path>
            </a:pathLst>
          </a:custGeom>
          <a:noFill/>
          <a:ln w="28575">
            <a:solidFill>
              <a:srgbClr val="2847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Rectangle 9">
            <a:extLst>
              <a:ext uri="{FF2B5EF4-FFF2-40B4-BE49-F238E27FC236}">
                <a16:creationId xmlns:a16="http://schemas.microsoft.com/office/drawing/2014/main" id="{596233A9-3323-4A11-8AF7-8E9397FF9787}"/>
              </a:ext>
            </a:extLst>
          </p:cNvPr>
          <p:cNvSpPr/>
          <p:nvPr/>
        </p:nvSpPr>
        <p:spPr>
          <a:xfrm>
            <a:off x="6483751" y="1465606"/>
            <a:ext cx="313699" cy="2901894"/>
          </a:xfrm>
          <a:custGeom>
            <a:avLst/>
            <a:gdLst>
              <a:gd name="connsiteX0" fmla="*/ 0 w 313699"/>
              <a:gd name="connsiteY0" fmla="*/ 0 h 1569660"/>
              <a:gd name="connsiteX1" fmla="*/ 313699 w 313699"/>
              <a:gd name="connsiteY1" fmla="*/ 0 h 1569660"/>
              <a:gd name="connsiteX2" fmla="*/ 313699 w 313699"/>
              <a:gd name="connsiteY2" fmla="*/ 1569660 h 1569660"/>
              <a:gd name="connsiteX3" fmla="*/ 0 w 313699"/>
              <a:gd name="connsiteY3" fmla="*/ 1569660 h 1569660"/>
              <a:gd name="connsiteX4" fmla="*/ 0 w 313699"/>
              <a:gd name="connsiteY4" fmla="*/ 0 h 1569660"/>
              <a:gd name="connsiteX0" fmla="*/ 0 w 313699"/>
              <a:gd name="connsiteY0" fmla="*/ 5511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5511 h 1575171"/>
              <a:gd name="connsiteX0" fmla="*/ 0 w 313699"/>
              <a:gd name="connsiteY0" fmla="*/ 2174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2174 h 1575171"/>
              <a:gd name="connsiteX0" fmla="*/ 0 w 313699"/>
              <a:gd name="connsiteY0" fmla="*/ 3338 h 1576335"/>
              <a:gd name="connsiteX1" fmla="*/ 313699 w 313699"/>
              <a:gd name="connsiteY1" fmla="*/ 0 h 1576335"/>
              <a:gd name="connsiteX2" fmla="*/ 3337 w 313699"/>
              <a:gd name="connsiteY2" fmla="*/ 1164 h 1576335"/>
              <a:gd name="connsiteX3" fmla="*/ 0 w 313699"/>
              <a:gd name="connsiteY3" fmla="*/ 1576335 h 1576335"/>
              <a:gd name="connsiteX4" fmla="*/ 0 w 313699"/>
              <a:gd name="connsiteY4" fmla="*/ 3338 h 157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699" h="1576335">
                <a:moveTo>
                  <a:pt x="0" y="3338"/>
                </a:moveTo>
                <a:lnTo>
                  <a:pt x="313699" y="0"/>
                </a:lnTo>
                <a:lnTo>
                  <a:pt x="3337" y="1164"/>
                </a:lnTo>
                <a:cubicBezTo>
                  <a:pt x="2225" y="526221"/>
                  <a:pt x="1112" y="1051278"/>
                  <a:pt x="0" y="1576335"/>
                </a:cubicBezTo>
                <a:lnTo>
                  <a:pt x="0" y="3338"/>
                </a:lnTo>
                <a:close/>
              </a:path>
            </a:pathLst>
          </a:custGeom>
          <a:noFill/>
          <a:ln w="28575">
            <a:solidFill>
              <a:srgbClr val="2847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Rectangle 9">
            <a:extLst>
              <a:ext uri="{FF2B5EF4-FFF2-40B4-BE49-F238E27FC236}">
                <a16:creationId xmlns:a16="http://schemas.microsoft.com/office/drawing/2014/main" id="{9A01B3BF-7040-459D-8E7C-FC0F590E6401}"/>
              </a:ext>
            </a:extLst>
          </p:cNvPr>
          <p:cNvSpPr/>
          <p:nvPr/>
        </p:nvSpPr>
        <p:spPr>
          <a:xfrm>
            <a:off x="4299669" y="4542125"/>
            <a:ext cx="313699" cy="1550700"/>
          </a:xfrm>
          <a:custGeom>
            <a:avLst/>
            <a:gdLst>
              <a:gd name="connsiteX0" fmla="*/ 0 w 313699"/>
              <a:gd name="connsiteY0" fmla="*/ 0 h 1569660"/>
              <a:gd name="connsiteX1" fmla="*/ 313699 w 313699"/>
              <a:gd name="connsiteY1" fmla="*/ 0 h 1569660"/>
              <a:gd name="connsiteX2" fmla="*/ 313699 w 313699"/>
              <a:gd name="connsiteY2" fmla="*/ 1569660 h 1569660"/>
              <a:gd name="connsiteX3" fmla="*/ 0 w 313699"/>
              <a:gd name="connsiteY3" fmla="*/ 1569660 h 1569660"/>
              <a:gd name="connsiteX4" fmla="*/ 0 w 313699"/>
              <a:gd name="connsiteY4" fmla="*/ 0 h 1569660"/>
              <a:gd name="connsiteX0" fmla="*/ 0 w 313699"/>
              <a:gd name="connsiteY0" fmla="*/ 5511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5511 h 1575171"/>
              <a:gd name="connsiteX0" fmla="*/ 0 w 313699"/>
              <a:gd name="connsiteY0" fmla="*/ 2174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2174 h 1575171"/>
              <a:gd name="connsiteX0" fmla="*/ 0 w 313699"/>
              <a:gd name="connsiteY0" fmla="*/ 3338 h 1576335"/>
              <a:gd name="connsiteX1" fmla="*/ 313699 w 313699"/>
              <a:gd name="connsiteY1" fmla="*/ 0 h 1576335"/>
              <a:gd name="connsiteX2" fmla="*/ 3337 w 313699"/>
              <a:gd name="connsiteY2" fmla="*/ 1164 h 1576335"/>
              <a:gd name="connsiteX3" fmla="*/ 0 w 313699"/>
              <a:gd name="connsiteY3" fmla="*/ 1576335 h 1576335"/>
              <a:gd name="connsiteX4" fmla="*/ 0 w 313699"/>
              <a:gd name="connsiteY4" fmla="*/ 3338 h 157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699" h="1576335">
                <a:moveTo>
                  <a:pt x="0" y="3338"/>
                </a:moveTo>
                <a:lnTo>
                  <a:pt x="313699" y="0"/>
                </a:lnTo>
                <a:lnTo>
                  <a:pt x="3337" y="1164"/>
                </a:lnTo>
                <a:cubicBezTo>
                  <a:pt x="2225" y="526221"/>
                  <a:pt x="1112" y="1051278"/>
                  <a:pt x="0" y="1576335"/>
                </a:cubicBezTo>
                <a:lnTo>
                  <a:pt x="0" y="3338"/>
                </a:lnTo>
                <a:close/>
              </a:path>
            </a:pathLst>
          </a:custGeom>
          <a:noFill/>
          <a:ln w="28575">
            <a:solidFill>
              <a:srgbClr val="2847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415383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500"/>
                                        <p:tgtEl>
                                          <p:spTgt spid="2"/>
                                        </p:tgtEl>
                                      </p:cBhvr>
                                    </p:animEffect>
                                  </p:childTnLst>
                                </p:cTn>
                              </p:par>
                              <p:par>
                                <p:cTn id="25" presetID="10"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par>
                                <p:cTn id="36" presetID="10" presetClass="entr" presetSubtype="0"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500"/>
                                        <p:tgtEl>
                                          <p:spTgt spid="22"/>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fade">
                                      <p:cBhvr>
                                        <p:cTn id="4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P spid="5" grpId="0"/>
      <p:bldP spid="12" grpId="0" animBg="1"/>
      <p:bldP spid="14" grpId="0" animBg="1"/>
      <p:bldP spid="15" grpId="0" animBg="1"/>
      <p:bldP spid="10" grpId="0" animBg="1"/>
      <p:bldP spid="21" grpId="0" animBg="1"/>
      <p:bldP spid="2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A607400-6396-47DE-B805-2C39C7E6DB6F}"/>
              </a:ext>
            </a:extLst>
          </p:cNvPr>
          <p:cNvSpPr>
            <a:spLocks noGrp="1"/>
          </p:cNvSpPr>
          <p:nvPr>
            <p:ph type="title"/>
          </p:nvPr>
        </p:nvSpPr>
        <p:spPr>
          <a:xfrm>
            <a:off x="2279650" y="765175"/>
            <a:ext cx="7632701" cy="708026"/>
          </a:xfrm>
        </p:spPr>
        <p:txBody>
          <a:bodyPr/>
          <a:lstStyle/>
          <a:p>
            <a:pPr algn="ctr"/>
            <a:r>
              <a:rPr lang="en-GB" sz="3600" dirty="0"/>
              <a:t>William Morris – The Technique</a:t>
            </a:r>
          </a:p>
        </p:txBody>
      </p:sp>
      <p:sp>
        <p:nvSpPr>
          <p:cNvPr id="8" name="Rectangle 7">
            <a:extLst>
              <a:ext uri="{FF2B5EF4-FFF2-40B4-BE49-F238E27FC236}">
                <a16:creationId xmlns:a16="http://schemas.microsoft.com/office/drawing/2014/main" id="{B7E28F17-CF35-444F-96C7-E51E3C23CD59}"/>
              </a:ext>
            </a:extLst>
          </p:cNvPr>
          <p:cNvSpPr/>
          <p:nvPr/>
        </p:nvSpPr>
        <p:spPr>
          <a:xfrm>
            <a:off x="3718829" y="1468373"/>
            <a:ext cx="3402163" cy="1815882"/>
          </a:xfrm>
          <a:prstGeom prst="rect">
            <a:avLst/>
          </a:prstGeom>
        </p:spPr>
        <p:txBody>
          <a:bodyPr wrap="square">
            <a:spAutoFit/>
          </a:bodyPr>
          <a:lstStyle/>
          <a:p>
            <a:r>
              <a:rPr lang="en-GB" altLang="en-US" sz="1600" dirty="0">
                <a:ea typeface="ＭＳ Ｐゴシック" panose="020B0600070205080204" pitchFamily="34" charset="-128"/>
              </a:rPr>
              <a:t>What William Morris did was to make designs of floral patterns (patterns inspired by flowers and plants) that could be repeated many times by block printing techniques on large pieces of paper to make patterned wallpaper.</a:t>
            </a:r>
          </a:p>
        </p:txBody>
      </p:sp>
      <p:sp>
        <p:nvSpPr>
          <p:cNvPr id="2" name="Rectangle 1">
            <a:extLst>
              <a:ext uri="{FF2B5EF4-FFF2-40B4-BE49-F238E27FC236}">
                <a16:creationId xmlns:a16="http://schemas.microsoft.com/office/drawing/2014/main" id="{997019A3-1652-479D-86B4-23FEF5881199}"/>
              </a:ext>
            </a:extLst>
          </p:cNvPr>
          <p:cNvSpPr/>
          <p:nvPr/>
        </p:nvSpPr>
        <p:spPr>
          <a:xfrm>
            <a:off x="6621826" y="5015607"/>
            <a:ext cx="3212700" cy="1077218"/>
          </a:xfrm>
          <a:prstGeom prst="rect">
            <a:avLst/>
          </a:prstGeom>
        </p:spPr>
        <p:txBody>
          <a:bodyPr wrap="square">
            <a:spAutoFit/>
          </a:bodyPr>
          <a:lstStyle/>
          <a:p>
            <a:r>
              <a:rPr lang="en-GB" sz="1600" dirty="0"/>
              <a:t>This process was later improved through advances in technology, using printing machines and synthetic coloured inks.</a:t>
            </a:r>
            <a:endParaRPr lang="en-GB" altLang="en-US" sz="1600" dirty="0">
              <a:ea typeface="ＭＳ Ｐゴシック" panose="020B0600070205080204" pitchFamily="34" charset="-128"/>
            </a:endParaRPr>
          </a:p>
        </p:txBody>
      </p:sp>
      <p:sp>
        <p:nvSpPr>
          <p:cNvPr id="23" name="Rectangle 22">
            <a:extLst>
              <a:ext uri="{FF2B5EF4-FFF2-40B4-BE49-F238E27FC236}">
                <a16:creationId xmlns:a16="http://schemas.microsoft.com/office/drawing/2014/main" id="{F0A9F64E-C724-449D-A901-10D1CABD6152}"/>
              </a:ext>
            </a:extLst>
          </p:cNvPr>
          <p:cNvSpPr/>
          <p:nvPr/>
        </p:nvSpPr>
        <p:spPr>
          <a:xfrm>
            <a:off x="2429298" y="3474967"/>
            <a:ext cx="4067566" cy="2472605"/>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a:extLst>
              <a:ext uri="{FF2B5EF4-FFF2-40B4-BE49-F238E27FC236}">
                <a16:creationId xmlns:a16="http://schemas.microsoft.com/office/drawing/2014/main" id="{A8F126D4-AFCF-45C0-B906-526CDBB9BFC0}"/>
              </a:ext>
            </a:extLst>
          </p:cNvPr>
          <p:cNvSpPr/>
          <p:nvPr/>
        </p:nvSpPr>
        <p:spPr>
          <a:xfrm>
            <a:off x="3718829" y="1470306"/>
            <a:ext cx="313699" cy="1713840"/>
          </a:xfrm>
          <a:custGeom>
            <a:avLst/>
            <a:gdLst>
              <a:gd name="connsiteX0" fmla="*/ 0 w 313699"/>
              <a:gd name="connsiteY0" fmla="*/ 0 h 1569660"/>
              <a:gd name="connsiteX1" fmla="*/ 313699 w 313699"/>
              <a:gd name="connsiteY1" fmla="*/ 0 h 1569660"/>
              <a:gd name="connsiteX2" fmla="*/ 313699 w 313699"/>
              <a:gd name="connsiteY2" fmla="*/ 1569660 h 1569660"/>
              <a:gd name="connsiteX3" fmla="*/ 0 w 313699"/>
              <a:gd name="connsiteY3" fmla="*/ 1569660 h 1569660"/>
              <a:gd name="connsiteX4" fmla="*/ 0 w 313699"/>
              <a:gd name="connsiteY4" fmla="*/ 0 h 1569660"/>
              <a:gd name="connsiteX0" fmla="*/ 0 w 313699"/>
              <a:gd name="connsiteY0" fmla="*/ 5511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5511 h 1575171"/>
              <a:gd name="connsiteX0" fmla="*/ 0 w 313699"/>
              <a:gd name="connsiteY0" fmla="*/ 2174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2174 h 1575171"/>
              <a:gd name="connsiteX0" fmla="*/ 0 w 313699"/>
              <a:gd name="connsiteY0" fmla="*/ 3338 h 1576335"/>
              <a:gd name="connsiteX1" fmla="*/ 313699 w 313699"/>
              <a:gd name="connsiteY1" fmla="*/ 0 h 1576335"/>
              <a:gd name="connsiteX2" fmla="*/ 3337 w 313699"/>
              <a:gd name="connsiteY2" fmla="*/ 1164 h 1576335"/>
              <a:gd name="connsiteX3" fmla="*/ 0 w 313699"/>
              <a:gd name="connsiteY3" fmla="*/ 1576335 h 1576335"/>
              <a:gd name="connsiteX4" fmla="*/ 0 w 313699"/>
              <a:gd name="connsiteY4" fmla="*/ 3338 h 157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699" h="1576335">
                <a:moveTo>
                  <a:pt x="0" y="3338"/>
                </a:moveTo>
                <a:lnTo>
                  <a:pt x="313699" y="0"/>
                </a:lnTo>
                <a:lnTo>
                  <a:pt x="3337" y="1164"/>
                </a:lnTo>
                <a:cubicBezTo>
                  <a:pt x="2225" y="526221"/>
                  <a:pt x="1112" y="1051278"/>
                  <a:pt x="0" y="1576335"/>
                </a:cubicBezTo>
                <a:lnTo>
                  <a:pt x="0" y="3338"/>
                </a:lnTo>
                <a:close/>
              </a:path>
            </a:pathLst>
          </a:custGeom>
          <a:noFill/>
          <a:ln w="28575">
            <a:solidFill>
              <a:srgbClr val="2847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Rectangle 9">
            <a:extLst>
              <a:ext uri="{FF2B5EF4-FFF2-40B4-BE49-F238E27FC236}">
                <a16:creationId xmlns:a16="http://schemas.microsoft.com/office/drawing/2014/main" id="{596233A9-3323-4A11-8AF7-8E9397FF9787}"/>
              </a:ext>
            </a:extLst>
          </p:cNvPr>
          <p:cNvSpPr/>
          <p:nvPr/>
        </p:nvSpPr>
        <p:spPr>
          <a:xfrm>
            <a:off x="6621827" y="5010322"/>
            <a:ext cx="313699" cy="978491"/>
          </a:xfrm>
          <a:custGeom>
            <a:avLst/>
            <a:gdLst>
              <a:gd name="connsiteX0" fmla="*/ 0 w 313699"/>
              <a:gd name="connsiteY0" fmla="*/ 0 h 1569660"/>
              <a:gd name="connsiteX1" fmla="*/ 313699 w 313699"/>
              <a:gd name="connsiteY1" fmla="*/ 0 h 1569660"/>
              <a:gd name="connsiteX2" fmla="*/ 313699 w 313699"/>
              <a:gd name="connsiteY2" fmla="*/ 1569660 h 1569660"/>
              <a:gd name="connsiteX3" fmla="*/ 0 w 313699"/>
              <a:gd name="connsiteY3" fmla="*/ 1569660 h 1569660"/>
              <a:gd name="connsiteX4" fmla="*/ 0 w 313699"/>
              <a:gd name="connsiteY4" fmla="*/ 0 h 1569660"/>
              <a:gd name="connsiteX0" fmla="*/ 0 w 313699"/>
              <a:gd name="connsiteY0" fmla="*/ 5511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5511 h 1575171"/>
              <a:gd name="connsiteX0" fmla="*/ 0 w 313699"/>
              <a:gd name="connsiteY0" fmla="*/ 2174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2174 h 1575171"/>
              <a:gd name="connsiteX0" fmla="*/ 0 w 313699"/>
              <a:gd name="connsiteY0" fmla="*/ 3338 h 1576335"/>
              <a:gd name="connsiteX1" fmla="*/ 313699 w 313699"/>
              <a:gd name="connsiteY1" fmla="*/ 0 h 1576335"/>
              <a:gd name="connsiteX2" fmla="*/ 3337 w 313699"/>
              <a:gd name="connsiteY2" fmla="*/ 1164 h 1576335"/>
              <a:gd name="connsiteX3" fmla="*/ 0 w 313699"/>
              <a:gd name="connsiteY3" fmla="*/ 1576335 h 1576335"/>
              <a:gd name="connsiteX4" fmla="*/ 0 w 313699"/>
              <a:gd name="connsiteY4" fmla="*/ 3338 h 157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699" h="1576335">
                <a:moveTo>
                  <a:pt x="0" y="3338"/>
                </a:moveTo>
                <a:lnTo>
                  <a:pt x="313699" y="0"/>
                </a:lnTo>
                <a:lnTo>
                  <a:pt x="3337" y="1164"/>
                </a:lnTo>
                <a:cubicBezTo>
                  <a:pt x="2225" y="526221"/>
                  <a:pt x="1112" y="1051278"/>
                  <a:pt x="0" y="1576335"/>
                </a:cubicBezTo>
                <a:lnTo>
                  <a:pt x="0" y="3338"/>
                </a:lnTo>
                <a:close/>
              </a:path>
            </a:pathLst>
          </a:custGeom>
          <a:noFill/>
          <a:ln w="28575">
            <a:solidFill>
              <a:srgbClr val="2847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Rectangle 16">
            <a:extLst>
              <a:ext uri="{FF2B5EF4-FFF2-40B4-BE49-F238E27FC236}">
                <a16:creationId xmlns:a16="http://schemas.microsoft.com/office/drawing/2014/main" id="{86C20148-1D37-4E91-9C31-67B0DF9FD83D}"/>
              </a:ext>
            </a:extLst>
          </p:cNvPr>
          <p:cNvSpPr/>
          <p:nvPr/>
        </p:nvSpPr>
        <p:spPr>
          <a:xfrm>
            <a:off x="7047704" y="1627029"/>
            <a:ext cx="2705530" cy="2987700"/>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a:extLst>
              <a:ext uri="{FF2B5EF4-FFF2-40B4-BE49-F238E27FC236}">
                <a16:creationId xmlns:a16="http://schemas.microsoft.com/office/drawing/2014/main" id="{9FB2EF1F-D9E1-4F92-92D5-54664362E8F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27524"/>
          <a:stretch/>
        </p:blipFill>
        <p:spPr>
          <a:xfrm>
            <a:off x="7194280" y="1473201"/>
            <a:ext cx="2712783" cy="2987700"/>
          </a:xfrm>
          <a:prstGeom prst="rect">
            <a:avLst/>
          </a:prstGeom>
        </p:spPr>
        <p:style>
          <a:lnRef idx="3">
            <a:schemeClr val="lt1"/>
          </a:lnRef>
          <a:fillRef idx="1">
            <a:schemeClr val="accent5"/>
          </a:fillRef>
          <a:effectRef idx="1">
            <a:schemeClr val="accent5"/>
          </a:effectRef>
          <a:fontRef idx="minor">
            <a:schemeClr val="lt1"/>
          </a:fontRef>
        </p:style>
      </p:pic>
      <p:pic>
        <p:nvPicPr>
          <p:cNvPr id="18" name="Picture 17">
            <a:extLst>
              <a:ext uri="{FF2B5EF4-FFF2-40B4-BE49-F238E27FC236}">
                <a16:creationId xmlns:a16="http://schemas.microsoft.com/office/drawing/2014/main" id="{3FCB5C71-47BC-4D42-960D-8242D981A11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83570" y="3618611"/>
            <a:ext cx="4067566" cy="2472605"/>
          </a:xfrm>
          <a:prstGeom prst="rect">
            <a:avLst/>
          </a:prstGeom>
          <a:ln/>
        </p:spPr>
        <p:style>
          <a:lnRef idx="3">
            <a:schemeClr val="lt1"/>
          </a:lnRef>
          <a:fillRef idx="1">
            <a:schemeClr val="accent5"/>
          </a:fillRef>
          <a:effectRef idx="1">
            <a:schemeClr val="accent5"/>
          </a:effectRef>
          <a:fontRef idx="minor">
            <a:schemeClr val="lt1"/>
          </a:fontRef>
        </p:style>
      </p:pic>
      <p:sp>
        <p:nvSpPr>
          <p:cNvPr id="20" name="TextBox 21">
            <a:extLst>
              <a:ext uri="{FF2B5EF4-FFF2-40B4-BE49-F238E27FC236}">
                <a16:creationId xmlns:a16="http://schemas.microsoft.com/office/drawing/2014/main" id="{19D2898D-E426-4900-A30A-562C2951418D}"/>
              </a:ext>
            </a:extLst>
          </p:cNvPr>
          <p:cNvSpPr txBox="1">
            <a:spLocks noChangeArrowheads="1"/>
          </p:cNvSpPr>
          <p:nvPr/>
        </p:nvSpPr>
        <p:spPr bwMode="auto">
          <a:xfrm>
            <a:off x="2419826" y="3473055"/>
            <a:ext cx="4067567" cy="10709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rPr>
              <a:t>Machine Typographique Ghande Dimension</a:t>
            </a: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 </a:t>
            </a:r>
            <a:r>
              <a:rPr lang="en-GB" sz="500" dirty="0">
                <a:solidFill>
                  <a:schemeClr val="bg1"/>
                </a:solidFill>
                <a:latin typeface="Tuffy" panose="020B0603060100000000" pitchFamily="34" charset="0"/>
                <a:ea typeface="Tuffy" panose="020B0603060100000000" pitchFamily="34" charset="0"/>
              </a:rPr>
              <a:t>courtesy of Wellcome Library, London via Creative Commons Wikimedia</a:t>
            </a:r>
            <a:r>
              <a:rPr lang="en-GB" sz="800" dirty="0"/>
              <a:t> </a:t>
            </a: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hlinkClick r:id="rId4"/>
              </a:rPr>
              <a:t>CC BY 2.0</a:t>
            </a:r>
            <a:endPar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endParaRPr>
          </a:p>
        </p:txBody>
      </p:sp>
    </p:spTree>
    <p:extLst>
      <p:ext uri="{BB962C8B-B14F-4D97-AF65-F5344CB8AC3E}">
        <p14:creationId xmlns:p14="http://schemas.microsoft.com/office/powerpoint/2010/main" val="1570973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500"/>
                                        <p:tgtEl>
                                          <p:spTgt spid="20"/>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par>
                                <p:cTn id="25" presetID="10" presetClass="entr" presetSubtype="0"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P spid="23" grpId="0" animBg="1"/>
      <p:bldP spid="10" grpId="0" animBg="1"/>
      <p:bldP spid="21" grpId="0" animBg="1"/>
      <p:bldP spid="17" grpId="0" animBg="1"/>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A607400-6396-47DE-B805-2C39C7E6DB6F}"/>
              </a:ext>
            </a:extLst>
          </p:cNvPr>
          <p:cNvSpPr>
            <a:spLocks noGrp="1"/>
          </p:cNvSpPr>
          <p:nvPr>
            <p:ph type="title"/>
          </p:nvPr>
        </p:nvSpPr>
        <p:spPr>
          <a:xfrm>
            <a:off x="2279650" y="765175"/>
            <a:ext cx="7632701" cy="708026"/>
          </a:xfrm>
        </p:spPr>
        <p:txBody>
          <a:bodyPr/>
          <a:lstStyle/>
          <a:p>
            <a:pPr algn="ctr"/>
            <a:r>
              <a:rPr lang="en-GB" sz="3600" dirty="0"/>
              <a:t>An Influential Artist</a:t>
            </a:r>
          </a:p>
        </p:txBody>
      </p:sp>
      <p:sp>
        <p:nvSpPr>
          <p:cNvPr id="17" name="Rectangle 16">
            <a:extLst>
              <a:ext uri="{FF2B5EF4-FFF2-40B4-BE49-F238E27FC236}">
                <a16:creationId xmlns:a16="http://schemas.microsoft.com/office/drawing/2014/main" id="{86C20148-1D37-4E91-9C31-67B0DF9FD83D}"/>
              </a:ext>
            </a:extLst>
          </p:cNvPr>
          <p:cNvSpPr/>
          <p:nvPr/>
        </p:nvSpPr>
        <p:spPr>
          <a:xfrm>
            <a:off x="4764654" y="1887546"/>
            <a:ext cx="3221403" cy="3895247"/>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F422603F-48EA-405A-B30B-1903DFCB761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5041"/>
          <a:stretch/>
        </p:blipFill>
        <p:spPr>
          <a:xfrm>
            <a:off x="4589549" y="1517890"/>
            <a:ext cx="3012903" cy="3895247"/>
          </a:xfrm>
          <a:prstGeom prst="rect">
            <a:avLst/>
          </a:prstGeom>
        </p:spPr>
        <p:style>
          <a:lnRef idx="3">
            <a:schemeClr val="lt1"/>
          </a:lnRef>
          <a:fillRef idx="1">
            <a:schemeClr val="accent5"/>
          </a:fillRef>
          <a:effectRef idx="1">
            <a:schemeClr val="accent5"/>
          </a:effectRef>
          <a:fontRef idx="minor">
            <a:schemeClr val="lt1"/>
          </a:fontRef>
        </p:style>
      </p:pic>
      <p:sp>
        <p:nvSpPr>
          <p:cNvPr id="7" name="TextBox 6">
            <a:extLst>
              <a:ext uri="{FF2B5EF4-FFF2-40B4-BE49-F238E27FC236}">
                <a16:creationId xmlns:a16="http://schemas.microsoft.com/office/drawing/2014/main" id="{79518898-A43C-48A2-8128-9EBD0567FE49}"/>
              </a:ext>
            </a:extLst>
          </p:cNvPr>
          <p:cNvSpPr txBox="1"/>
          <p:nvPr/>
        </p:nvSpPr>
        <p:spPr>
          <a:xfrm>
            <a:off x="4764653" y="5413460"/>
            <a:ext cx="3221403" cy="369332"/>
          </a:xfrm>
          <a:prstGeom prst="rect">
            <a:avLst/>
          </a:prstGeom>
          <a:noFill/>
        </p:spPr>
        <p:txBody>
          <a:bodyPr wrap="square" rtlCol="0">
            <a:spAutoFit/>
          </a:bodyPr>
          <a:lstStyle/>
          <a:p>
            <a:r>
              <a:rPr lang="en-GB" dirty="0">
                <a:solidFill>
                  <a:schemeClr val="bg1"/>
                </a:solidFill>
              </a:rPr>
              <a:t>“Windrush” 1881-1883</a:t>
            </a:r>
          </a:p>
        </p:txBody>
      </p:sp>
    </p:spTree>
    <p:extLst>
      <p:ext uri="{BB962C8B-B14F-4D97-AF65-F5344CB8AC3E}">
        <p14:creationId xmlns:p14="http://schemas.microsoft.com/office/powerpoint/2010/main" val="419076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000"/>
                                        <p:tgtEl>
                                          <p:spTgt spid="5"/>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up)">
                                      <p:cBhvr>
                                        <p:cTn id="10" dur="1000"/>
                                        <p:tgtEl>
                                          <p:spTgt spid="7"/>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up)">
                                      <p:cBhvr>
                                        <p:cTn id="13"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A607400-6396-47DE-B805-2C39C7E6DB6F}"/>
              </a:ext>
            </a:extLst>
          </p:cNvPr>
          <p:cNvSpPr>
            <a:spLocks noGrp="1"/>
          </p:cNvSpPr>
          <p:nvPr>
            <p:ph type="title"/>
          </p:nvPr>
        </p:nvSpPr>
        <p:spPr>
          <a:xfrm>
            <a:off x="2279650" y="765175"/>
            <a:ext cx="7632701" cy="708026"/>
          </a:xfrm>
        </p:spPr>
        <p:txBody>
          <a:bodyPr/>
          <a:lstStyle/>
          <a:p>
            <a:pPr algn="ctr"/>
            <a:r>
              <a:rPr lang="en-GB" sz="3600" dirty="0"/>
              <a:t>An Influential Artist</a:t>
            </a:r>
          </a:p>
        </p:txBody>
      </p:sp>
      <p:sp>
        <p:nvSpPr>
          <p:cNvPr id="19" name="Rectangle 18">
            <a:extLst>
              <a:ext uri="{FF2B5EF4-FFF2-40B4-BE49-F238E27FC236}">
                <a16:creationId xmlns:a16="http://schemas.microsoft.com/office/drawing/2014/main" id="{7C953093-2613-4259-B7F3-C4586D82F975}"/>
              </a:ext>
            </a:extLst>
          </p:cNvPr>
          <p:cNvSpPr/>
          <p:nvPr/>
        </p:nvSpPr>
        <p:spPr>
          <a:xfrm>
            <a:off x="4367651" y="1913927"/>
            <a:ext cx="3456698" cy="3103172"/>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 name="Picture 10">
            <a:extLst>
              <a:ext uri="{FF2B5EF4-FFF2-40B4-BE49-F238E27FC236}">
                <a16:creationId xmlns:a16="http://schemas.microsoft.com/office/drawing/2014/main" id="{5300F719-1404-4199-9C20-FC1A47DC759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42233" y="2303034"/>
            <a:ext cx="3456698" cy="3103172"/>
          </a:xfrm>
          <a:prstGeom prst="rect">
            <a:avLst/>
          </a:prstGeom>
        </p:spPr>
        <p:style>
          <a:lnRef idx="3">
            <a:schemeClr val="lt1"/>
          </a:lnRef>
          <a:fillRef idx="1">
            <a:schemeClr val="accent5"/>
          </a:fillRef>
          <a:effectRef idx="1">
            <a:schemeClr val="accent5"/>
          </a:effectRef>
          <a:fontRef idx="minor">
            <a:schemeClr val="lt1"/>
          </a:fontRef>
        </p:style>
      </p:pic>
      <p:sp>
        <p:nvSpPr>
          <p:cNvPr id="22" name="TextBox 21">
            <a:extLst>
              <a:ext uri="{FF2B5EF4-FFF2-40B4-BE49-F238E27FC236}">
                <a16:creationId xmlns:a16="http://schemas.microsoft.com/office/drawing/2014/main" id="{56813610-DE09-4603-A723-87F5EC4DDFD2}"/>
              </a:ext>
            </a:extLst>
          </p:cNvPr>
          <p:cNvSpPr txBox="1"/>
          <p:nvPr/>
        </p:nvSpPr>
        <p:spPr>
          <a:xfrm>
            <a:off x="4367651" y="1913927"/>
            <a:ext cx="3452297" cy="369332"/>
          </a:xfrm>
          <a:prstGeom prst="rect">
            <a:avLst/>
          </a:prstGeom>
          <a:noFill/>
        </p:spPr>
        <p:txBody>
          <a:bodyPr wrap="square" rtlCol="0">
            <a:spAutoFit/>
          </a:bodyPr>
          <a:lstStyle/>
          <a:p>
            <a:r>
              <a:rPr lang="en-GB" dirty="0">
                <a:solidFill>
                  <a:schemeClr val="bg1"/>
                </a:solidFill>
              </a:rPr>
              <a:t>“Tulip and Willow” 1873</a:t>
            </a:r>
          </a:p>
        </p:txBody>
      </p:sp>
    </p:spTree>
    <p:extLst>
      <p:ext uri="{BB962C8B-B14F-4D97-AF65-F5344CB8AC3E}">
        <p14:creationId xmlns:p14="http://schemas.microsoft.com/office/powerpoint/2010/main" val="2325310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up)">
                                      <p:cBhvr>
                                        <p:cTn id="7" dur="1000"/>
                                        <p:tgtEl>
                                          <p:spTgt spid="22"/>
                                        </p:tgtEl>
                                      </p:cBhvr>
                                    </p:animEffect>
                                  </p:childTnLst>
                                </p:cTn>
                              </p:par>
                              <p:par>
                                <p:cTn id="8" presetID="22" presetClass="entr" presetSubtype="1"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up)">
                                      <p:cBhvr>
                                        <p:cTn id="10" dur="1000"/>
                                        <p:tgtEl>
                                          <p:spTgt spid="11"/>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wipe(up)">
                                      <p:cBhvr>
                                        <p:cTn id="13"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A607400-6396-47DE-B805-2C39C7E6DB6F}"/>
              </a:ext>
            </a:extLst>
          </p:cNvPr>
          <p:cNvSpPr>
            <a:spLocks noGrp="1"/>
          </p:cNvSpPr>
          <p:nvPr>
            <p:ph type="title"/>
          </p:nvPr>
        </p:nvSpPr>
        <p:spPr>
          <a:xfrm>
            <a:off x="2279650" y="765175"/>
            <a:ext cx="7632701" cy="708026"/>
          </a:xfrm>
        </p:spPr>
        <p:txBody>
          <a:bodyPr/>
          <a:lstStyle/>
          <a:p>
            <a:pPr algn="ctr"/>
            <a:r>
              <a:rPr lang="en-GB" sz="3600" dirty="0"/>
              <a:t>An Influential Artist</a:t>
            </a:r>
          </a:p>
        </p:txBody>
      </p:sp>
      <p:sp>
        <p:nvSpPr>
          <p:cNvPr id="19" name="Rectangle 18">
            <a:extLst>
              <a:ext uri="{FF2B5EF4-FFF2-40B4-BE49-F238E27FC236}">
                <a16:creationId xmlns:a16="http://schemas.microsoft.com/office/drawing/2014/main" id="{7C953093-2613-4259-B7F3-C4586D82F975}"/>
              </a:ext>
            </a:extLst>
          </p:cNvPr>
          <p:cNvSpPr/>
          <p:nvPr/>
        </p:nvSpPr>
        <p:spPr>
          <a:xfrm>
            <a:off x="3174686" y="1933369"/>
            <a:ext cx="5021072" cy="3303158"/>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 name="Picture 2">
            <a:extLst>
              <a:ext uri="{FF2B5EF4-FFF2-40B4-BE49-F238E27FC236}">
                <a16:creationId xmlns:a16="http://schemas.microsoft.com/office/drawing/2014/main" id="{925DE48A-884A-4739-B50A-E494BA9136F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83262" y="2303034"/>
            <a:ext cx="5021072" cy="3303158"/>
          </a:xfrm>
          <a:prstGeom prst="rect">
            <a:avLst/>
          </a:prstGeom>
        </p:spPr>
        <p:style>
          <a:lnRef idx="3">
            <a:schemeClr val="lt1"/>
          </a:lnRef>
          <a:fillRef idx="1">
            <a:schemeClr val="accent5"/>
          </a:fillRef>
          <a:effectRef idx="1">
            <a:schemeClr val="accent5"/>
          </a:effectRef>
          <a:fontRef idx="minor">
            <a:schemeClr val="lt1"/>
          </a:fontRef>
        </p:style>
      </p:pic>
      <p:sp>
        <p:nvSpPr>
          <p:cNvPr id="22" name="TextBox 21">
            <a:extLst>
              <a:ext uri="{FF2B5EF4-FFF2-40B4-BE49-F238E27FC236}">
                <a16:creationId xmlns:a16="http://schemas.microsoft.com/office/drawing/2014/main" id="{56813610-DE09-4603-A723-87F5EC4DDFD2}"/>
              </a:ext>
            </a:extLst>
          </p:cNvPr>
          <p:cNvSpPr txBox="1"/>
          <p:nvPr/>
        </p:nvSpPr>
        <p:spPr>
          <a:xfrm>
            <a:off x="3171685" y="1933702"/>
            <a:ext cx="3452297" cy="369332"/>
          </a:xfrm>
          <a:prstGeom prst="rect">
            <a:avLst/>
          </a:prstGeom>
          <a:noFill/>
        </p:spPr>
        <p:txBody>
          <a:bodyPr wrap="square" rtlCol="0">
            <a:spAutoFit/>
          </a:bodyPr>
          <a:lstStyle/>
          <a:p>
            <a:r>
              <a:rPr lang="en-GB" dirty="0">
                <a:solidFill>
                  <a:schemeClr val="bg1"/>
                </a:solidFill>
              </a:rPr>
              <a:t>“African Marigold” 1876</a:t>
            </a:r>
          </a:p>
        </p:txBody>
      </p:sp>
    </p:spTree>
    <p:extLst>
      <p:ext uri="{BB962C8B-B14F-4D97-AF65-F5344CB8AC3E}">
        <p14:creationId xmlns:p14="http://schemas.microsoft.com/office/powerpoint/2010/main" val="15950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up)">
                                      <p:cBhvr>
                                        <p:cTn id="7" dur="1000"/>
                                        <p:tgtEl>
                                          <p:spTgt spid="19"/>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up)">
                                      <p:cBhvr>
                                        <p:cTn id="10" dur="1000"/>
                                        <p:tgtEl>
                                          <p:spTgt spid="22"/>
                                        </p:tgtEl>
                                      </p:cBhvr>
                                    </p:animEffect>
                                  </p:childTnLst>
                                </p:cTn>
                              </p:par>
                              <p:par>
                                <p:cTn id="11" presetID="22" presetClass="entr" presetSubtype="1"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up)">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A607400-6396-47DE-B805-2C39C7E6DB6F}"/>
              </a:ext>
            </a:extLst>
          </p:cNvPr>
          <p:cNvSpPr>
            <a:spLocks noGrp="1"/>
          </p:cNvSpPr>
          <p:nvPr>
            <p:ph type="title"/>
          </p:nvPr>
        </p:nvSpPr>
        <p:spPr>
          <a:xfrm>
            <a:off x="2279650" y="765175"/>
            <a:ext cx="7632701" cy="708026"/>
          </a:xfrm>
        </p:spPr>
        <p:txBody>
          <a:bodyPr/>
          <a:lstStyle/>
          <a:p>
            <a:pPr algn="ctr"/>
            <a:r>
              <a:rPr lang="en-GB" sz="3600" dirty="0"/>
              <a:t>An Influential Artist</a:t>
            </a:r>
          </a:p>
        </p:txBody>
      </p:sp>
      <p:sp>
        <p:nvSpPr>
          <p:cNvPr id="19" name="Rectangle 18">
            <a:extLst>
              <a:ext uri="{FF2B5EF4-FFF2-40B4-BE49-F238E27FC236}">
                <a16:creationId xmlns:a16="http://schemas.microsoft.com/office/drawing/2014/main" id="{7C953093-2613-4259-B7F3-C4586D82F975}"/>
              </a:ext>
            </a:extLst>
          </p:cNvPr>
          <p:cNvSpPr/>
          <p:nvPr/>
        </p:nvSpPr>
        <p:spPr>
          <a:xfrm>
            <a:off x="4168773" y="1473201"/>
            <a:ext cx="3136392" cy="4138914"/>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 name="Picture 2">
            <a:extLst>
              <a:ext uri="{FF2B5EF4-FFF2-40B4-BE49-F238E27FC236}">
                <a16:creationId xmlns:a16="http://schemas.microsoft.com/office/drawing/2014/main" id="{274711F8-5D07-4465-BF0F-2544401367E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3292"/>
          <a:stretch/>
        </p:blipFill>
        <p:spPr>
          <a:xfrm>
            <a:off x="4518967" y="1864509"/>
            <a:ext cx="3154066" cy="4138913"/>
          </a:xfrm>
          <a:prstGeom prst="rect">
            <a:avLst/>
          </a:prstGeom>
        </p:spPr>
        <p:style>
          <a:lnRef idx="3">
            <a:schemeClr val="lt1"/>
          </a:lnRef>
          <a:fillRef idx="1">
            <a:schemeClr val="accent5"/>
          </a:fillRef>
          <a:effectRef idx="1">
            <a:schemeClr val="accent5"/>
          </a:effectRef>
          <a:fontRef idx="minor">
            <a:schemeClr val="lt1"/>
          </a:fontRef>
        </p:style>
      </p:pic>
      <p:sp>
        <p:nvSpPr>
          <p:cNvPr id="22" name="TextBox 21">
            <a:extLst>
              <a:ext uri="{FF2B5EF4-FFF2-40B4-BE49-F238E27FC236}">
                <a16:creationId xmlns:a16="http://schemas.microsoft.com/office/drawing/2014/main" id="{56813610-DE09-4603-A723-87F5EC4DDFD2}"/>
              </a:ext>
            </a:extLst>
          </p:cNvPr>
          <p:cNvSpPr txBox="1"/>
          <p:nvPr/>
        </p:nvSpPr>
        <p:spPr>
          <a:xfrm>
            <a:off x="4168774" y="1473201"/>
            <a:ext cx="3452297" cy="369332"/>
          </a:xfrm>
          <a:prstGeom prst="rect">
            <a:avLst/>
          </a:prstGeom>
          <a:noFill/>
        </p:spPr>
        <p:txBody>
          <a:bodyPr wrap="square" rtlCol="0">
            <a:spAutoFit/>
          </a:bodyPr>
          <a:lstStyle/>
          <a:p>
            <a:r>
              <a:rPr lang="en-GB" dirty="0">
                <a:solidFill>
                  <a:schemeClr val="bg1"/>
                </a:solidFill>
              </a:rPr>
              <a:t>“Daisy” 1864</a:t>
            </a:r>
          </a:p>
        </p:txBody>
      </p:sp>
    </p:spTree>
    <p:extLst>
      <p:ext uri="{BB962C8B-B14F-4D97-AF65-F5344CB8AC3E}">
        <p14:creationId xmlns:p14="http://schemas.microsoft.com/office/powerpoint/2010/main" val="777230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up)">
                                      <p:cBhvr>
                                        <p:cTn id="7" dur="1000"/>
                                        <p:tgtEl>
                                          <p:spTgt spid="19"/>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up)">
                                      <p:cBhvr>
                                        <p:cTn id="10" dur="1000"/>
                                        <p:tgtEl>
                                          <p:spTgt spid="22"/>
                                        </p:tgtEl>
                                      </p:cBhvr>
                                    </p:animEffect>
                                  </p:childTnLst>
                                </p:cTn>
                              </p:par>
                              <p:par>
                                <p:cTn id="11" presetID="22" presetClass="entr" presetSubtype="1"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up)">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A607400-6396-47DE-B805-2C39C7E6DB6F}"/>
              </a:ext>
            </a:extLst>
          </p:cNvPr>
          <p:cNvSpPr>
            <a:spLocks noGrp="1"/>
          </p:cNvSpPr>
          <p:nvPr>
            <p:ph type="title"/>
          </p:nvPr>
        </p:nvSpPr>
        <p:spPr>
          <a:xfrm>
            <a:off x="2279650" y="765175"/>
            <a:ext cx="7632701" cy="708026"/>
          </a:xfrm>
        </p:spPr>
        <p:txBody>
          <a:bodyPr/>
          <a:lstStyle/>
          <a:p>
            <a:pPr algn="ctr"/>
            <a:r>
              <a:rPr lang="en-GB" sz="3600" dirty="0"/>
              <a:t>An Influential Artist</a:t>
            </a:r>
          </a:p>
        </p:txBody>
      </p:sp>
      <p:sp>
        <p:nvSpPr>
          <p:cNvPr id="19" name="Rectangle 18">
            <a:extLst>
              <a:ext uri="{FF2B5EF4-FFF2-40B4-BE49-F238E27FC236}">
                <a16:creationId xmlns:a16="http://schemas.microsoft.com/office/drawing/2014/main" id="{7C953093-2613-4259-B7F3-C4586D82F975}"/>
              </a:ext>
            </a:extLst>
          </p:cNvPr>
          <p:cNvSpPr/>
          <p:nvPr/>
        </p:nvSpPr>
        <p:spPr>
          <a:xfrm>
            <a:off x="4897628" y="1871716"/>
            <a:ext cx="3136392" cy="4138914"/>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F3689395-2E9D-4222-B1FE-B908702283F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1686" b="18542"/>
          <a:stretch/>
        </p:blipFill>
        <p:spPr>
          <a:xfrm>
            <a:off x="4528693" y="1473202"/>
            <a:ext cx="3154065" cy="4138913"/>
          </a:xfrm>
          <a:prstGeom prst="rect">
            <a:avLst/>
          </a:prstGeom>
        </p:spPr>
        <p:style>
          <a:lnRef idx="3">
            <a:schemeClr val="lt1"/>
          </a:lnRef>
          <a:fillRef idx="1">
            <a:schemeClr val="accent5"/>
          </a:fillRef>
          <a:effectRef idx="1">
            <a:schemeClr val="accent5"/>
          </a:effectRef>
          <a:fontRef idx="minor">
            <a:schemeClr val="lt1"/>
          </a:fontRef>
        </p:style>
      </p:pic>
      <p:sp>
        <p:nvSpPr>
          <p:cNvPr id="22" name="TextBox 21">
            <a:extLst>
              <a:ext uri="{FF2B5EF4-FFF2-40B4-BE49-F238E27FC236}">
                <a16:creationId xmlns:a16="http://schemas.microsoft.com/office/drawing/2014/main" id="{56813610-DE09-4603-A723-87F5EC4DDFD2}"/>
              </a:ext>
            </a:extLst>
          </p:cNvPr>
          <p:cNvSpPr txBox="1"/>
          <p:nvPr/>
        </p:nvSpPr>
        <p:spPr>
          <a:xfrm>
            <a:off x="4897629" y="5641298"/>
            <a:ext cx="3452297" cy="369332"/>
          </a:xfrm>
          <a:prstGeom prst="rect">
            <a:avLst/>
          </a:prstGeom>
          <a:noFill/>
        </p:spPr>
        <p:txBody>
          <a:bodyPr wrap="square" rtlCol="0">
            <a:spAutoFit/>
          </a:bodyPr>
          <a:lstStyle/>
          <a:p>
            <a:r>
              <a:rPr lang="en-GB" dirty="0">
                <a:solidFill>
                  <a:schemeClr val="bg1"/>
                </a:solidFill>
              </a:rPr>
              <a:t>“Acanthus” 1875</a:t>
            </a:r>
          </a:p>
        </p:txBody>
      </p:sp>
    </p:spTree>
    <p:extLst>
      <p:ext uri="{BB962C8B-B14F-4D97-AF65-F5344CB8AC3E}">
        <p14:creationId xmlns:p14="http://schemas.microsoft.com/office/powerpoint/2010/main" val="3341758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000"/>
                                        <p:tgtEl>
                                          <p:spTgt spid="5"/>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ipe(up)">
                                      <p:cBhvr>
                                        <p:cTn id="10" dur="1000"/>
                                        <p:tgtEl>
                                          <p:spTgt spid="19"/>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wipe(up)">
                                      <p:cBhvr>
                                        <p:cTn id="13"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A607400-6396-47DE-B805-2C39C7E6DB6F}"/>
              </a:ext>
            </a:extLst>
          </p:cNvPr>
          <p:cNvSpPr>
            <a:spLocks noGrp="1"/>
          </p:cNvSpPr>
          <p:nvPr>
            <p:ph type="title"/>
          </p:nvPr>
        </p:nvSpPr>
        <p:spPr>
          <a:xfrm>
            <a:off x="2279650" y="765175"/>
            <a:ext cx="7632701" cy="708026"/>
          </a:xfrm>
        </p:spPr>
        <p:txBody>
          <a:bodyPr/>
          <a:lstStyle/>
          <a:p>
            <a:pPr algn="ctr"/>
            <a:r>
              <a:rPr lang="en-GB" sz="3600" dirty="0"/>
              <a:t>An Influential Artist</a:t>
            </a:r>
          </a:p>
        </p:txBody>
      </p:sp>
      <p:sp>
        <p:nvSpPr>
          <p:cNvPr id="19" name="Rectangle 18">
            <a:extLst>
              <a:ext uri="{FF2B5EF4-FFF2-40B4-BE49-F238E27FC236}">
                <a16:creationId xmlns:a16="http://schemas.microsoft.com/office/drawing/2014/main" id="{7C953093-2613-4259-B7F3-C4586D82F975}"/>
              </a:ext>
            </a:extLst>
          </p:cNvPr>
          <p:cNvSpPr/>
          <p:nvPr/>
        </p:nvSpPr>
        <p:spPr>
          <a:xfrm>
            <a:off x="4747028" y="1920675"/>
            <a:ext cx="3456698" cy="3375983"/>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 name="Picture 2">
            <a:extLst>
              <a:ext uri="{FF2B5EF4-FFF2-40B4-BE49-F238E27FC236}">
                <a16:creationId xmlns:a16="http://schemas.microsoft.com/office/drawing/2014/main" id="{8B6FB86F-96C4-4480-B842-79EA6292674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9580" y="2312761"/>
            <a:ext cx="3452297" cy="3375983"/>
          </a:xfrm>
          <a:prstGeom prst="rect">
            <a:avLst/>
          </a:prstGeom>
        </p:spPr>
        <p:style>
          <a:lnRef idx="3">
            <a:schemeClr val="lt1"/>
          </a:lnRef>
          <a:fillRef idx="1">
            <a:schemeClr val="accent5"/>
          </a:fillRef>
          <a:effectRef idx="1">
            <a:schemeClr val="accent5"/>
          </a:effectRef>
          <a:fontRef idx="minor">
            <a:schemeClr val="lt1"/>
          </a:fontRef>
        </p:style>
      </p:pic>
      <p:sp>
        <p:nvSpPr>
          <p:cNvPr id="22" name="TextBox 21">
            <a:extLst>
              <a:ext uri="{FF2B5EF4-FFF2-40B4-BE49-F238E27FC236}">
                <a16:creationId xmlns:a16="http://schemas.microsoft.com/office/drawing/2014/main" id="{56813610-DE09-4603-A723-87F5EC4DDFD2}"/>
              </a:ext>
            </a:extLst>
          </p:cNvPr>
          <p:cNvSpPr txBox="1"/>
          <p:nvPr/>
        </p:nvSpPr>
        <p:spPr>
          <a:xfrm>
            <a:off x="4747029" y="1920674"/>
            <a:ext cx="3452297" cy="369332"/>
          </a:xfrm>
          <a:prstGeom prst="rect">
            <a:avLst/>
          </a:prstGeom>
          <a:noFill/>
        </p:spPr>
        <p:txBody>
          <a:bodyPr wrap="square" rtlCol="0">
            <a:spAutoFit/>
          </a:bodyPr>
          <a:lstStyle/>
          <a:p>
            <a:r>
              <a:rPr lang="en-GB" dirty="0">
                <a:solidFill>
                  <a:schemeClr val="bg1"/>
                </a:solidFill>
              </a:rPr>
              <a:t>“Strawberry Thief” 1883</a:t>
            </a:r>
          </a:p>
        </p:txBody>
      </p:sp>
    </p:spTree>
    <p:extLst>
      <p:ext uri="{BB962C8B-B14F-4D97-AF65-F5344CB8AC3E}">
        <p14:creationId xmlns:p14="http://schemas.microsoft.com/office/powerpoint/2010/main" val="3676409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up)">
                                      <p:cBhvr>
                                        <p:cTn id="7" dur="1000"/>
                                        <p:tgtEl>
                                          <p:spTgt spid="22"/>
                                        </p:tgtEl>
                                      </p:cBhvr>
                                    </p:animEffect>
                                  </p:childTnLst>
                                </p:cTn>
                              </p:par>
                              <p:par>
                                <p:cTn id="8" presetID="22" presetClass="entr" presetSubtype="1"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up)">
                                      <p:cBhvr>
                                        <p:cTn id="10" dur="1000"/>
                                        <p:tgtEl>
                                          <p:spTgt spid="3"/>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wipe(up)">
                                      <p:cBhvr>
                                        <p:cTn id="13"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94691" y="1936654"/>
            <a:ext cx="10040216" cy="4766492"/>
          </a:xfrm>
          <a:prstGeom prst="rect">
            <a:avLst/>
          </a:prstGeom>
        </p:spPr>
      </p:pic>
      <p:sp>
        <p:nvSpPr>
          <p:cNvPr id="5" name="TextBox 4"/>
          <p:cNvSpPr txBox="1"/>
          <p:nvPr/>
        </p:nvSpPr>
        <p:spPr>
          <a:xfrm>
            <a:off x="258619" y="221672"/>
            <a:ext cx="11356827" cy="584775"/>
          </a:xfrm>
          <a:prstGeom prst="rect">
            <a:avLst/>
          </a:prstGeom>
          <a:noFill/>
        </p:spPr>
        <p:txBody>
          <a:bodyPr wrap="none" rtlCol="0">
            <a:spAutoFit/>
          </a:bodyPr>
          <a:lstStyle/>
          <a:p>
            <a:r>
              <a:rPr lang="en-GB" sz="3200" dirty="0" smtClean="0">
                <a:latin typeface="SassoonPrimaryInfant" panose="00000400000000000000" pitchFamily="2" charset="0"/>
              </a:rPr>
              <a:t>Can you have a go at home to make a pattern like William Morris?</a:t>
            </a:r>
            <a:endParaRPr lang="en-GB" sz="3200" dirty="0">
              <a:latin typeface="SassoonPrimaryInfant" panose="00000400000000000000" pitchFamily="2" charset="0"/>
            </a:endParaRPr>
          </a:p>
        </p:txBody>
      </p:sp>
    </p:spTree>
    <p:extLst>
      <p:ext uri="{BB962C8B-B14F-4D97-AF65-F5344CB8AC3E}">
        <p14:creationId xmlns:p14="http://schemas.microsoft.com/office/powerpoint/2010/main" val="157070765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8619" y="221672"/>
            <a:ext cx="11356827" cy="584775"/>
          </a:xfrm>
          <a:prstGeom prst="rect">
            <a:avLst/>
          </a:prstGeom>
          <a:noFill/>
        </p:spPr>
        <p:txBody>
          <a:bodyPr wrap="none" rtlCol="0">
            <a:spAutoFit/>
          </a:bodyPr>
          <a:lstStyle/>
          <a:p>
            <a:r>
              <a:rPr lang="en-GB" sz="3200" dirty="0" smtClean="0">
                <a:latin typeface="SassoonPrimaryInfant" panose="00000400000000000000" pitchFamily="2" charset="0"/>
              </a:rPr>
              <a:t>Can you have a go at home to make a pattern like William Morris?</a:t>
            </a:r>
            <a:endParaRPr lang="en-GB" sz="3200" dirty="0">
              <a:latin typeface="SassoonPrimaryInfant" panose="00000400000000000000" pitchFamily="2" charset="0"/>
            </a:endParaRPr>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5681" b="2009"/>
          <a:stretch/>
        </p:blipFill>
        <p:spPr>
          <a:xfrm>
            <a:off x="803565" y="1186512"/>
            <a:ext cx="4064000" cy="2706299"/>
          </a:xfrm>
          <a:prstGeom prst="rect">
            <a:avLst/>
          </a:prstGeom>
          <a:ln w="57150">
            <a:solidFill>
              <a:schemeClr val="bg1">
                <a:lumMod val="95000"/>
              </a:schemeClr>
            </a:solidFill>
          </a:ln>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11056" y="2411027"/>
            <a:ext cx="3540125" cy="2360613"/>
          </a:xfrm>
          <a:prstGeom prst="rect">
            <a:avLst/>
          </a:prstGeom>
          <a:ln w="57150">
            <a:solidFill>
              <a:schemeClr val="bg1">
                <a:lumMod val="95000"/>
              </a:schemeClr>
            </a:solidFill>
          </a:ln>
        </p:spPr>
      </p:pic>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r="15988"/>
          <a:stretch/>
        </p:blipFill>
        <p:spPr>
          <a:xfrm>
            <a:off x="1066296" y="4286414"/>
            <a:ext cx="3538537" cy="2365375"/>
          </a:xfrm>
          <a:prstGeom prst="rect">
            <a:avLst/>
          </a:prstGeom>
          <a:ln w="57150">
            <a:solidFill>
              <a:schemeClr val="bg1">
                <a:lumMod val="95000"/>
              </a:schemeClr>
            </a:solidFill>
          </a:ln>
        </p:spPr>
      </p:pic>
      <p:pic>
        <p:nvPicPr>
          <p:cNvPr id="2" name="Picture 1"/>
          <p:cNvPicPr>
            <a:picLocks noChangeAspect="1"/>
          </p:cNvPicPr>
          <p:nvPr/>
        </p:nvPicPr>
        <p:blipFill>
          <a:blip r:embed="rId5"/>
          <a:stretch>
            <a:fillRect/>
          </a:stretch>
        </p:blipFill>
        <p:spPr>
          <a:xfrm>
            <a:off x="5581073" y="1791855"/>
            <a:ext cx="6495495" cy="3997757"/>
          </a:xfrm>
          <a:prstGeom prst="rect">
            <a:avLst/>
          </a:prstGeom>
        </p:spPr>
      </p:pic>
    </p:spTree>
    <p:extLst>
      <p:ext uri="{BB962C8B-B14F-4D97-AF65-F5344CB8AC3E}">
        <p14:creationId xmlns:p14="http://schemas.microsoft.com/office/powerpoint/2010/main" val="24358641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descr="10 Benefits Of Ginger - Health Benefits Of Ginge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Rectangle 3"/>
          <p:cNvSpPr/>
          <p:nvPr/>
        </p:nvSpPr>
        <p:spPr>
          <a:xfrm>
            <a:off x="2406548" y="6224626"/>
            <a:ext cx="3924792" cy="461665"/>
          </a:xfrm>
          <a:prstGeom prst="rect">
            <a:avLst/>
          </a:prstGeom>
        </p:spPr>
        <p:txBody>
          <a:bodyPr wrap="none">
            <a:spAutoFit/>
          </a:bodyPr>
          <a:lstStyle/>
          <a:p>
            <a:r>
              <a:rPr lang="en-US" sz="2400" dirty="0">
                <a:ln w="0"/>
                <a:effectLst>
                  <a:outerShdw blurRad="38100" dist="19050" dir="2700000" algn="tl" rotWithShape="0">
                    <a:schemeClr val="dk1">
                      <a:alpha val="40000"/>
                    </a:schemeClr>
                  </a:outerShdw>
                </a:effectLst>
                <a:latin typeface="SassoonPrimaryInfant" panose="00000400000000000000" pitchFamily="2" charset="0"/>
              </a:rPr>
              <a:t>year1@holyroodprimary.co.uk</a:t>
            </a:r>
          </a:p>
        </p:txBody>
      </p:sp>
      <p:sp>
        <p:nvSpPr>
          <p:cNvPr id="5" name="Rectangle 4"/>
          <p:cNvSpPr/>
          <p:nvPr/>
        </p:nvSpPr>
        <p:spPr>
          <a:xfrm>
            <a:off x="-304253" y="345066"/>
            <a:ext cx="12219565" cy="5878532"/>
          </a:xfrm>
          <a:prstGeom prst="rect">
            <a:avLst/>
          </a:prstGeom>
        </p:spPr>
        <p:txBody>
          <a:bodyPr wrap="square">
            <a:spAutoFit/>
          </a:bodyPr>
          <a:lstStyle/>
          <a:p>
            <a:pPr algn="ctr"/>
            <a:r>
              <a:rPr lang="en-US" sz="3200" dirty="0">
                <a:ln w="0"/>
                <a:effectLst>
                  <a:outerShdw blurRad="38100" dist="19050" dir="2700000" algn="tl" rotWithShape="0">
                    <a:schemeClr val="dk1">
                      <a:alpha val="40000"/>
                    </a:schemeClr>
                  </a:outerShdw>
                </a:effectLst>
                <a:latin typeface="SassoonPrimaryInfant" panose="00000400000000000000" pitchFamily="2" charset="0"/>
              </a:rPr>
              <a:t>Task: To </a:t>
            </a:r>
            <a:r>
              <a:rPr lang="en-US" sz="3200" dirty="0" smtClean="0">
                <a:ln w="0"/>
                <a:effectLst>
                  <a:outerShdw blurRad="38100" dist="19050" dir="2700000" algn="tl" rotWithShape="0">
                    <a:schemeClr val="dk1">
                      <a:alpha val="40000"/>
                    </a:schemeClr>
                  </a:outerShdw>
                </a:effectLst>
                <a:latin typeface="SassoonPrimaryInfant" panose="00000400000000000000" pitchFamily="2" charset="0"/>
              </a:rPr>
              <a:t>have a go at making a pattern with the printing technique.</a:t>
            </a:r>
          </a:p>
          <a:p>
            <a:pPr algn="ctr"/>
            <a:endParaRPr lang="en-US" sz="3200" dirty="0">
              <a:ln w="0"/>
              <a:effectLst>
                <a:outerShdw blurRad="38100" dist="19050" dir="2700000" algn="tl" rotWithShape="0">
                  <a:schemeClr val="dk1">
                    <a:alpha val="40000"/>
                  </a:schemeClr>
                </a:outerShdw>
              </a:effectLst>
              <a:latin typeface="SassoonPrimaryInfant" panose="00000400000000000000" pitchFamily="2" charset="0"/>
            </a:endParaRPr>
          </a:p>
          <a:p>
            <a:pPr algn="ctr"/>
            <a:r>
              <a:rPr lang="en-US" sz="3200" dirty="0" smtClean="0">
                <a:ln w="0"/>
                <a:effectLst>
                  <a:outerShdw blurRad="38100" dist="19050" dir="2700000" algn="tl" rotWithShape="0">
                    <a:schemeClr val="dk1">
                      <a:alpha val="40000"/>
                    </a:schemeClr>
                  </a:outerShdw>
                </a:effectLst>
                <a:latin typeface="SassoonPrimaryInfant" panose="00000400000000000000" pitchFamily="2" charset="0"/>
              </a:rPr>
              <a:t>If you don’t have any paint at home you could use:</a:t>
            </a:r>
          </a:p>
          <a:p>
            <a:pPr algn="ctr"/>
            <a:r>
              <a:rPr lang="en-US" sz="3200" dirty="0" smtClean="0">
                <a:ln w="0"/>
                <a:effectLst>
                  <a:outerShdw blurRad="38100" dist="19050" dir="2700000" algn="tl" rotWithShape="0">
                    <a:schemeClr val="dk1">
                      <a:alpha val="40000"/>
                    </a:schemeClr>
                  </a:outerShdw>
                </a:effectLst>
                <a:latin typeface="SassoonPrimaryInfant" panose="00000400000000000000" pitchFamily="2" charset="0"/>
              </a:rPr>
              <a:t>Ink</a:t>
            </a:r>
          </a:p>
          <a:p>
            <a:pPr algn="ctr"/>
            <a:r>
              <a:rPr lang="en-US" sz="3200" dirty="0" smtClean="0">
                <a:ln w="0"/>
                <a:effectLst>
                  <a:outerShdw blurRad="38100" dist="19050" dir="2700000" algn="tl" rotWithShape="0">
                    <a:schemeClr val="dk1">
                      <a:alpha val="40000"/>
                    </a:schemeClr>
                  </a:outerShdw>
                </a:effectLst>
                <a:latin typeface="SassoonPrimaryInfant" panose="00000400000000000000" pitchFamily="2" charset="0"/>
              </a:rPr>
              <a:t>Coffee granules diluted with a little water</a:t>
            </a:r>
          </a:p>
          <a:p>
            <a:pPr algn="ctr"/>
            <a:endParaRPr lang="en-US" sz="3200" dirty="0" smtClean="0">
              <a:ln w="0"/>
              <a:effectLst>
                <a:outerShdw blurRad="38100" dist="19050" dir="2700000" algn="tl" rotWithShape="0">
                  <a:schemeClr val="dk1">
                    <a:alpha val="40000"/>
                  </a:schemeClr>
                </a:outerShdw>
              </a:effectLst>
              <a:latin typeface="SassoonPrimaryInfant" panose="00000400000000000000" pitchFamily="2" charset="0"/>
            </a:endParaRPr>
          </a:p>
          <a:p>
            <a:pPr algn="ctr"/>
            <a:r>
              <a:rPr lang="en-US" sz="3200" dirty="0" smtClean="0">
                <a:ln w="0"/>
                <a:effectLst>
                  <a:outerShdw blurRad="38100" dist="19050" dir="2700000" algn="tl" rotWithShape="0">
                    <a:schemeClr val="dk1">
                      <a:alpha val="40000"/>
                    </a:schemeClr>
                  </a:outerShdw>
                </a:effectLst>
                <a:latin typeface="SassoonPrimaryInfant" panose="00000400000000000000" pitchFamily="2" charset="0"/>
              </a:rPr>
              <a:t>Homemade  Paint recipe</a:t>
            </a:r>
          </a:p>
          <a:p>
            <a:r>
              <a:rPr lang="en-US" sz="2400" dirty="0" smtClean="0">
                <a:latin typeface="SassoonPrimaryInfant" panose="00000400000000000000" pitchFamily="2" charset="0"/>
              </a:rPr>
              <a:t>                                                       1/2 </a:t>
            </a:r>
            <a:r>
              <a:rPr lang="en-US" sz="2400" dirty="0">
                <a:latin typeface="SassoonPrimaryInfant" panose="00000400000000000000" pitchFamily="2" charset="0"/>
              </a:rPr>
              <a:t>cup flour.</a:t>
            </a:r>
          </a:p>
          <a:p>
            <a:r>
              <a:rPr lang="en-US" sz="2400" dirty="0" smtClean="0">
                <a:latin typeface="SassoonPrimaryInfant" panose="00000400000000000000" pitchFamily="2" charset="0"/>
              </a:rPr>
              <a:t>                                                       1 </a:t>
            </a:r>
            <a:r>
              <a:rPr lang="en-US" sz="2400" dirty="0">
                <a:latin typeface="SassoonPrimaryInfant" panose="00000400000000000000" pitchFamily="2" charset="0"/>
              </a:rPr>
              <a:t>cup water.</a:t>
            </a:r>
          </a:p>
          <a:p>
            <a:r>
              <a:rPr lang="en-US" sz="2400" dirty="0" smtClean="0">
                <a:latin typeface="SassoonPrimaryInfant" panose="00000400000000000000" pitchFamily="2" charset="0"/>
              </a:rPr>
              <a:t>                                                       pinch </a:t>
            </a:r>
            <a:r>
              <a:rPr lang="en-US" sz="2400" dirty="0">
                <a:latin typeface="SassoonPrimaryInfant" panose="00000400000000000000" pitchFamily="2" charset="0"/>
              </a:rPr>
              <a:t>of salt (optional)</a:t>
            </a:r>
          </a:p>
          <a:p>
            <a:r>
              <a:rPr lang="en-US" sz="2400" dirty="0" smtClean="0">
                <a:latin typeface="SassoonPrimaryInfant" panose="00000400000000000000" pitchFamily="2" charset="0"/>
              </a:rPr>
              <a:t>                                                       extra </a:t>
            </a:r>
            <a:r>
              <a:rPr lang="en-US" sz="2400" dirty="0">
                <a:latin typeface="SassoonPrimaryInfant" panose="00000400000000000000" pitchFamily="2" charset="0"/>
              </a:rPr>
              <a:t>water.</a:t>
            </a:r>
          </a:p>
          <a:p>
            <a:r>
              <a:rPr lang="en-US" sz="2400" dirty="0" smtClean="0">
                <a:latin typeface="SassoonPrimaryInfant" panose="00000400000000000000" pitchFamily="2" charset="0"/>
              </a:rPr>
              <a:t>                                                       Food </a:t>
            </a:r>
            <a:r>
              <a:rPr lang="en-US" sz="2400" dirty="0" err="1" smtClean="0">
                <a:latin typeface="SassoonPrimaryInfant" panose="00000400000000000000" pitchFamily="2" charset="0"/>
              </a:rPr>
              <a:t>colouring</a:t>
            </a:r>
            <a:endParaRPr lang="en-US" sz="4000" dirty="0" smtClean="0">
              <a:ln w="0"/>
              <a:effectLst>
                <a:outerShdw blurRad="38100" dist="19050" dir="2700000" algn="tl" rotWithShape="0">
                  <a:schemeClr val="dk1">
                    <a:alpha val="40000"/>
                  </a:schemeClr>
                </a:outerShdw>
              </a:effectLst>
              <a:latin typeface="SassoonPrimaryInfant" panose="00000400000000000000" pitchFamily="2" charset="0"/>
            </a:endParaRPr>
          </a:p>
          <a:p>
            <a:pPr algn="ctr"/>
            <a:endParaRPr lang="en-US" sz="3200" dirty="0">
              <a:ln w="0"/>
              <a:effectLst>
                <a:outerShdw blurRad="38100" dist="19050" dir="2700000" algn="tl" rotWithShape="0">
                  <a:schemeClr val="dk1">
                    <a:alpha val="40000"/>
                  </a:schemeClr>
                </a:outerShdw>
              </a:effectLst>
              <a:latin typeface="SassoonPrimaryInfant" panose="00000400000000000000" pitchFamily="2" charset="0"/>
            </a:endParaRPr>
          </a:p>
        </p:txBody>
      </p:sp>
      <p:pic>
        <p:nvPicPr>
          <p:cNvPr id="7" name="Picture 6" descr="File:Gnome-envelope.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5575" y="4830618"/>
            <a:ext cx="2027382" cy="2027382"/>
          </a:xfrm>
          <a:prstGeom prst="rect">
            <a:avLst/>
          </a:prstGeom>
        </p:spPr>
      </p:pic>
    </p:spTree>
    <p:extLst>
      <p:ext uri="{BB962C8B-B14F-4D97-AF65-F5344CB8AC3E}">
        <p14:creationId xmlns:p14="http://schemas.microsoft.com/office/powerpoint/2010/main" val="59251640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ular Callout 2"/>
          <p:cNvSpPr/>
          <p:nvPr/>
        </p:nvSpPr>
        <p:spPr>
          <a:xfrm flipH="1">
            <a:off x="238092" y="1046136"/>
            <a:ext cx="6402932" cy="2429347"/>
          </a:xfrm>
          <a:prstGeom prst="wedgeRoundRectCallout">
            <a:avLst>
              <a:gd name="adj1" fmla="val -49700"/>
              <a:gd name="adj2" fmla="val 76771"/>
              <a:gd name="adj3" fmla="val 16667"/>
            </a:avLst>
          </a:prstGeom>
          <a:solidFill>
            <a:schemeClr val="accent1">
              <a:lumMod val="40000"/>
              <a:lumOff val="60000"/>
            </a:schemeClr>
          </a:solidFill>
          <a:ln w="38100">
            <a:solidFill>
              <a:srgbClr val="0D0E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dirty="0" smtClean="0">
                <a:solidFill>
                  <a:srgbClr val="002060"/>
                </a:solidFill>
                <a:latin typeface="SassoonPrimaryInfant" panose="00000400000000000000" pitchFamily="2" charset="0"/>
              </a:rPr>
              <a:t>What objects did we learn about today? </a:t>
            </a:r>
            <a:endParaRPr lang="en-GB" sz="3000" dirty="0">
              <a:solidFill>
                <a:srgbClr val="002060"/>
              </a:solidFill>
              <a:latin typeface="SassoonPrimaryInfant" panose="00000400000000000000" pitchFamily="2" charset="0"/>
            </a:endParaRPr>
          </a:p>
        </p:txBody>
      </p:sp>
      <p:sp>
        <p:nvSpPr>
          <p:cNvPr id="4" name="Rectangle 3"/>
          <p:cNvSpPr/>
          <p:nvPr/>
        </p:nvSpPr>
        <p:spPr>
          <a:xfrm>
            <a:off x="0" y="-199606"/>
            <a:ext cx="3411191" cy="1323439"/>
          </a:xfrm>
          <a:prstGeom prst="rect">
            <a:avLst/>
          </a:prstGeom>
          <a:noFill/>
        </p:spPr>
        <p:txBody>
          <a:bodyPr wrap="none" lIns="91440" tIns="45720" rIns="91440" bIns="45720">
            <a:spAutoFit/>
          </a:bodyPr>
          <a:lstStyle/>
          <a:p>
            <a:pPr algn="ctr"/>
            <a:r>
              <a:rPr lang="en-US" sz="8000" b="1" u="sng" cap="none" spc="0" dirty="0" smtClean="0">
                <a:ln w="22225">
                  <a:solidFill>
                    <a:schemeClr val="tx1"/>
                  </a:solidFill>
                  <a:prstDash val="solid"/>
                </a:ln>
                <a:solidFill>
                  <a:srgbClr val="FF0000"/>
                </a:solidFill>
                <a:effectLst>
                  <a:outerShdw blurRad="38100" dist="38100" dir="2700000" algn="tl">
                    <a:srgbClr val="000000">
                      <a:alpha val="43137"/>
                    </a:srgbClr>
                  </a:outerShdw>
                </a:effectLst>
              </a:rPr>
              <a:t>Plenary</a:t>
            </a:r>
            <a:endParaRPr lang="en-US" sz="8000" b="1" u="sng" cap="none" spc="0" dirty="0">
              <a:ln w="22225">
                <a:solidFill>
                  <a:schemeClr val="tx1"/>
                </a:solidFill>
                <a:prstDash val="solid"/>
              </a:ln>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7649747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See the source image"/>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977567" y="1218197"/>
            <a:ext cx="8596907" cy="4391526"/>
          </a:xfrm>
          <a:prstGeom prst="rect">
            <a:avLst/>
          </a:prstGeom>
          <a:noFill/>
          <a:extLst>
            <a:ext uri="{909E8E84-426E-40DD-AFC4-6F175D3DCCD1}">
              <a14:hiddenFill xmlns:a14="http://schemas.microsoft.com/office/drawing/2010/main">
                <a:solidFill>
                  <a:srgbClr val="FFFFFF"/>
                </a:solidFill>
              </a14:hiddenFill>
            </a:ext>
          </a:extLst>
        </p:spPr>
      </p:pic>
      <p:sp>
        <p:nvSpPr>
          <p:cNvPr id="40963" name="TextBox 4"/>
          <p:cNvSpPr txBox="1">
            <a:spLocks noChangeArrowheads="1"/>
          </p:cNvSpPr>
          <p:nvPr/>
        </p:nvSpPr>
        <p:spPr bwMode="auto">
          <a:xfrm>
            <a:off x="2630489" y="1735139"/>
            <a:ext cx="7483475"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defTabSz="457200" eaLnBrk="0" fontAlgn="base" hangingPunct="0">
              <a:spcBef>
                <a:spcPct val="0"/>
              </a:spcBef>
              <a:spcAft>
                <a:spcPct val="0"/>
              </a:spcAft>
              <a:defRPr>
                <a:solidFill>
                  <a:schemeClr val="tx1"/>
                </a:solidFill>
                <a:latin typeface="Garamond" panose="02020404030301010803" pitchFamily="18" charset="0"/>
              </a:defRPr>
            </a:lvl6pPr>
            <a:lvl7pPr marL="2971800" indent="-228600" defTabSz="457200" eaLnBrk="0" fontAlgn="base" hangingPunct="0">
              <a:spcBef>
                <a:spcPct val="0"/>
              </a:spcBef>
              <a:spcAft>
                <a:spcPct val="0"/>
              </a:spcAft>
              <a:defRPr>
                <a:solidFill>
                  <a:schemeClr val="tx1"/>
                </a:solidFill>
                <a:latin typeface="Garamond" panose="02020404030301010803" pitchFamily="18" charset="0"/>
              </a:defRPr>
            </a:lvl7pPr>
            <a:lvl8pPr marL="3429000" indent="-228600" defTabSz="457200" eaLnBrk="0" fontAlgn="base" hangingPunct="0">
              <a:spcBef>
                <a:spcPct val="0"/>
              </a:spcBef>
              <a:spcAft>
                <a:spcPct val="0"/>
              </a:spcAft>
              <a:defRPr>
                <a:solidFill>
                  <a:schemeClr val="tx1"/>
                </a:solidFill>
                <a:latin typeface="Garamond" panose="02020404030301010803" pitchFamily="18" charset="0"/>
              </a:defRPr>
            </a:lvl8pPr>
            <a:lvl9pPr marL="3886200" indent="-228600" defTabSz="457200" eaLnBrk="0" fontAlgn="base" hangingPunct="0">
              <a:spcBef>
                <a:spcPct val="0"/>
              </a:spcBef>
              <a:spcAft>
                <a:spcPct val="0"/>
              </a:spcAft>
              <a:defRPr>
                <a:solidFill>
                  <a:schemeClr val="tx1"/>
                </a:solidFill>
                <a:latin typeface="Garamond" panose="02020404030301010803" pitchFamily="18" charset="0"/>
              </a:defRPr>
            </a:lvl9pPr>
          </a:lstStyle>
          <a:p>
            <a:r>
              <a:rPr lang="en-GB" altLang="en-US" sz="3000">
                <a:latin typeface="Sassoon Penpals Joined" panose="02000400000000000000" pitchFamily="50" charset="0"/>
              </a:rPr>
              <a:t>Now the day is over, we lift our hands and say</a:t>
            </a:r>
          </a:p>
          <a:p>
            <a:r>
              <a:rPr lang="en-GB" altLang="en-US" sz="3000">
                <a:latin typeface="Sassoon Penpals Joined" panose="02000400000000000000" pitchFamily="50" charset="0"/>
              </a:rPr>
              <a:t>Thank you heavenly Father for today.</a:t>
            </a:r>
          </a:p>
          <a:p>
            <a:endParaRPr lang="en-GB" altLang="en-US" sz="3000">
              <a:latin typeface="Sassoon Penpals Joined" panose="02000400000000000000" pitchFamily="50" charset="0"/>
            </a:endParaRPr>
          </a:p>
          <a:p>
            <a:r>
              <a:rPr lang="en-GB" altLang="en-US" sz="3000">
                <a:latin typeface="Sassoon Penpals Joined" panose="02000400000000000000" pitchFamily="50" charset="0"/>
              </a:rPr>
              <a:t>We’re sorry for the wrong things, but glad about the right.</a:t>
            </a:r>
          </a:p>
          <a:p>
            <a:r>
              <a:rPr lang="en-GB" altLang="en-US" sz="3000">
                <a:latin typeface="Sassoon Penpals Joined" panose="02000400000000000000" pitchFamily="50" charset="0"/>
              </a:rPr>
              <a:t>Keep us Heavenly Father, in your love tonight.</a:t>
            </a:r>
          </a:p>
          <a:p>
            <a:endParaRPr lang="en-GB" altLang="en-US" sz="3000">
              <a:latin typeface="Sassoon Penpals Joined" panose="02000400000000000000" pitchFamily="50" charset="0"/>
            </a:endParaRPr>
          </a:p>
          <a:p>
            <a:r>
              <a:rPr lang="en-GB" altLang="en-US" sz="3000">
                <a:latin typeface="Sassoon Penpals Joined" panose="02000400000000000000" pitchFamily="50" charset="0"/>
              </a:rPr>
              <a:t>Amen</a:t>
            </a:r>
          </a:p>
        </p:txBody>
      </p:sp>
    </p:spTree>
    <p:extLst>
      <p:ext uri="{BB962C8B-B14F-4D97-AF65-F5344CB8AC3E}">
        <p14:creationId xmlns:p14="http://schemas.microsoft.com/office/powerpoint/2010/main" val="18662829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C4E2D778E92734C937E51F6E0169438" ma:contentTypeVersion="13" ma:contentTypeDescription="Create a new document." ma:contentTypeScope="" ma:versionID="5b9ebdf7086ace881ba117249a94b8c6">
  <xsd:schema xmlns:xsd="http://www.w3.org/2001/XMLSchema" xmlns:xs="http://www.w3.org/2001/XMLSchema" xmlns:p="http://schemas.microsoft.com/office/2006/metadata/properties" xmlns:ns3="12ff2bfd-3816-4c27-8fb4-617a10ce9654" xmlns:ns4="688cfe0b-51d0-4f5c-adf2-00b4769f8493" targetNamespace="http://schemas.microsoft.com/office/2006/metadata/properties" ma:root="true" ma:fieldsID="8e9b5a92307a6ddb7260423a9fd51fda" ns3:_="" ns4:_="">
    <xsd:import namespace="12ff2bfd-3816-4c27-8fb4-617a10ce9654"/>
    <xsd:import namespace="688cfe0b-51d0-4f5c-adf2-00b4769f8493"/>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DateTaken" minOccurs="0"/>
                <xsd:element ref="ns3:MediaServiceLocation" minOccurs="0"/>
                <xsd:element ref="ns3:MediaServiceOCR"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2ff2bfd-3816-4c27-8fb4-617a10ce96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88cfe0b-51d0-4f5c-adf2-00b4769f849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C3D3401-A931-40B4-BAFC-E5C5AD16AA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2ff2bfd-3816-4c27-8fb4-617a10ce9654"/>
    <ds:schemaRef ds:uri="688cfe0b-51d0-4f5c-adf2-00b4769f849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369EA56-A08F-416A-BF01-DBE27FA6631E}">
  <ds:schemaRefs>
    <ds:schemaRef ds:uri="688cfe0b-51d0-4f5c-adf2-00b4769f849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12ff2bfd-3816-4c27-8fb4-617a10ce9654"/>
    <ds:schemaRef ds:uri="http://www.w3.org/XML/1998/namespace"/>
    <ds:schemaRef ds:uri="http://purl.org/dc/dcmitype/"/>
  </ds:schemaRefs>
</ds:datastoreItem>
</file>

<file path=customXml/itemProps3.xml><?xml version="1.0" encoding="utf-8"?>
<ds:datastoreItem xmlns:ds="http://schemas.openxmlformats.org/officeDocument/2006/customXml" ds:itemID="{560B0EED-EAF2-454E-8253-9FE1E59116E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4880</TotalTime>
  <Words>617</Words>
  <Application>Microsoft Office PowerPoint</Application>
  <PresentationFormat>Widescreen</PresentationFormat>
  <Paragraphs>65</Paragraphs>
  <Slides>27</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27</vt:i4>
      </vt:variant>
    </vt:vector>
  </HeadingPairs>
  <TitlesOfParts>
    <vt:vector size="37" baseType="lpstr">
      <vt:lpstr>ＭＳ Ｐゴシック</vt:lpstr>
      <vt:lpstr>Arial</vt:lpstr>
      <vt:lpstr>Calibri</vt:lpstr>
      <vt:lpstr>Calibri Light</vt:lpstr>
      <vt:lpstr>Sassoon Penpals Joined</vt:lpstr>
      <vt:lpstr>SassoonPrimaryInfant</vt:lpstr>
      <vt:lpstr>Tuffy</vt:lpstr>
      <vt:lpstr>Tuffy-TTF</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Can you spot any themes in the work?</vt:lpstr>
      <vt:lpstr>          Are your walls painted different colours?  Do you have any wallpaper?   </vt:lpstr>
      <vt:lpstr>           Who is this man?</vt:lpstr>
      <vt:lpstr>Who Was William Morris</vt:lpstr>
      <vt:lpstr>Who Was William Morris</vt:lpstr>
      <vt:lpstr>Who Was William Morris</vt:lpstr>
      <vt:lpstr>William Morris – The Style</vt:lpstr>
      <vt:lpstr>William Morris – The Technique</vt:lpstr>
      <vt:lpstr>An Influential Artist</vt:lpstr>
      <vt:lpstr>An Influential Artist</vt:lpstr>
      <vt:lpstr>An Influential Artist</vt:lpstr>
      <vt:lpstr>An Influential Artist</vt:lpstr>
      <vt:lpstr>An Influential Artist</vt:lpstr>
      <vt:lpstr>An Influential Artist</vt:lpstr>
      <vt:lpstr>PowerPoint Presentation</vt:lpstr>
      <vt:lpstr>PowerPoint Presentation</vt:lpstr>
      <vt:lpstr>PowerPoint Presentation</vt:lpstr>
      <vt:lpstr>PowerPoint Presentation</vt:lpstr>
      <vt:lpstr>PowerPoint Presentation</vt:lpstr>
    </vt:vector>
  </TitlesOfParts>
  <Company>Holy Rood Catholic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Asia Amies</cp:lastModifiedBy>
  <cp:revision>94</cp:revision>
  <dcterms:created xsi:type="dcterms:W3CDTF">2020-07-14T08:32:39Z</dcterms:created>
  <dcterms:modified xsi:type="dcterms:W3CDTF">2021-02-23T21:39:09Z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0x0101004C4E2D778E92734C937E51F6E0169438</vt:lpwstr>
  </property>
</Properties>
</file>