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307" r:id="rId5"/>
    <p:sldId id="258" r:id="rId6"/>
    <p:sldId id="286" r:id="rId7"/>
    <p:sldId id="262" r:id="rId8"/>
    <p:sldId id="303" r:id="rId9"/>
    <p:sldId id="308" r:id="rId10"/>
    <p:sldId id="309" r:id="rId11"/>
    <p:sldId id="301" r:id="rId12"/>
    <p:sldId id="28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E9610-633B-47BA-A344-B4F8624BF78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36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E9610-633B-47BA-A344-B4F8624BF78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045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480131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friends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once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water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where</a:t>
            </a:r>
            <a:endParaRPr lang="en-GB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70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43520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er</a:t>
              </a:r>
              <a:r>
                <a:rPr lang="en-GB" sz="9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ure</a:t>
              </a:r>
              <a:r>
                <a:rPr lang="en-GB" sz="9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air</a:t>
              </a:r>
              <a:endParaRPr lang="en-GB" sz="3600" b="1" u="sng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9951" y="87212"/>
            <a:ext cx="329055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Revisit/Teach/Practise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51489" y="1915548"/>
            <a:ext cx="7811202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SassoonPrimaryInfant" panose="00000400000000000000" pitchFamily="2" charset="0"/>
              </a:rPr>
              <a:t>cairn			pair</a:t>
            </a:r>
            <a:endParaRPr lang="en-GB" sz="8800" dirty="0" smtClean="0">
              <a:latin typeface="SassoonPrimaryInfant" panose="00000400000000000000" pitchFamily="2" charset="0"/>
            </a:endParaRPr>
          </a:p>
          <a:p>
            <a:endParaRPr lang="en-GB" sz="8800" dirty="0" smtClean="0">
              <a:latin typeface="SassoonPrimaryInfant" panose="00000400000000000000" pitchFamily="2" charset="0"/>
            </a:endParaRPr>
          </a:p>
          <a:p>
            <a:r>
              <a:rPr lang="en-GB" sz="8800" dirty="0" smtClean="0">
                <a:latin typeface="SassoonPrimaryInfant" panose="00000400000000000000" pitchFamily="2" charset="0"/>
              </a:rPr>
              <a:t>lair	    hair        </a:t>
            </a:r>
            <a:endParaRPr lang="en-GB" sz="259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937860" y="1049717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air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7" name="Oval 16"/>
          <p:cNvSpPr/>
          <p:nvPr/>
        </p:nvSpPr>
        <p:spPr>
          <a:xfrm>
            <a:off x="7729172" y="58122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>
            <a:off x="4700406" y="5916313"/>
            <a:ext cx="991316" cy="4478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444673" y="588566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9693835" y="3258967"/>
            <a:ext cx="1045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949540" y="3172574"/>
            <a:ext cx="1006937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>
            <a:off x="6427977" y="310556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4512153" y="307557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9201195" y="3172574"/>
            <a:ext cx="224009" cy="2014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2" name="Straight Connector 41"/>
          <p:cNvCxnSpPr/>
          <p:nvPr/>
        </p:nvCxnSpPr>
        <p:spPr>
          <a:xfrm flipV="1">
            <a:off x="8190109" y="5909226"/>
            <a:ext cx="1011086" cy="11565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69"/>
          <a:stretch/>
        </p:blipFill>
        <p:spPr>
          <a:xfrm>
            <a:off x="3921677" y="3258967"/>
            <a:ext cx="2516514" cy="138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44361" y="2066522"/>
            <a:ext cx="774000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mature      cure</a:t>
            </a:r>
          </a:p>
          <a:p>
            <a:endParaRPr lang="en-GB" sz="8800" dirty="0">
              <a:latin typeface="SassoonPrimaryInfant" panose="00000400000000000000" pitchFamily="2" charset="0"/>
            </a:endParaRPr>
          </a:p>
          <a:p>
            <a:r>
              <a:rPr lang="en-GB" sz="8800" dirty="0" smtClean="0">
                <a:latin typeface="SassoonPrimaryInfant" panose="00000400000000000000" pitchFamily="2" charset="0"/>
              </a:rPr>
              <a:t>manure	  secure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ure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5635337" y="317192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6527006" y="3235549"/>
            <a:ext cx="1244267" cy="19507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6091227" y="319300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 flipV="1">
            <a:off x="10484012" y="3235549"/>
            <a:ext cx="1189901" cy="3337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0428903" y="5931882"/>
            <a:ext cx="124501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9937295" y="315523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796253" y="315523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5658406" y="592230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6669215" y="5931882"/>
            <a:ext cx="129253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10028122" y="583488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705426" y="583498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9550421" y="584164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9072720" y="582530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6220421" y="584164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Manure heap, Lime End Farm, Herstmonceux © nick macneill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2627" y="4937565"/>
            <a:ext cx="1533235" cy="1283941"/>
          </a:xfrm>
          <a:prstGeom prst="rect">
            <a:avLst/>
          </a:prstGeom>
        </p:spPr>
      </p:pic>
      <p:pic>
        <p:nvPicPr>
          <p:cNvPr id="14" name="Picture 13" descr="File:Svengraph Lock.png - Wikimedia Common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4452" y="5922301"/>
            <a:ext cx="860062" cy="860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707000" y="2295750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pure     insure</a:t>
            </a:r>
          </a:p>
          <a:p>
            <a:endParaRPr lang="en-GB" sz="88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assure      lure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ure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5572712" y="3498898"/>
            <a:ext cx="1109414" cy="1092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al 16"/>
          <p:cNvSpPr/>
          <p:nvPr/>
        </p:nvSpPr>
        <p:spPr>
          <a:xfrm>
            <a:off x="9284728" y="595317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9708299" y="3496325"/>
            <a:ext cx="1310871" cy="8033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9483441" y="6033823"/>
            <a:ext cx="1141875" cy="32689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979018" y="339583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4" name="Straight Connector 33"/>
          <p:cNvCxnSpPr/>
          <p:nvPr/>
        </p:nvCxnSpPr>
        <p:spPr>
          <a:xfrm>
            <a:off x="6127419" y="6050166"/>
            <a:ext cx="1217358" cy="65381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4869071" y="605016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8543859" y="341282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8924297" y="341282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9375555" y="341353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/>
          <p:cNvCxnSpPr/>
          <p:nvPr/>
        </p:nvCxnSpPr>
        <p:spPr>
          <a:xfrm>
            <a:off x="5357091" y="6050166"/>
            <a:ext cx="689009" cy="1092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9711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44361" y="1976966"/>
            <a:ext cx="774000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banner  summer</a:t>
            </a:r>
          </a:p>
          <a:p>
            <a:endParaRPr lang="en-GB" sz="8800" dirty="0">
              <a:latin typeface="SassoonPrimaryInfant" panose="00000400000000000000" pitchFamily="2" charset="0"/>
            </a:endParaRPr>
          </a:p>
          <a:p>
            <a:pPr algn="ctr"/>
            <a:r>
              <a:rPr lang="en-GB" sz="8800" dirty="0" smtClean="0">
                <a:latin typeface="SassoonPrimaryInfant" panose="00000400000000000000" pitchFamily="2" charset="0"/>
              </a:rPr>
              <a:t>better	  boxer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er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5635337" y="317192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7130473" y="3235549"/>
            <a:ext cx="668509" cy="1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1278746" y="3280976"/>
            <a:ext cx="76576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0545222" y="5940774"/>
            <a:ext cx="876604" cy="9581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9079387" y="316358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796253" y="315523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5649191" y="583139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7379855" y="5834888"/>
            <a:ext cx="819248" cy="6755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10028122" y="583488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9550421" y="584164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9072720" y="582530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6220421" y="584164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 flipV="1">
            <a:off x="6021291" y="3252232"/>
            <a:ext cx="885282" cy="1668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9641248" y="3280976"/>
            <a:ext cx="141016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8603799" y="315523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6" name="Straight Connector 35"/>
          <p:cNvCxnSpPr/>
          <p:nvPr/>
        </p:nvCxnSpPr>
        <p:spPr>
          <a:xfrm>
            <a:off x="6515774" y="5848065"/>
            <a:ext cx="819248" cy="6755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3169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58866" y="426744"/>
            <a:ext cx="1003313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0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you work out words from the pictures below and sort them into the table</a:t>
            </a:r>
            <a:r>
              <a:rPr lang="en-GB" altLang="en-US" sz="2000" dirty="0">
                <a:solidFill>
                  <a:srgbClr val="002060"/>
                </a:solidFill>
                <a:latin typeface="SassoonPrimaryInfant" panose="00000400000000000000" pitchFamily="2" charset="0"/>
              </a:rPr>
              <a:t>?</a:t>
            </a:r>
            <a:endParaRPr lang="en-GB" altLang="en-US" sz="20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9525010"/>
              </p:ext>
            </p:extLst>
          </p:nvPr>
        </p:nvGraphicFramePr>
        <p:xfrm>
          <a:off x="3371273" y="870988"/>
          <a:ext cx="8128000" cy="530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285085815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47677549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4200" dirty="0" err="1" smtClean="0"/>
                        <a:t>ea</a:t>
                      </a:r>
                      <a:endParaRPr lang="en-GB" sz="4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200" dirty="0" err="1" smtClean="0"/>
                        <a:t>ee</a:t>
                      </a:r>
                      <a:endParaRPr lang="en-GB" sz="4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79302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4200" dirty="0" smtClean="0"/>
                    </a:p>
                    <a:p>
                      <a:pPr algn="ctr"/>
                      <a:endParaRPr lang="en-GB" sz="4200" dirty="0" smtClean="0"/>
                    </a:p>
                    <a:p>
                      <a:pPr algn="ctr"/>
                      <a:endParaRPr lang="en-GB" sz="4200" dirty="0" smtClean="0"/>
                    </a:p>
                    <a:p>
                      <a:pPr algn="ctr"/>
                      <a:endParaRPr lang="en-GB" sz="4200" dirty="0" smtClean="0"/>
                    </a:p>
                    <a:p>
                      <a:pPr algn="ctr"/>
                      <a:endParaRPr lang="en-GB" sz="4200" dirty="0" smtClean="0"/>
                    </a:p>
                    <a:p>
                      <a:pPr algn="ctr"/>
                      <a:endParaRPr lang="en-GB" sz="4200" dirty="0" smtClean="0"/>
                    </a:p>
                    <a:p>
                      <a:pPr algn="ctr"/>
                      <a:endParaRPr lang="en-GB" sz="4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4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884965"/>
                  </a:ext>
                </a:extLst>
              </a:tr>
            </a:tbl>
          </a:graphicData>
        </a:graphic>
      </p:graphicFrame>
      <p:pic>
        <p:nvPicPr>
          <p:cNvPr id="4" name="Picture 3" descr="Think in English!!! Tim Acadèmia d'anglès: days of th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875" y="1012449"/>
            <a:ext cx="1639742" cy="1639742"/>
          </a:xfrm>
          <a:prstGeom prst="rect">
            <a:avLst/>
          </a:prstGeom>
        </p:spPr>
      </p:pic>
      <p:pic>
        <p:nvPicPr>
          <p:cNvPr id="3" name="Picture 2" descr="Free stock photo of beautiful, big eyes, eye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948" y="2646648"/>
            <a:ext cx="1740918" cy="1153076"/>
          </a:xfrm>
          <a:prstGeom prst="rect">
            <a:avLst/>
          </a:prstGeom>
        </p:spPr>
      </p:pic>
      <p:pic>
        <p:nvPicPr>
          <p:cNvPr id="6" name="Picture 5" descr="Sea spray - Wikipedia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08"/>
          <a:stretch/>
        </p:blipFill>
        <p:spPr>
          <a:xfrm>
            <a:off x="1144446" y="3843858"/>
            <a:ext cx="2405544" cy="1032663"/>
          </a:xfrm>
          <a:prstGeom prst="rect">
            <a:avLst/>
          </a:prstGeom>
        </p:spPr>
      </p:pic>
      <p:pic>
        <p:nvPicPr>
          <p:cNvPr id="7" name="Picture 6" descr="Beef meat 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48" y="4991391"/>
            <a:ext cx="2233697" cy="154640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8388754" y="2126827"/>
            <a:ext cx="2103755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 panose="00000400000000000000" pitchFamily="2" charset="0"/>
              </a:rPr>
              <a:t>week</a:t>
            </a:r>
          </a:p>
          <a:p>
            <a:pPr algn="ctr"/>
            <a:r>
              <a:rPr lang="en-US" sz="7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 panose="00000400000000000000" pitchFamily="2" charset="0"/>
              </a:rPr>
              <a:t>see</a:t>
            </a: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38410" y="2126826"/>
            <a:ext cx="2103755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 panose="00000400000000000000" pitchFamily="2" charset="0"/>
              </a:rPr>
              <a:t>sea</a:t>
            </a:r>
          </a:p>
          <a:p>
            <a:pPr algn="ctr"/>
            <a:r>
              <a:rPr lang="en-US" sz="7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PrimaryInfant" panose="00000400000000000000" pitchFamily="2" charset="0"/>
              </a:rPr>
              <a:t>meat</a:t>
            </a: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are your friends?</a:t>
            </a: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1044096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Once upon a time there was a boxer.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56" y="2109769"/>
            <a:ext cx="7157899" cy="1304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23557" y="4424217"/>
            <a:ext cx="9993462" cy="14676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191BF39-9366-4646-9203-6E5E3C2C611C}">
  <ds:schemaRefs>
    <ds:schemaRef ds:uri="12ff2bfd-3816-4c27-8fb4-617a10ce9654"/>
    <ds:schemaRef ds:uri="688cfe0b-51d0-4f5c-adf2-00b4769f849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5667</TotalTime>
  <Words>372</Words>
  <Application>Microsoft Office PowerPoint</Application>
  <PresentationFormat>Widescreen</PresentationFormat>
  <Paragraphs>97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Asia Amies</cp:lastModifiedBy>
  <cp:revision>99</cp:revision>
  <dcterms:created xsi:type="dcterms:W3CDTF">2020-12-05T23:17:41Z</dcterms:created>
  <dcterms:modified xsi:type="dcterms:W3CDTF">2021-02-23T12:28:32Z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