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8" r:id="rId3"/>
    <p:sldId id="259" r:id="rId4"/>
    <p:sldId id="275" r:id="rId5"/>
    <p:sldId id="261" r:id="rId6"/>
    <p:sldId id="262" r:id="rId7"/>
    <p:sldId id="270" r:id="rId8"/>
    <p:sldId id="271" r:id="rId9"/>
    <p:sldId id="273" r:id="rId10"/>
    <p:sldId id="272" r:id="rId11"/>
    <p:sldId id="264" r:id="rId12"/>
    <p:sldId id="266" r:id="rId13"/>
    <p:sldId id="265" r:id="rId14"/>
    <p:sldId id="267" r:id="rId15"/>
    <p:sldId id="277" r:id="rId16"/>
    <p:sldId id="276" r:id="rId17"/>
    <p:sldId id="27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77" autoAdjust="0"/>
  </p:normalViewPr>
  <p:slideViewPr>
    <p:cSldViewPr>
      <p:cViewPr varScale="1">
        <p:scale>
          <a:sx n="109" d="100"/>
          <a:sy n="109" d="100"/>
        </p:scale>
        <p:origin x="1296" y="114"/>
      </p:cViewPr>
      <p:guideLst>
        <p:guide orient="horz" pos="2160"/>
        <p:guide pos="2880"/>
      </p:guideLst>
    </p:cSldViewPr>
  </p:slideViewPr>
  <p:outlineViewPr>
    <p:cViewPr>
      <p:scale>
        <a:sx n="33" d="100"/>
        <a:sy n="33" d="100"/>
      </p:scale>
      <p:origin x="0" y="6528"/>
    </p:cViewPr>
  </p:outlineViewPr>
  <p:notesTextViewPr>
    <p:cViewPr>
      <p:scale>
        <a:sx n="1" d="1"/>
        <a:sy n="1" d="1"/>
      </p:scale>
      <p:origin x="0" y="0"/>
    </p:cViewPr>
  </p:notesTextViewPr>
  <p:sorterViewPr>
    <p:cViewPr>
      <p:scale>
        <a:sx n="100" d="100"/>
        <a:sy n="100" d="100"/>
      </p:scale>
      <p:origin x="0" y="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1332BE-E26C-4787-91C5-C841111CBDCD}" type="datetimeFigureOut">
              <a:rPr lang="en-GB" smtClean="0"/>
              <a:t>27/05/2021</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B69198-2E79-45C7-A6F4-21ED5506C214}" type="slidenum">
              <a:rPr lang="en-GB" smtClean="0"/>
              <a:t>‹#›</a:t>
            </a:fld>
            <a:endParaRPr lang="en-GB" dirty="0"/>
          </a:p>
        </p:txBody>
      </p:sp>
    </p:spTree>
    <p:extLst>
      <p:ext uri="{BB962C8B-B14F-4D97-AF65-F5344CB8AC3E}">
        <p14:creationId xmlns:p14="http://schemas.microsoft.com/office/powerpoint/2010/main" val="3685007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Tooth decay and gum disease are the two commonest diseases both are nearly always preventable.</a:t>
            </a:r>
          </a:p>
          <a:p>
            <a:r>
              <a:rPr lang="en-GB" dirty="0" smtClean="0"/>
              <a:t>Having an un</a:t>
            </a:r>
            <a:r>
              <a:rPr lang="en-GB" baseline="0" dirty="0" smtClean="0"/>
              <a:t> healthy mouth is implicated in Heart disease and strokes. Looking after the mouth is vital for good general health.</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3</a:t>
            </a:fld>
            <a:endParaRPr lang="en-GB" dirty="0"/>
          </a:p>
        </p:txBody>
      </p:sp>
    </p:spTree>
    <p:extLst>
      <p:ext uri="{BB962C8B-B14F-4D97-AF65-F5344CB8AC3E}">
        <p14:creationId xmlns:p14="http://schemas.microsoft.com/office/powerpoint/2010/main" val="1951041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Bed time tooth brushing is very important.</a:t>
            </a:r>
            <a:r>
              <a:rPr lang="en-GB" baseline="0" dirty="0" smtClean="0"/>
              <a:t> During sleep the flow of saliva is diminished and therefore the protective mechanism of saliva is reduced. The fluoride in the toothpaste adds a protective layer to the enamel and as a result the enamel becomes harder and is able to resist the effects of bacterial acids produced by plaque and sugar. </a:t>
            </a:r>
          </a:p>
          <a:p>
            <a:r>
              <a:rPr lang="en-GB" baseline="0" dirty="0" smtClean="0"/>
              <a:t>Brushing teeth has two effects application of fluoride and removal of plaque bacteria.</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5</a:t>
            </a:fld>
            <a:endParaRPr lang="en-GB" dirty="0"/>
          </a:p>
        </p:txBody>
      </p:sp>
    </p:spTree>
    <p:extLst>
      <p:ext uri="{BB962C8B-B14F-4D97-AF65-F5344CB8AC3E}">
        <p14:creationId xmlns:p14="http://schemas.microsoft.com/office/powerpoint/2010/main" val="31378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Look at the difference in the two pictures</a:t>
            </a:r>
          </a:p>
          <a:p>
            <a:r>
              <a:rPr lang="en-GB" dirty="0" smtClean="0"/>
              <a:t>Healthy gums are pale and firm</a:t>
            </a:r>
          </a:p>
          <a:p>
            <a:r>
              <a:rPr lang="en-GB" dirty="0" smtClean="0"/>
              <a:t>Unhealthy gums are red,</a:t>
            </a:r>
            <a:r>
              <a:rPr lang="en-GB" baseline="0" dirty="0" smtClean="0"/>
              <a:t> shiny and puffy and will bleed when brushed</a:t>
            </a:r>
          </a:p>
          <a:p>
            <a:r>
              <a:rPr lang="en-GB" baseline="0" dirty="0" smtClean="0"/>
              <a:t>Health gums do not bleed it is not normal.</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7</a:t>
            </a:fld>
            <a:endParaRPr lang="en-GB" dirty="0"/>
          </a:p>
        </p:txBody>
      </p:sp>
    </p:spTree>
    <p:extLst>
      <p:ext uri="{BB962C8B-B14F-4D97-AF65-F5344CB8AC3E}">
        <p14:creationId xmlns:p14="http://schemas.microsoft.com/office/powerpoint/2010/main" val="3905010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Disclosing</a:t>
            </a:r>
            <a:r>
              <a:rPr lang="en-GB" baseline="0" dirty="0" smtClean="0"/>
              <a:t> tablets are available from pharmacies and can show how effective tooth brushing is or isn't.</a:t>
            </a:r>
          </a:p>
          <a:p>
            <a:r>
              <a:rPr lang="en-GB" baseline="0" dirty="0" smtClean="0"/>
              <a:t>One good point to make is if you are a right handed person it is often difficult to clean the right hand side of the mouth and visa versa  look at the disclosed teeth there is more plaque on one side.</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8</a:t>
            </a:fld>
            <a:endParaRPr lang="en-GB" dirty="0"/>
          </a:p>
        </p:txBody>
      </p:sp>
    </p:spTree>
    <p:extLst>
      <p:ext uri="{BB962C8B-B14F-4D97-AF65-F5344CB8AC3E}">
        <p14:creationId xmlns:p14="http://schemas.microsoft.com/office/powerpoint/2010/main" val="211824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Showing pictures of gross</a:t>
            </a:r>
            <a:r>
              <a:rPr lang="en-GB" baseline="0" dirty="0" smtClean="0"/>
              <a:t> tooth decay of baby teeth.</a:t>
            </a:r>
          </a:p>
          <a:p>
            <a:r>
              <a:rPr lang="en-GB" baseline="0" dirty="0" smtClean="0"/>
              <a:t>Tooth decay is the most common reason for children under the age of 9 to be admitted into hospital to have removed under general anaesthetic.</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10</a:t>
            </a:fld>
            <a:endParaRPr lang="en-GB" dirty="0"/>
          </a:p>
        </p:txBody>
      </p:sp>
    </p:spTree>
    <p:extLst>
      <p:ext uri="{BB962C8B-B14F-4D97-AF65-F5344CB8AC3E}">
        <p14:creationId xmlns:p14="http://schemas.microsoft.com/office/powerpoint/2010/main" val="3151845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is the frequency of sugar consumption that caused tooth decay not the amount of sugar consumed</a:t>
            </a:r>
          </a:p>
          <a:p>
            <a:r>
              <a:rPr lang="en-GB" dirty="0" smtClean="0"/>
              <a:t>By keeping any</a:t>
            </a:r>
            <a:r>
              <a:rPr lang="en-GB" baseline="0" dirty="0" smtClean="0"/>
              <a:t> form of </a:t>
            </a:r>
            <a:r>
              <a:rPr lang="en-GB" dirty="0" smtClean="0"/>
              <a:t> sugars to mealtimes and choosing sugar free snacks in between meals if needed. The saliva has time to neutralise any</a:t>
            </a:r>
            <a:r>
              <a:rPr lang="en-GB" baseline="0" dirty="0" smtClean="0"/>
              <a:t> bacterial acids and to remineralise the enamel that is weakened during an acid attack</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12</a:t>
            </a:fld>
            <a:endParaRPr lang="en-GB" dirty="0"/>
          </a:p>
        </p:txBody>
      </p:sp>
    </p:spTree>
    <p:extLst>
      <p:ext uri="{BB962C8B-B14F-4D97-AF65-F5344CB8AC3E}">
        <p14:creationId xmlns:p14="http://schemas.microsoft.com/office/powerpoint/2010/main" val="3261403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13</a:t>
            </a:fld>
            <a:endParaRPr lang="en-GB" dirty="0"/>
          </a:p>
        </p:txBody>
      </p:sp>
    </p:spTree>
    <p:extLst>
      <p:ext uri="{BB962C8B-B14F-4D97-AF65-F5344CB8AC3E}">
        <p14:creationId xmlns:p14="http://schemas.microsoft.com/office/powerpoint/2010/main" val="3339861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the above has sugar in a small</a:t>
            </a:r>
            <a:r>
              <a:rPr lang="en-GB" baseline="0" dirty="0" smtClean="0"/>
              <a:t> pot of flavoured yogurt can contain 5 teaspoons of sugar</a:t>
            </a:r>
          </a:p>
          <a:p>
            <a:r>
              <a:rPr lang="en-GB" baseline="0" dirty="0" smtClean="0"/>
              <a:t>The bottle of </a:t>
            </a:r>
            <a:r>
              <a:rPr lang="en-GB" baseline="0" dirty="0" err="1" smtClean="0"/>
              <a:t>volvic</a:t>
            </a:r>
            <a:r>
              <a:rPr lang="en-GB" baseline="0" dirty="0" smtClean="0"/>
              <a:t> flavoured water contains 7 teaspoons of sugar.</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14</a:t>
            </a:fld>
            <a:endParaRPr lang="en-GB" dirty="0"/>
          </a:p>
        </p:txBody>
      </p:sp>
    </p:spTree>
    <p:extLst>
      <p:ext uri="{BB962C8B-B14F-4D97-AF65-F5344CB8AC3E}">
        <p14:creationId xmlns:p14="http://schemas.microsoft.com/office/powerpoint/2010/main" val="2281473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Fluoride</a:t>
            </a:r>
            <a:r>
              <a:rPr lang="en-GB" baseline="0" dirty="0" smtClean="0"/>
              <a:t> helps in preventing tooth decay.</a:t>
            </a:r>
          </a:p>
          <a:p>
            <a:r>
              <a:rPr lang="en-GB" baseline="0" dirty="0" smtClean="0"/>
              <a:t>The most effective way is fluoride in tap water. We do not have fluoride in the tap water in Wiltshire or Swindon so the only way we can benefit from fluoride is in our toothpaste. Everyone over the age of 3 years of age needs a toothpaste with a fluoride content of between 1350ppm and 1500ppm (parts per million) most ordinary toothpastes such as </a:t>
            </a:r>
            <a:r>
              <a:rPr lang="en-GB" baseline="0" dirty="0" err="1" smtClean="0"/>
              <a:t>colgate</a:t>
            </a:r>
            <a:r>
              <a:rPr lang="en-GB" baseline="0" dirty="0" smtClean="0"/>
              <a:t> or </a:t>
            </a:r>
            <a:r>
              <a:rPr lang="en-GB" baseline="0" dirty="0" err="1" smtClean="0"/>
              <a:t>aquafresh</a:t>
            </a:r>
            <a:r>
              <a:rPr lang="en-GB" baseline="0" dirty="0" smtClean="0"/>
              <a:t> contains 14500ppm and is ok to use for anyone over the age of 3</a:t>
            </a:r>
            <a:endParaRPr lang="en-GB" dirty="0"/>
          </a:p>
        </p:txBody>
      </p:sp>
      <p:sp>
        <p:nvSpPr>
          <p:cNvPr id="4" name="Slide Number Placeholder 3"/>
          <p:cNvSpPr>
            <a:spLocks noGrp="1"/>
          </p:cNvSpPr>
          <p:nvPr>
            <p:ph type="sldNum" sz="quarter" idx="10"/>
          </p:nvPr>
        </p:nvSpPr>
        <p:spPr/>
        <p:txBody>
          <a:bodyPr/>
          <a:lstStyle/>
          <a:p>
            <a:fld id="{92B69198-2E79-45C7-A6F4-21ED5506C214}" type="slidenum">
              <a:rPr lang="en-GB" smtClean="0"/>
              <a:t>16</a:t>
            </a:fld>
            <a:endParaRPr lang="en-GB" dirty="0"/>
          </a:p>
        </p:txBody>
      </p:sp>
    </p:spTree>
    <p:extLst>
      <p:ext uri="{BB962C8B-B14F-4D97-AF65-F5344CB8AC3E}">
        <p14:creationId xmlns:p14="http://schemas.microsoft.com/office/powerpoint/2010/main" val="208057074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7" name="Picture 6" descr="Great Western Hospitals FT Col A.jpg"/>
          <p:cNvPicPr>
            <a:picLocks noChangeAspect="1"/>
          </p:cNvPicPr>
          <p:nvPr/>
        </p:nvPicPr>
        <p:blipFill>
          <a:blip r:embed="rId2" cstate="print"/>
          <a:stretch>
            <a:fillRect/>
          </a:stretch>
        </p:blipFill>
        <p:spPr>
          <a:xfrm>
            <a:off x="5429256" y="285728"/>
            <a:ext cx="3111708" cy="428628"/>
          </a:xfrm>
          <a:prstGeom prst="rect">
            <a:avLst/>
          </a:prstGeom>
        </p:spPr>
      </p:pic>
      <p:pic>
        <p:nvPicPr>
          <p:cNvPr id="8" name="Picture 7" descr="strap5.jpg"/>
          <p:cNvPicPr>
            <a:picLocks noChangeAspect="1"/>
          </p:cNvPicPr>
          <p:nvPr/>
        </p:nvPicPr>
        <p:blipFill>
          <a:blip r:embed="rId3" cstate="print"/>
          <a:stretch>
            <a:fillRect/>
          </a:stretch>
        </p:blipFill>
        <p:spPr>
          <a:xfrm>
            <a:off x="285720" y="6143644"/>
            <a:ext cx="3357586" cy="594188"/>
          </a:xfrm>
          <a:prstGeom prst="rect">
            <a:avLst/>
          </a:prstGeom>
        </p:spPr>
      </p:pic>
      <p:grpSp>
        <p:nvGrpSpPr>
          <p:cNvPr id="11" name="Group 10"/>
          <p:cNvGrpSpPr/>
          <p:nvPr/>
        </p:nvGrpSpPr>
        <p:grpSpPr>
          <a:xfrm>
            <a:off x="71406" y="4572008"/>
            <a:ext cx="9001188" cy="928694"/>
            <a:chOff x="71406" y="4714884"/>
            <a:chExt cx="9001188" cy="928694"/>
          </a:xfrm>
        </p:grpSpPr>
        <p:pic>
          <p:nvPicPr>
            <p:cNvPr id="12" name="Picture 11" descr="GWH_3443.jpg"/>
            <p:cNvPicPr>
              <a:picLocks noChangeAspect="1"/>
            </p:cNvPicPr>
            <p:nvPr/>
          </p:nvPicPr>
          <p:blipFill>
            <a:blip r:embed="rId4" cstate="print"/>
            <a:stretch>
              <a:fillRect/>
            </a:stretch>
          </p:blipFill>
          <p:spPr>
            <a:xfrm>
              <a:off x="4679157" y="4714884"/>
              <a:ext cx="1393041" cy="928694"/>
            </a:xfrm>
            <a:prstGeom prst="roundRect">
              <a:avLst/>
            </a:prstGeom>
            <a:solidFill>
              <a:srgbClr val="FFFFFF">
                <a:shade val="85000"/>
              </a:srgbClr>
            </a:solidFill>
            <a:ln>
              <a:noFill/>
            </a:ln>
            <a:effectLst>
              <a:reflection blurRad="12700" stA="38000" endPos="28000" dist="5000" dir="5400000" sy="-100000" algn="bl" rotWithShape="0"/>
            </a:effectLst>
          </p:spPr>
        </p:pic>
        <p:pic>
          <p:nvPicPr>
            <p:cNvPr id="13" name="Picture 12" descr="baby_girl_2.jpg"/>
            <p:cNvPicPr>
              <a:picLocks noChangeAspect="1"/>
            </p:cNvPicPr>
            <p:nvPr/>
          </p:nvPicPr>
          <p:blipFill>
            <a:blip r:embed="rId5" cstate="print"/>
            <a:stretch>
              <a:fillRect/>
            </a:stretch>
          </p:blipFill>
          <p:spPr>
            <a:xfrm>
              <a:off x="71406" y="4714884"/>
              <a:ext cx="1357322" cy="902964"/>
            </a:xfrm>
            <a:prstGeom prst="roundRect">
              <a:avLst/>
            </a:prstGeom>
            <a:solidFill>
              <a:srgbClr val="FFFFFF">
                <a:shade val="85000"/>
              </a:srgbClr>
            </a:solidFill>
            <a:ln>
              <a:noFill/>
            </a:ln>
            <a:effectLst>
              <a:reflection blurRad="12700" stA="38000" endPos="28000" dist="5000" dir="5400000" sy="-100000" algn="bl" rotWithShape="0"/>
            </a:effectLst>
          </p:spPr>
        </p:pic>
        <p:pic>
          <p:nvPicPr>
            <p:cNvPr id="14" name="Picture 13" descr="fro-bat-chi-mar_0339.jpg"/>
            <p:cNvPicPr>
              <a:picLocks noChangeAspect="1"/>
            </p:cNvPicPr>
            <p:nvPr/>
          </p:nvPicPr>
          <p:blipFill>
            <a:blip r:embed="rId6" cstate="print"/>
            <a:stretch>
              <a:fillRect/>
            </a:stretch>
          </p:blipFill>
          <p:spPr>
            <a:xfrm>
              <a:off x="1643043" y="4714884"/>
              <a:ext cx="1357321" cy="904881"/>
            </a:xfrm>
            <a:prstGeom prst="roundRect">
              <a:avLst/>
            </a:prstGeom>
            <a:solidFill>
              <a:srgbClr val="FFFFFF">
                <a:shade val="85000"/>
              </a:srgbClr>
            </a:solidFill>
            <a:ln>
              <a:noFill/>
            </a:ln>
            <a:effectLst>
              <a:reflection blurRad="12700" stA="38000" endPos="28000" dist="5000" dir="5400000" sy="-100000" algn="bl" rotWithShape="0"/>
            </a:effectLst>
          </p:spPr>
        </p:pic>
        <p:pic>
          <p:nvPicPr>
            <p:cNvPr id="15" name="Picture 14" descr="war-tro-mel-dev_0017.jpg"/>
            <p:cNvPicPr>
              <a:picLocks noChangeAspect="1"/>
            </p:cNvPicPr>
            <p:nvPr/>
          </p:nvPicPr>
          <p:blipFill>
            <a:blip r:embed="rId7" cstate="print"/>
            <a:stretch>
              <a:fillRect/>
            </a:stretch>
          </p:blipFill>
          <p:spPr>
            <a:xfrm>
              <a:off x="7715272" y="4714884"/>
              <a:ext cx="1357322" cy="904881"/>
            </a:xfrm>
            <a:prstGeom prst="roundRect">
              <a:avLst/>
            </a:prstGeom>
            <a:solidFill>
              <a:srgbClr val="FFFFFF">
                <a:shade val="85000"/>
              </a:srgbClr>
            </a:solidFill>
            <a:ln>
              <a:noFill/>
            </a:ln>
            <a:effectLst>
              <a:reflection blurRad="12700" stA="38000" endPos="28000" dist="5000" dir="5400000" sy="-100000" algn="bl" rotWithShape="0"/>
            </a:effectLst>
          </p:spPr>
        </p:pic>
        <p:pic>
          <p:nvPicPr>
            <p:cNvPr id="16" name="Picture 6" descr="T:\Communications_And_Marketing\Internal comms\Horizon magazine\2011 Issues\Spring 2011\Images\New Folder\Front cover.jpg"/>
            <p:cNvPicPr>
              <a:picLocks noChangeAspect="1" noChangeArrowheads="1"/>
            </p:cNvPicPr>
            <p:nvPr/>
          </p:nvPicPr>
          <p:blipFill>
            <a:blip r:embed="rId8" cstate="print"/>
            <a:srcRect/>
            <a:stretch>
              <a:fillRect/>
            </a:stretch>
          </p:blipFill>
          <p:spPr bwMode="auto">
            <a:xfrm>
              <a:off x="3143240" y="4741348"/>
              <a:ext cx="1357322" cy="9022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descr="Andy Beale2.jpg"/>
            <p:cNvPicPr>
              <a:picLocks noChangeAspect="1"/>
            </p:cNvPicPr>
            <p:nvPr/>
          </p:nvPicPr>
          <p:blipFill>
            <a:blip r:embed="rId9" cstate="print"/>
            <a:stretch>
              <a:fillRect/>
            </a:stretch>
          </p:blipFill>
          <p:spPr>
            <a:xfrm>
              <a:off x="6215074" y="4714884"/>
              <a:ext cx="1393310" cy="9265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
        <p:nvSpPr>
          <p:cNvPr id="19" name="Text Placeholder 18"/>
          <p:cNvSpPr>
            <a:spLocks noGrp="1"/>
          </p:cNvSpPr>
          <p:nvPr>
            <p:ph type="body" sz="quarter" idx="10" hasCustomPrompt="1"/>
          </p:nvPr>
        </p:nvSpPr>
        <p:spPr>
          <a:xfrm>
            <a:off x="1500188" y="1285874"/>
            <a:ext cx="5715000" cy="1357307"/>
          </a:xfrm>
        </p:spPr>
        <p:txBody>
          <a:bodyPr>
            <a:noAutofit/>
          </a:bodyPr>
          <a:lstStyle>
            <a:lvl1pPr algn="ctr">
              <a:defRPr sz="4000" b="1">
                <a:solidFill>
                  <a:schemeClr val="tx2"/>
                </a:solidFill>
                <a:latin typeface="Arial" pitchFamily="34" charset="0"/>
                <a:cs typeface="Arial" pitchFamily="34" charset="0"/>
              </a:defRPr>
            </a:lvl1pPr>
          </a:lstStyle>
          <a:p>
            <a:pPr lvl="0"/>
            <a:r>
              <a:rPr lang="en-US" dirty="0" smtClean="0"/>
              <a:t>Click to add Presentation Title</a:t>
            </a:r>
          </a:p>
        </p:txBody>
      </p:sp>
      <p:sp>
        <p:nvSpPr>
          <p:cNvPr id="21" name="Text Placeholder 20"/>
          <p:cNvSpPr>
            <a:spLocks noGrp="1"/>
          </p:cNvSpPr>
          <p:nvPr>
            <p:ph type="body" sz="quarter" idx="11" hasCustomPrompt="1"/>
          </p:nvPr>
        </p:nvSpPr>
        <p:spPr>
          <a:xfrm>
            <a:off x="1500188" y="2714625"/>
            <a:ext cx="5715000" cy="500061"/>
          </a:xfrm>
        </p:spPr>
        <p:txBody>
          <a:bodyPr>
            <a:normAutofit/>
          </a:bodyPr>
          <a:lstStyle>
            <a:lvl1pPr algn="ctr">
              <a:defRPr sz="2400" baseline="0">
                <a:solidFill>
                  <a:schemeClr val="tx2"/>
                </a:solidFill>
                <a:latin typeface="Arial" pitchFamily="34" charset="0"/>
                <a:cs typeface="Arial" pitchFamily="34" charset="0"/>
              </a:defRPr>
            </a:lvl1pPr>
            <a:lvl2pPr>
              <a:buNone/>
              <a:defRPr/>
            </a:lvl2pPr>
            <a:lvl3pPr>
              <a:buNone/>
              <a:defRPr/>
            </a:lvl3pPr>
            <a:lvl4pPr>
              <a:buNone/>
              <a:defRPr/>
            </a:lvl4pPr>
          </a:lstStyle>
          <a:p>
            <a:pPr lvl="0"/>
            <a:r>
              <a:rPr lang="en-US" dirty="0" smtClean="0"/>
              <a:t>Presented by / Sub-heading</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14356"/>
            <a:ext cx="8229600" cy="703282"/>
          </a:xfrm>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pic>
        <p:nvPicPr>
          <p:cNvPr id="7" name="Picture 6" descr="strap5.jpg"/>
          <p:cNvPicPr>
            <a:picLocks noChangeAspect="1"/>
          </p:cNvPicPr>
          <p:nvPr/>
        </p:nvPicPr>
        <p:blipFill>
          <a:blip r:embed="rId2" cstate="print"/>
          <a:stretch>
            <a:fillRect/>
          </a:stretch>
        </p:blipFill>
        <p:spPr>
          <a:xfrm>
            <a:off x="285720" y="6143644"/>
            <a:ext cx="3357586" cy="594188"/>
          </a:xfrm>
          <a:prstGeom prst="rect">
            <a:avLst/>
          </a:prstGeom>
        </p:spPr>
      </p:pic>
      <p:pic>
        <p:nvPicPr>
          <p:cNvPr id="8" name="Picture 7" descr="Great Western Hospitals FT Col A.jpg"/>
          <p:cNvPicPr>
            <a:picLocks noChangeAspect="1"/>
          </p:cNvPicPr>
          <p:nvPr/>
        </p:nvPicPr>
        <p:blipFill>
          <a:blip r:embed="rId3" cstate="print"/>
          <a:stretch>
            <a:fillRect/>
          </a:stretch>
        </p:blipFill>
        <p:spPr>
          <a:xfrm>
            <a:off x="5429256" y="285728"/>
            <a:ext cx="3111708" cy="42862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85794"/>
            <a:ext cx="8229600" cy="631844"/>
          </a:xfrm>
        </p:spPr>
        <p:txBody>
          <a:bodyPr/>
          <a:lstStyle/>
          <a:p>
            <a:r>
              <a:rPr lang="en-US" smtClean="0"/>
              <a:t>Click to edit Master title style</a:t>
            </a:r>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928670"/>
            <a:ext cx="5111750" cy="519749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857231"/>
            <a:ext cx="5486400" cy="387034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28670"/>
            <a:ext cx="2057400" cy="5197493"/>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928670"/>
            <a:ext cx="6019800" cy="519749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785794"/>
            <a:ext cx="8229600" cy="357190"/>
          </a:xfrm>
        </p:spPr>
        <p:txBody>
          <a:bodyPr>
            <a:normAutofit/>
          </a:bodyPr>
          <a:lstStyle>
            <a:lvl1pPr>
              <a:defRPr sz="1600">
                <a:solidFill>
                  <a:schemeClr val="tx2"/>
                </a:solidFill>
              </a:defRPr>
            </a:lvl1pPr>
          </a:lstStyle>
          <a:p>
            <a:r>
              <a:rPr lang="en-US" smtClean="0"/>
              <a:t>Click to edit Master title style</a:t>
            </a:r>
            <a:endParaRPr lang="en-GB" dirty="0"/>
          </a:p>
        </p:txBody>
      </p:sp>
      <p:sp>
        <p:nvSpPr>
          <p:cNvPr id="4" name="Content Placeholder 3"/>
          <p:cNvSpPr>
            <a:spLocks noGrp="1"/>
          </p:cNvSpPr>
          <p:nvPr>
            <p:ph sz="quarter" idx="10"/>
          </p:nvPr>
        </p:nvSpPr>
        <p:spPr>
          <a:xfrm>
            <a:off x="428596" y="1214422"/>
            <a:ext cx="8286750" cy="4143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Placeholder 5"/>
          <p:cNvSpPr>
            <a:spLocks noGrp="1"/>
          </p:cNvSpPr>
          <p:nvPr>
            <p:ph sz="quarter" idx="11"/>
          </p:nvPr>
        </p:nvSpPr>
        <p:spPr>
          <a:xfrm>
            <a:off x="428625" y="5429250"/>
            <a:ext cx="8286750" cy="642938"/>
          </a:xfrm>
        </p:spPr>
        <p:txBody>
          <a:bodyPr/>
          <a:lstStyle>
            <a:lvl1pPr>
              <a:buNone/>
              <a:defRPr sz="1800"/>
            </a:lvl1pPr>
          </a:lstStyle>
          <a:p>
            <a:pPr lvl="0"/>
            <a:r>
              <a:rPr lang="en-US" smtClean="0"/>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626DC1DC-E35A-4A21-A7B4-F91DB403D7C3}" type="datetimeFigureOut">
              <a:rPr lang="en-GB"/>
              <a:pPr>
                <a:defRPr/>
              </a:pPr>
              <a:t>27/05/2021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F242A998-EFC4-4CB9-8436-6B88DC4E9E70}" type="slidenum">
              <a:rPr lang="en-GB"/>
              <a:pPr>
                <a:defRPr/>
              </a:pPr>
              <a:t>‹#›</a:t>
            </a:fld>
            <a:endParaRPr lang="en-GB"/>
          </a:p>
        </p:txBody>
      </p:sp>
    </p:spTree>
    <p:extLst>
      <p:ext uri="{BB962C8B-B14F-4D97-AF65-F5344CB8AC3E}">
        <p14:creationId xmlns:p14="http://schemas.microsoft.com/office/powerpoint/2010/main" val="3290464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714356"/>
            <a:ext cx="8229600" cy="703282"/>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pic>
        <p:nvPicPr>
          <p:cNvPr id="7" name="Picture 6" descr="Great Western Hospitals FT Col A.jpg"/>
          <p:cNvPicPr>
            <a:picLocks noChangeAspect="1"/>
          </p:cNvPicPr>
          <p:nvPr/>
        </p:nvPicPr>
        <p:blipFill>
          <a:blip r:embed="rId15" cstate="print"/>
          <a:stretch>
            <a:fillRect/>
          </a:stretch>
        </p:blipFill>
        <p:spPr>
          <a:xfrm>
            <a:off x="5429256" y="285728"/>
            <a:ext cx="3111708" cy="428628"/>
          </a:xfrm>
          <a:prstGeom prst="rect">
            <a:avLst/>
          </a:prstGeom>
        </p:spPr>
      </p:pic>
      <p:pic>
        <p:nvPicPr>
          <p:cNvPr id="8" name="Picture 7" descr="strap5.jpg"/>
          <p:cNvPicPr>
            <a:picLocks noChangeAspect="1"/>
          </p:cNvPicPr>
          <p:nvPr/>
        </p:nvPicPr>
        <p:blipFill>
          <a:blip r:embed="rId16" cstate="print"/>
          <a:stretch>
            <a:fillRect/>
          </a:stretch>
        </p:blipFill>
        <p:spPr>
          <a:xfrm>
            <a:off x="285720" y="6143644"/>
            <a:ext cx="3357586" cy="594188"/>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audio" Target="../media/audio2.wav"/><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audio" Target="../media/audio2.wav"/><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audio" Target="../media/audio2.wav"/><Relationship Id="rId5" Type="http://schemas.openxmlformats.org/officeDocument/2006/relationships/image" Target="../media/image19.jp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4.emf"/><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g"/><Relationship Id="rId7"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8.jpg"/><Relationship Id="rId11" Type="http://schemas.openxmlformats.org/officeDocument/2006/relationships/image" Target="../media/image33.png"/><Relationship Id="rId5" Type="http://schemas.openxmlformats.org/officeDocument/2006/relationships/image" Target="../media/image27.jp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4.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png"/><Relationship Id="rId7" Type="http://schemas.openxmlformats.org/officeDocument/2006/relationships/image" Target="../media/image38.jpe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7.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jpg"/><Relationship Id="rId9" Type="http://schemas.openxmlformats.org/officeDocument/2006/relationships/image" Target="../media/image40.jpeg"/></Relationships>
</file>

<file path=ppt/slides/_rels/slide1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GB" dirty="0" smtClean="0">
                <a:latin typeface="Comic Sans MS" pitchFamily="66" charset="0"/>
              </a:rPr>
              <a:t>Dental Health Choices</a:t>
            </a:r>
            <a:endParaRPr lang="en-GB" dirty="0">
              <a:latin typeface="Comic Sans MS" pitchFamily="66" charset="0"/>
            </a:endParaRPr>
          </a:p>
        </p:txBody>
      </p:sp>
      <p:sp>
        <p:nvSpPr>
          <p:cNvPr id="3" name="Text Placeholder 2"/>
          <p:cNvSpPr>
            <a:spLocks noGrp="1"/>
          </p:cNvSpPr>
          <p:nvPr>
            <p:ph type="body" sz="quarter" idx="11"/>
          </p:nvPr>
        </p:nvSpPr>
        <p:spPr/>
        <p:txBody>
          <a:bodyPr/>
          <a:lstStyle/>
          <a:p>
            <a:pPr marL="0" indent="0">
              <a:buNone/>
            </a:pPr>
            <a:r>
              <a:rPr lang="en-GB" dirty="0" smtClean="0">
                <a:latin typeface="Comic Sans MS" pitchFamily="66" charset="0"/>
              </a:rPr>
              <a:t>Presented by Sue Dunne</a:t>
            </a:r>
            <a:endParaRPr lang="en-GB" dirty="0">
              <a:latin typeface="Comic Sans MS" pitchFamily="66" charset="0"/>
            </a:endParaRPr>
          </a:p>
        </p:txBody>
      </p:sp>
    </p:spTree>
    <p:extLst>
      <p:ext uri="{BB962C8B-B14F-4D97-AF65-F5344CB8AC3E}">
        <p14:creationId xmlns:p14="http://schemas.microsoft.com/office/powerpoint/2010/main" val="4995754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a:t/>
            </a:r>
            <a:br>
              <a:rPr lang="en-GB" dirty="0"/>
            </a:br>
            <a:r>
              <a:rPr lang="en-GB" dirty="0" smtClean="0">
                <a:latin typeface="Comic Sans MS" pitchFamily="66" charset="0"/>
              </a:rPr>
              <a:t>Everyone no matter how young or old has the right to a healthy happy mouth</a:t>
            </a:r>
            <a:endParaRPr lang="en-GB" dirty="0">
              <a:latin typeface="Comic Sans MS" pitchFamily="66"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2790588"/>
            <a:ext cx="1790700" cy="17907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7864" y="2784138"/>
            <a:ext cx="2592000" cy="17907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5598" y="2836912"/>
            <a:ext cx="2495786" cy="1764000"/>
          </a:xfrm>
          <a:prstGeom prst="rect">
            <a:avLst/>
          </a:prstGeom>
        </p:spPr>
      </p:pic>
    </p:spTree>
    <p:extLst>
      <p:ext uri="{BB962C8B-B14F-4D97-AF65-F5344CB8AC3E}">
        <p14:creationId xmlns:p14="http://schemas.microsoft.com/office/powerpoint/2010/main" val="7316346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5400" b="1" dirty="0" smtClean="0">
                <a:effectLst>
                  <a:outerShdw blurRad="38100" dist="38100" dir="2700000" algn="tl">
                    <a:srgbClr val="000000">
                      <a:alpha val="43137"/>
                    </a:srgbClr>
                  </a:outerShdw>
                </a:effectLst>
                <a:latin typeface="Comic Sans MS" pitchFamily="66" charset="0"/>
              </a:rPr>
              <a:t>unfortunately</a:t>
            </a:r>
            <a:endParaRPr lang="en-GB" sz="5400" b="1" dirty="0">
              <a:effectLst>
                <a:outerShdw blurRad="38100" dist="38100" dir="2700000" algn="tl">
                  <a:srgbClr val="000000">
                    <a:alpha val="43137"/>
                  </a:srgbClr>
                </a:outerShdw>
              </a:effectLst>
              <a:latin typeface="Comic Sans MS" pitchFamily="66" charset="0"/>
            </a:endParaRPr>
          </a:p>
        </p:txBody>
      </p:sp>
      <p:sp>
        <p:nvSpPr>
          <p:cNvPr id="3" name="Content Placeholder 2"/>
          <p:cNvSpPr>
            <a:spLocks noGrp="1"/>
          </p:cNvSpPr>
          <p:nvPr>
            <p:ph sz="quarter" idx="10"/>
          </p:nvPr>
        </p:nvSpPr>
        <p:spPr>
          <a:xfrm>
            <a:off x="428596" y="1772816"/>
            <a:ext cx="8286750" cy="4248472"/>
          </a:xfrm>
        </p:spPr>
        <p:txBody>
          <a:bodyPr>
            <a:normAutofit fontScale="92500" lnSpcReduction="10000"/>
          </a:bodyPr>
          <a:lstStyle/>
          <a:p>
            <a:pPr>
              <a:buFont typeface="Wingdings" pitchFamily="2" charset="2"/>
              <a:buChar char="Ø"/>
            </a:pPr>
            <a:r>
              <a:rPr lang="en-GB" dirty="0" smtClean="0">
                <a:latin typeface="Comic Sans MS" pitchFamily="66" charset="0"/>
              </a:rPr>
              <a:t>Lots of people do not have healthy happy mouths</a:t>
            </a:r>
          </a:p>
          <a:p>
            <a:pPr>
              <a:buFont typeface="Wingdings" pitchFamily="2" charset="2"/>
              <a:buChar char="Ø"/>
            </a:pPr>
            <a:r>
              <a:rPr lang="en-GB" dirty="0">
                <a:latin typeface="Comic Sans MS" pitchFamily="66" charset="0"/>
              </a:rPr>
              <a:t>This is a great shame because its easy to look after your mouth and </a:t>
            </a:r>
            <a:r>
              <a:rPr lang="en-GB" dirty="0" smtClean="0">
                <a:latin typeface="Comic Sans MS" pitchFamily="66" charset="0"/>
              </a:rPr>
              <a:t> </a:t>
            </a:r>
            <a:r>
              <a:rPr lang="en-GB" dirty="0">
                <a:latin typeface="Comic Sans MS" pitchFamily="66" charset="0"/>
              </a:rPr>
              <a:t>have a fabulous smile and a healthy </a:t>
            </a:r>
            <a:r>
              <a:rPr lang="en-GB" dirty="0" smtClean="0">
                <a:latin typeface="Comic Sans MS" pitchFamily="66" charset="0"/>
              </a:rPr>
              <a:t>mouth</a:t>
            </a:r>
          </a:p>
          <a:p>
            <a:pPr>
              <a:buFont typeface="Wingdings" pitchFamily="2" charset="2"/>
              <a:buChar char="Ø"/>
            </a:pPr>
            <a:r>
              <a:rPr lang="en-GB" dirty="0" smtClean="0">
                <a:latin typeface="Comic Sans MS" pitchFamily="66" charset="0"/>
              </a:rPr>
              <a:t>Do you want to find out how to keep your teeth and mouth healthy? </a:t>
            </a:r>
          </a:p>
          <a:p>
            <a:pPr>
              <a:buFont typeface="Wingdings" pitchFamily="2" charset="2"/>
              <a:buChar char="Ø"/>
            </a:pPr>
            <a:r>
              <a:rPr lang="en-GB" dirty="0" smtClean="0">
                <a:latin typeface="Comic Sans MS" pitchFamily="66" charset="0"/>
              </a:rPr>
              <a:t>There are simple steps we can all do to look after our mouth</a:t>
            </a:r>
          </a:p>
          <a:p>
            <a:pPr>
              <a:buFont typeface="Wingdings" pitchFamily="2" charset="2"/>
              <a:buChar char="Ø"/>
            </a:pPr>
            <a:endParaRPr lang="en-GB" dirty="0">
              <a:latin typeface="Comic Sans MS" pitchFamily="66" charset="0"/>
            </a:endParaRPr>
          </a:p>
        </p:txBody>
      </p:sp>
    </p:spTree>
    <p:extLst>
      <p:ext uri="{BB962C8B-B14F-4D97-AF65-F5344CB8AC3E}">
        <p14:creationId xmlns:p14="http://schemas.microsoft.com/office/powerpoint/2010/main" val="2814363544"/>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breeze.wav"/>
          </p:stSnd>
        </p:sndAc>
      </p:transition>
    </mc:Choice>
    <mc:Fallback xmlns="">
      <p:transition spd="slow">
        <p:sndAc>
          <p:stSnd>
            <p:snd r:embed="rId4" name="breeze.wav"/>
          </p:stSnd>
        </p:sndAc>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37283" y="1412776"/>
            <a:ext cx="6535765" cy="3785652"/>
          </a:xfrm>
          <a:prstGeom prst="rect">
            <a:avLst/>
          </a:prstGeom>
          <a:noFill/>
        </p:spPr>
        <p:txBody>
          <a:bodyPr wrap="none" rtlCol="0">
            <a:spAutoFit/>
          </a:bodyPr>
          <a:lstStyle/>
          <a:p>
            <a:pPr algn="ctr"/>
            <a:r>
              <a:rPr lang="en-GB" sz="6000" dirty="0" smtClean="0">
                <a:latin typeface="Comic Sans MS" pitchFamily="66" charset="0"/>
              </a:rPr>
              <a:t> Step 1</a:t>
            </a:r>
          </a:p>
          <a:p>
            <a:pPr algn="ctr"/>
            <a:r>
              <a:rPr lang="en-GB" sz="6000" dirty="0" smtClean="0">
                <a:latin typeface="Comic Sans MS" pitchFamily="66" charset="0"/>
              </a:rPr>
              <a:t>Brush your teeth </a:t>
            </a:r>
          </a:p>
          <a:p>
            <a:pPr algn="ctr"/>
            <a:r>
              <a:rPr lang="en-GB" sz="6000" dirty="0" smtClean="0">
                <a:latin typeface="Comic Sans MS" pitchFamily="66" charset="0"/>
              </a:rPr>
              <a:t>and </a:t>
            </a:r>
          </a:p>
          <a:p>
            <a:pPr algn="ctr"/>
            <a:r>
              <a:rPr lang="en-GB" sz="6000" dirty="0" smtClean="0">
                <a:latin typeface="Comic Sans MS" pitchFamily="66" charset="0"/>
              </a:rPr>
              <a:t>your gums</a:t>
            </a:r>
            <a:endParaRPr lang="en-GB" sz="6000" dirty="0">
              <a:latin typeface="Comic Sans MS" pitchFamily="66" charset="0"/>
            </a:endParaRPr>
          </a:p>
        </p:txBody>
      </p:sp>
    </p:spTree>
    <p:extLst>
      <p:ext uri="{BB962C8B-B14F-4D97-AF65-F5344CB8AC3E}">
        <p14:creationId xmlns:p14="http://schemas.microsoft.com/office/powerpoint/2010/main" val="9112429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4283968" y="1556792"/>
            <a:ext cx="4356000" cy="3411475"/>
          </a:xfrm>
        </p:spPr>
      </p:pic>
      <p:sp>
        <p:nvSpPr>
          <p:cNvPr id="5" name="Text Placeholder 4"/>
          <p:cNvSpPr>
            <a:spLocks noGrp="1"/>
          </p:cNvSpPr>
          <p:nvPr>
            <p:ph type="body" sz="half" idx="2"/>
          </p:nvPr>
        </p:nvSpPr>
        <p:spPr>
          <a:xfrm>
            <a:off x="539552" y="764704"/>
            <a:ext cx="3528392" cy="5112568"/>
          </a:xfrm>
        </p:spPr>
        <p:txBody>
          <a:bodyPr>
            <a:noAutofit/>
          </a:bodyPr>
          <a:lstStyle/>
          <a:p>
            <a:r>
              <a:rPr lang="en-GB" sz="1800" dirty="0" smtClean="0">
                <a:latin typeface="Comic Sans MS" pitchFamily="66" charset="0"/>
              </a:rPr>
              <a:t>Brush your teeth twice a day for two minutes at bed time and one other time in the day (most people brush in the morning)</a:t>
            </a:r>
          </a:p>
          <a:p>
            <a:endParaRPr lang="en-GB" sz="1800" dirty="0">
              <a:latin typeface="Comic Sans MS" pitchFamily="66" charset="0"/>
            </a:endParaRPr>
          </a:p>
          <a:p>
            <a:r>
              <a:rPr lang="en-GB" sz="1800" dirty="0" smtClean="0">
                <a:latin typeface="Comic Sans MS" pitchFamily="66" charset="0"/>
              </a:rPr>
              <a:t>Use a pea sized amount of toothpaste that has fluoride in.</a:t>
            </a:r>
          </a:p>
          <a:p>
            <a:endParaRPr lang="en-GB" sz="1800" dirty="0">
              <a:latin typeface="Comic Sans MS" pitchFamily="66" charset="0"/>
            </a:endParaRPr>
          </a:p>
          <a:p>
            <a:r>
              <a:rPr lang="en-GB" sz="1800" dirty="0" smtClean="0">
                <a:latin typeface="Comic Sans MS" pitchFamily="66" charset="0"/>
              </a:rPr>
              <a:t> children over the age of 3 can use a basic adult paste</a:t>
            </a:r>
          </a:p>
          <a:p>
            <a:endParaRPr lang="en-GB" sz="1800" dirty="0">
              <a:latin typeface="Comic Sans MS" pitchFamily="66" charset="0"/>
            </a:endParaRPr>
          </a:p>
          <a:p>
            <a:r>
              <a:rPr lang="en-GB" sz="1800" dirty="0" smtClean="0">
                <a:latin typeface="Comic Sans MS" pitchFamily="66" charset="0"/>
              </a:rPr>
              <a:t>Spit the toothpaste out but do not rinse your mouth with water or mouthwash</a:t>
            </a:r>
            <a:endParaRPr lang="en-GB" sz="1800" dirty="0">
              <a:latin typeface="Comic Sans MS" pitchFamily="66" charset="0"/>
            </a:endParaRPr>
          </a:p>
        </p:txBody>
      </p:sp>
    </p:spTree>
    <p:extLst>
      <p:ext uri="{BB962C8B-B14F-4D97-AF65-F5344CB8AC3E}">
        <p14:creationId xmlns:p14="http://schemas.microsoft.com/office/powerpoint/2010/main" val="1126181223"/>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chimes.wav"/>
          </p:stSnd>
        </p:sndAc>
      </p:transition>
    </mc:Choice>
    <mc:Fallback xmlns="">
      <p:transition spd="slow">
        <p:sndAc>
          <p:stSnd>
            <p:snd r:embed="rId5" name="chimes.wav"/>
          </p:stSnd>
        </p:sndAc>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85794"/>
            <a:ext cx="8229600" cy="1419070"/>
          </a:xfrm>
        </p:spPr>
        <p:txBody>
          <a:bodyPr>
            <a:noAutofit/>
          </a:bodyPr>
          <a:lstStyle/>
          <a:p>
            <a:r>
              <a:rPr lang="en-GB" sz="3200" b="1" dirty="0" smtClean="0">
                <a:solidFill>
                  <a:schemeClr val="tx1"/>
                </a:solidFill>
                <a:latin typeface="Comic Sans MS" pitchFamily="66" charset="0"/>
              </a:rPr>
              <a:t>why do I have to brush my teeth and gums ?</a:t>
            </a:r>
            <a:endParaRPr lang="en-GB" sz="3200" b="1" dirty="0">
              <a:solidFill>
                <a:schemeClr val="tx1"/>
              </a:solidFill>
              <a:latin typeface="Comic Sans MS" pitchFamily="66" charset="0"/>
            </a:endParaRPr>
          </a:p>
        </p:txBody>
      </p:sp>
      <p:pic>
        <p:nvPicPr>
          <p:cNvPr id="7" name="Content Placeholder 6"/>
          <p:cNvPicPr>
            <a:picLocks noGrp="1" noChangeAspect="1"/>
          </p:cNvPicPr>
          <p:nvPr>
            <p:ph sz="quarter" idx="10"/>
          </p:nvPr>
        </p:nvPicPr>
        <p:blipFill>
          <a:blip r:embed="rId2">
            <a:extLst>
              <a:ext uri="{28A0092B-C50C-407E-A947-70E740481C1C}">
                <a14:useLocalDpi xmlns:a14="http://schemas.microsoft.com/office/drawing/2010/main" val="0"/>
              </a:ext>
            </a:extLst>
          </a:blip>
          <a:stretch>
            <a:fillRect/>
          </a:stretch>
        </p:blipFill>
        <p:spPr>
          <a:xfrm>
            <a:off x="2483768" y="2132856"/>
            <a:ext cx="4608512" cy="1800200"/>
          </a:xfrm>
        </p:spPr>
      </p:pic>
      <p:sp>
        <p:nvSpPr>
          <p:cNvPr id="8" name="Content Placeholder 7"/>
          <p:cNvSpPr>
            <a:spLocks noGrp="1"/>
          </p:cNvSpPr>
          <p:nvPr>
            <p:ph sz="quarter" idx="11"/>
          </p:nvPr>
        </p:nvSpPr>
        <p:spPr>
          <a:xfrm>
            <a:off x="428625" y="3933056"/>
            <a:ext cx="8286750" cy="2139132"/>
          </a:xfrm>
        </p:spPr>
        <p:txBody>
          <a:bodyPr>
            <a:normAutofit lnSpcReduction="10000"/>
          </a:bodyPr>
          <a:lstStyle/>
          <a:p>
            <a:pPr>
              <a:buFont typeface="Wingdings" pitchFamily="2" charset="2"/>
              <a:buChar char="Ø"/>
            </a:pPr>
            <a:r>
              <a:rPr lang="en-GB" b="1" dirty="0" smtClean="0">
                <a:latin typeface="Comic Sans MS" pitchFamily="66" charset="0"/>
              </a:rPr>
              <a:t>Your mouth has lots of germs that stick to teeth called plaque.</a:t>
            </a:r>
          </a:p>
          <a:p>
            <a:pPr>
              <a:buFont typeface="Wingdings" pitchFamily="2" charset="2"/>
              <a:buChar char="Ø"/>
            </a:pPr>
            <a:r>
              <a:rPr lang="en-GB" b="1" dirty="0" smtClean="0">
                <a:latin typeface="Comic Sans MS" pitchFamily="66" charset="0"/>
              </a:rPr>
              <a:t>They love living there, they grow and grow all day and night.</a:t>
            </a:r>
          </a:p>
          <a:p>
            <a:pPr>
              <a:buFont typeface="Wingdings" pitchFamily="2" charset="2"/>
              <a:buChar char="Ø"/>
            </a:pPr>
            <a:r>
              <a:rPr lang="en-GB" b="1" dirty="0">
                <a:latin typeface="Comic Sans MS" pitchFamily="66" charset="0"/>
              </a:rPr>
              <a:t>T</a:t>
            </a:r>
            <a:r>
              <a:rPr lang="en-GB" b="1" dirty="0" smtClean="0">
                <a:latin typeface="Comic Sans MS" pitchFamily="66" charset="0"/>
              </a:rPr>
              <a:t>hey grow bigger and bigger all the time</a:t>
            </a:r>
          </a:p>
          <a:p>
            <a:pPr>
              <a:buFont typeface="Wingdings" pitchFamily="2" charset="2"/>
              <a:buChar char="Ø"/>
            </a:pPr>
            <a:r>
              <a:rPr lang="en-GB" b="1" dirty="0" smtClean="0">
                <a:latin typeface="Comic Sans MS" pitchFamily="66" charset="0"/>
              </a:rPr>
              <a:t>If you don’t brush them away twice a day they can make your mouth unhealthy</a:t>
            </a:r>
          </a:p>
          <a:p>
            <a:pPr>
              <a:buFont typeface="Wingdings" pitchFamily="2" charset="2"/>
              <a:buChar char="Ø"/>
            </a:pPr>
            <a:r>
              <a:rPr lang="en-GB" b="1" dirty="0" smtClean="0">
                <a:latin typeface="Comic Sans MS" pitchFamily="66" charset="0"/>
              </a:rPr>
              <a:t>That’s why you must brush your teeth and gums to brush the germs away</a:t>
            </a:r>
            <a:endParaRPr lang="en-GB" b="1" dirty="0">
              <a:latin typeface="Comic Sans MS" pitchFamily="66" charset="0"/>
            </a:endParaRPr>
          </a:p>
        </p:txBody>
      </p:sp>
    </p:spTree>
    <p:extLst>
      <p:ext uri="{BB962C8B-B14F-4D97-AF65-F5344CB8AC3E}">
        <p14:creationId xmlns:p14="http://schemas.microsoft.com/office/powerpoint/2010/main" val="18015392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omic Sans MS" pitchFamily="66" charset="0"/>
              </a:rPr>
              <a:t>Spot the Difference !</a:t>
            </a:r>
            <a:endParaRPr lang="en-GB" dirty="0">
              <a:latin typeface="Comic Sans MS" pitchFamily="66" charset="0"/>
            </a:endParaRPr>
          </a:p>
        </p:txBody>
      </p:sp>
      <p:sp>
        <p:nvSpPr>
          <p:cNvPr id="10" name="Text Placeholder 9"/>
          <p:cNvSpPr>
            <a:spLocks noGrp="1"/>
          </p:cNvSpPr>
          <p:nvPr>
            <p:ph type="body" idx="1"/>
          </p:nvPr>
        </p:nvSpPr>
        <p:spPr/>
        <p:txBody>
          <a:bodyPr>
            <a:normAutofit/>
          </a:bodyPr>
          <a:lstStyle/>
          <a:p>
            <a:pPr algn="ctr"/>
            <a:r>
              <a:rPr lang="en-GB" sz="2800" dirty="0" smtClean="0">
                <a:latin typeface="Comic Sans MS" pitchFamily="66" charset="0"/>
              </a:rPr>
              <a:t>healthy</a:t>
            </a:r>
            <a:endParaRPr lang="en-GB" sz="2800" dirty="0">
              <a:latin typeface="Comic Sans MS" pitchFamily="66" charset="0"/>
            </a:endParaRPr>
          </a:p>
        </p:txBody>
      </p:sp>
      <p:pic>
        <p:nvPicPr>
          <p:cNvPr id="5" name="Content Placeholder 4"/>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457200" y="2718497"/>
            <a:ext cx="4040188" cy="2864044"/>
          </a:xfrm>
        </p:spPr>
      </p:pic>
      <p:sp>
        <p:nvSpPr>
          <p:cNvPr id="11" name="Text Placeholder 10"/>
          <p:cNvSpPr>
            <a:spLocks noGrp="1"/>
          </p:cNvSpPr>
          <p:nvPr>
            <p:ph type="body" sz="quarter" idx="3"/>
          </p:nvPr>
        </p:nvSpPr>
        <p:spPr/>
        <p:txBody>
          <a:bodyPr>
            <a:normAutofit/>
          </a:bodyPr>
          <a:lstStyle/>
          <a:p>
            <a:pPr algn="ctr"/>
            <a:r>
              <a:rPr lang="en-GB" sz="2800" dirty="0" smtClean="0">
                <a:latin typeface="Comic Sans MS" pitchFamily="66" charset="0"/>
              </a:rPr>
              <a:t>unhealthy</a:t>
            </a:r>
            <a:endParaRPr lang="en-GB" sz="2800" dirty="0">
              <a:latin typeface="Comic Sans MS" pitchFamily="66" charset="0"/>
            </a:endParaRPr>
          </a:p>
        </p:txBody>
      </p:sp>
      <p:pic>
        <p:nvPicPr>
          <p:cNvPr id="6" name="Content Placeholder 5"/>
          <p:cNvPicPr>
            <a:picLocks noGrp="1" noChangeAspect="1"/>
          </p:cNvPicPr>
          <p:nvPr>
            <p:ph sz="quarter" idx="4"/>
          </p:nvPr>
        </p:nvPicPr>
        <p:blipFill>
          <a:blip r:embed="rId5">
            <a:extLst>
              <a:ext uri="{28A0092B-C50C-407E-A947-70E740481C1C}">
                <a14:useLocalDpi xmlns:a14="http://schemas.microsoft.com/office/drawing/2010/main" val="0"/>
              </a:ext>
            </a:extLst>
          </a:blip>
          <a:stretch>
            <a:fillRect/>
          </a:stretch>
        </p:blipFill>
        <p:spPr>
          <a:xfrm>
            <a:off x="4645025" y="2726841"/>
            <a:ext cx="4041775" cy="2847356"/>
          </a:xfrm>
        </p:spPr>
      </p:pic>
    </p:spTree>
    <p:extLst>
      <p:ext uri="{BB962C8B-B14F-4D97-AF65-F5344CB8AC3E}">
        <p14:creationId xmlns:p14="http://schemas.microsoft.com/office/powerpoint/2010/main" val="977493096"/>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chimes.wav"/>
          </p:stSnd>
        </p:sndAc>
      </p:transition>
    </mc:Choice>
    <mc:Fallback xmlns="">
      <p:transition spd="slow">
        <p:sndAc>
          <p:stSnd>
            <p:snd r:embed="rId6" name="chimes.wav"/>
          </p:stSnd>
        </p:sndAc>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latin typeface="Comic Sans MS" pitchFamily="66" charset="0"/>
              </a:rPr>
              <a:t>How to tell if you have cleaned properly ?</a:t>
            </a:r>
            <a:endParaRPr lang="en-GB" dirty="0">
              <a:latin typeface="Comic Sans MS" pitchFamily="66" charset="0"/>
            </a:endParaRPr>
          </a:p>
        </p:txBody>
      </p:sp>
      <p:sp>
        <p:nvSpPr>
          <p:cNvPr id="3" name="Text Placeholder 2"/>
          <p:cNvSpPr>
            <a:spLocks noGrp="1"/>
          </p:cNvSpPr>
          <p:nvPr>
            <p:ph type="body" idx="1"/>
          </p:nvPr>
        </p:nvSpPr>
        <p:spPr>
          <a:xfrm>
            <a:off x="467544" y="2060848"/>
            <a:ext cx="4040188" cy="639762"/>
          </a:xfrm>
        </p:spPr>
        <p:txBody>
          <a:bodyPr/>
          <a:lstStyle/>
          <a:p>
            <a:pPr algn="ctr"/>
            <a:r>
              <a:rPr lang="en-GB" dirty="0" smtClean="0">
                <a:latin typeface="Comic Sans MS" pitchFamily="66" charset="0"/>
              </a:rPr>
              <a:t>Undisclosed teeth</a:t>
            </a:r>
            <a:endParaRPr lang="en-GB" dirty="0">
              <a:latin typeface="Comic Sans MS" pitchFamily="66" charset="0"/>
            </a:endParaRPr>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72294" y="2883694"/>
            <a:ext cx="3810000" cy="2533650"/>
          </a:xfrm>
        </p:spPr>
      </p:pic>
      <p:sp>
        <p:nvSpPr>
          <p:cNvPr id="5" name="Text Placeholder 4"/>
          <p:cNvSpPr>
            <a:spLocks noGrp="1"/>
          </p:cNvSpPr>
          <p:nvPr>
            <p:ph type="body" sz="quarter" idx="3"/>
          </p:nvPr>
        </p:nvSpPr>
        <p:spPr>
          <a:xfrm>
            <a:off x="4644008" y="2060848"/>
            <a:ext cx="4041775" cy="639762"/>
          </a:xfrm>
        </p:spPr>
        <p:txBody>
          <a:bodyPr/>
          <a:lstStyle/>
          <a:p>
            <a:pPr algn="ctr"/>
            <a:r>
              <a:rPr lang="en-GB" dirty="0" smtClean="0">
                <a:latin typeface="Comic Sans MS" pitchFamily="66" charset="0"/>
              </a:rPr>
              <a:t>Disclosed teeth</a:t>
            </a:r>
            <a:endParaRPr lang="en-GB" dirty="0">
              <a:latin typeface="Comic Sans MS" pitchFamily="66" charset="0"/>
            </a:endParaRPr>
          </a:p>
        </p:txBody>
      </p:sp>
      <p:pic>
        <p:nvPicPr>
          <p:cNvPr id="8" name="Content Placeholder 7"/>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4760912" y="2878931"/>
            <a:ext cx="3810000" cy="2543175"/>
          </a:xfrm>
        </p:spPr>
      </p:pic>
    </p:spTree>
    <p:extLst>
      <p:ext uri="{BB962C8B-B14F-4D97-AF65-F5344CB8AC3E}">
        <p14:creationId xmlns:p14="http://schemas.microsoft.com/office/powerpoint/2010/main" val="1793391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72816"/>
            <a:ext cx="8229600" cy="631844"/>
          </a:xfrm>
        </p:spPr>
        <p:txBody>
          <a:bodyPr>
            <a:normAutofit fontScale="90000"/>
          </a:bodyPr>
          <a:lstStyle/>
          <a:p>
            <a:r>
              <a:rPr lang="en-GB" b="1" dirty="0" smtClean="0">
                <a:latin typeface="Comic Sans MS" pitchFamily="66" charset="0"/>
              </a:rPr>
              <a:t> </a:t>
            </a:r>
            <a:r>
              <a:rPr lang="en-GB" sz="6700" b="1" dirty="0" smtClean="0">
                <a:latin typeface="Comic Sans MS" pitchFamily="66" charset="0"/>
              </a:rPr>
              <a:t>Step 2</a:t>
            </a:r>
            <a:endParaRPr lang="en-GB" sz="6700" b="1" dirty="0">
              <a:latin typeface="Comic Sans MS" pitchFamily="66" charset="0"/>
            </a:endParaRPr>
          </a:p>
        </p:txBody>
      </p:sp>
      <p:sp>
        <p:nvSpPr>
          <p:cNvPr id="3" name="TextBox 2"/>
          <p:cNvSpPr txBox="1"/>
          <p:nvPr/>
        </p:nvSpPr>
        <p:spPr>
          <a:xfrm>
            <a:off x="1115616" y="2492896"/>
            <a:ext cx="6912768" cy="2123658"/>
          </a:xfrm>
          <a:prstGeom prst="rect">
            <a:avLst/>
          </a:prstGeom>
          <a:noFill/>
        </p:spPr>
        <p:txBody>
          <a:bodyPr wrap="square" rtlCol="0">
            <a:spAutoFit/>
          </a:bodyPr>
          <a:lstStyle/>
          <a:p>
            <a:pPr algn="ctr"/>
            <a:r>
              <a:rPr lang="en-GB" sz="6600" b="1" dirty="0" smtClean="0">
                <a:latin typeface="Comic Sans MS" pitchFamily="66" charset="0"/>
              </a:rPr>
              <a:t>Stop tooth decay</a:t>
            </a:r>
            <a:endParaRPr lang="en-GB" sz="6600" b="1" dirty="0">
              <a:latin typeface="Comic Sans MS" pitchFamily="66" charset="0"/>
            </a:endParaRPr>
          </a:p>
        </p:txBody>
      </p:sp>
    </p:spTree>
    <p:extLst>
      <p:ext uri="{BB962C8B-B14F-4D97-AF65-F5344CB8AC3E}">
        <p14:creationId xmlns:p14="http://schemas.microsoft.com/office/powerpoint/2010/main" val="241890759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himes.wav"/>
          </p:stSnd>
        </p:sndAc>
      </p:transition>
    </mc:Choice>
    <mc:Fallback xmlns="">
      <p:transition spd="slow">
        <p:sndAc>
          <p:stSnd>
            <p:snd r:embed="rId3" name="chimes.wav"/>
          </p:stSnd>
        </p:sndAc>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24744"/>
            <a:ext cx="8229600" cy="703282"/>
          </a:xfrm>
        </p:spPr>
        <p:txBody>
          <a:bodyPr>
            <a:normAutofit fontScale="90000"/>
          </a:bodyPr>
          <a:lstStyle/>
          <a:p>
            <a:r>
              <a:rPr lang="en-GB" dirty="0" smtClean="0">
                <a:latin typeface="Comic Sans MS" pitchFamily="66" charset="0"/>
              </a:rPr>
              <a:t>Do you think these pictures show healthy mouths ?</a:t>
            </a:r>
            <a:endParaRPr lang="en-GB" dirty="0">
              <a:latin typeface="Comic Sans MS" pitchFamily="66" charset="0"/>
            </a:endParaRPr>
          </a:p>
        </p:txBody>
      </p:sp>
      <p:pic>
        <p:nvPicPr>
          <p:cNvPr id="5" name="Content Placeholder 4"/>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611560" y="2348880"/>
            <a:ext cx="4111466" cy="2736000"/>
          </a:xfrm>
        </p:spPr>
      </p:pic>
      <p:pic>
        <p:nvPicPr>
          <p:cNvPr id="6" name="Content Placeholder 5"/>
          <p:cNvPicPr>
            <a:picLocks noGrp="1" noChangeAspect="1"/>
          </p:cNvPicPr>
          <p:nvPr>
            <p:ph sz="half" idx="2"/>
          </p:nvPr>
        </p:nvPicPr>
        <p:blipFill rotWithShape="1">
          <a:blip r:embed="rId5">
            <a:extLst>
              <a:ext uri="{28A0092B-C50C-407E-A947-70E740481C1C}">
                <a14:useLocalDpi xmlns:a14="http://schemas.microsoft.com/office/drawing/2010/main" val="0"/>
              </a:ext>
            </a:extLst>
          </a:blip>
          <a:srcRect b="8634"/>
          <a:stretch/>
        </p:blipFill>
        <p:spPr>
          <a:xfrm>
            <a:off x="5148064" y="2348880"/>
            <a:ext cx="3739500" cy="2736000"/>
          </a:xfrm>
        </p:spPr>
      </p:pic>
    </p:spTree>
    <p:extLst>
      <p:ext uri="{BB962C8B-B14F-4D97-AF65-F5344CB8AC3E}">
        <p14:creationId xmlns:p14="http://schemas.microsoft.com/office/powerpoint/2010/main" val="1700725947"/>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chimes.wav"/>
          </p:stSnd>
        </p:sndAc>
      </p:transition>
    </mc:Choice>
    <mc:Fallback xmlns="">
      <p:transition spd="slow">
        <p:sndAc>
          <p:stSnd>
            <p:snd r:embed="rId6" name="chimes.wav"/>
          </p:stSnd>
        </p:sndAc>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How does sugar cause tooth decay !</a:t>
            </a:r>
            <a:endParaRPr lang="en-GB" b="1" dirty="0"/>
          </a:p>
        </p:txBody>
      </p:sp>
      <p:sp>
        <p:nvSpPr>
          <p:cNvPr id="3" name="Content Placeholder 2"/>
          <p:cNvSpPr>
            <a:spLocks noGrp="1"/>
          </p:cNvSpPr>
          <p:nvPr>
            <p:ph idx="1"/>
          </p:nvPr>
        </p:nvSpPr>
        <p:spPr/>
        <p:txBody>
          <a:bodyPr>
            <a:normAutofit/>
          </a:bodyPr>
          <a:lstStyle/>
          <a:p>
            <a:pPr>
              <a:buFont typeface="Wingdings" pitchFamily="2" charset="2"/>
              <a:buChar char="Ø"/>
            </a:pPr>
            <a:r>
              <a:rPr lang="en-GB" sz="2400" dirty="0" smtClean="0"/>
              <a:t>The plaque germs in our mouths love sugar</a:t>
            </a:r>
          </a:p>
          <a:p>
            <a:pPr>
              <a:buFont typeface="Wingdings" pitchFamily="2" charset="2"/>
              <a:buChar char="Ø"/>
            </a:pPr>
            <a:r>
              <a:rPr lang="en-GB" sz="2400" dirty="0" smtClean="0"/>
              <a:t>Every time we have food or drink with sugar in the germs turn the sugar into an acid.</a:t>
            </a:r>
          </a:p>
          <a:p>
            <a:pPr>
              <a:buFont typeface="Wingdings" pitchFamily="2" charset="2"/>
              <a:buChar char="Ø"/>
            </a:pPr>
            <a:r>
              <a:rPr lang="en-GB" sz="2400" dirty="0" smtClean="0"/>
              <a:t>Acid starts to dissolve the hard covering on your teeth.</a:t>
            </a:r>
          </a:p>
          <a:p>
            <a:pPr>
              <a:buFont typeface="Wingdings" pitchFamily="2" charset="2"/>
              <a:buChar char="Ø"/>
            </a:pPr>
            <a:r>
              <a:rPr lang="en-GB" sz="2400" dirty="0" smtClean="0"/>
              <a:t>Saliva has minerals in that helps gets rid of the acid in an hour</a:t>
            </a:r>
          </a:p>
          <a:p>
            <a:pPr>
              <a:buFont typeface="Wingdings" pitchFamily="2" charset="2"/>
              <a:buChar char="Ø"/>
            </a:pPr>
            <a:r>
              <a:rPr lang="en-GB" sz="2400" dirty="0" smtClean="0"/>
              <a:t>If we have too many acid attacks, our saliva hasn’t enough minerals to stop the acid making a holes in our teeth</a:t>
            </a:r>
          </a:p>
          <a:p>
            <a:pPr marL="0" indent="0">
              <a:buNone/>
            </a:pPr>
            <a:endParaRPr lang="en-GB" sz="2400" dirty="0"/>
          </a:p>
          <a:p>
            <a:pPr marL="0" indent="0">
              <a:buNone/>
            </a:pPr>
            <a:endParaRPr lang="en-GB"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653136"/>
            <a:ext cx="2088000" cy="817314"/>
          </a:xfrm>
          <a:prstGeom prst="rect">
            <a:avLst/>
          </a:prstGeom>
        </p:spPr>
      </p:pic>
      <p:sp>
        <p:nvSpPr>
          <p:cNvPr id="7" name="Plus 6"/>
          <p:cNvSpPr/>
          <p:nvPr/>
        </p:nvSpPr>
        <p:spPr>
          <a:xfrm>
            <a:off x="2699792" y="4680559"/>
            <a:ext cx="936104" cy="648072"/>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4701793"/>
            <a:ext cx="1077830" cy="720000"/>
          </a:xfrm>
          <a:prstGeom prst="rect">
            <a:avLst/>
          </a:prstGeom>
        </p:spPr>
      </p:pic>
      <p:sp>
        <p:nvSpPr>
          <p:cNvPr id="9" name="Equal 8"/>
          <p:cNvSpPr/>
          <p:nvPr/>
        </p:nvSpPr>
        <p:spPr>
          <a:xfrm>
            <a:off x="5116055" y="4653136"/>
            <a:ext cx="864096" cy="656653"/>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0" name="Rectangle 9"/>
          <p:cNvSpPr/>
          <p:nvPr/>
        </p:nvSpPr>
        <p:spPr>
          <a:xfrm>
            <a:off x="5548103" y="4498019"/>
            <a:ext cx="2696305"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Acid</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8303345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6" descr="C:\Users\Sue.Dunne\AppData\Local\Microsoft\Windows\Temporary Internet Files\Content.IE5\ZO006GHA\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descr="C:\Users\Sue.Dunne\AppData\Local\Microsoft\Windows\Temporary Internet Files\Content.IE5\79GQKPFJ\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descr="C:\Users\Sue.Dunne\AppData\Local\Microsoft\Windows\Temporary Internet Files\Content.IE5\79GQKPFJ\breakfas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500" y="4368006"/>
            <a:ext cx="2058987"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1" descr="C:\Users\Sue.Dunne\AppData\Local\Microsoft\Windows\Temporary Internet Files\Content.IE5\UADIL6E1\8216457144_e096abfabc_z[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84863" y="4398168"/>
            <a:ext cx="2303462"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32689" y="4342428"/>
            <a:ext cx="2495550" cy="187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61" name="TextBox 1"/>
          <p:cNvSpPr txBox="1">
            <a:spLocks noChangeArrowheads="1"/>
          </p:cNvSpPr>
          <p:nvPr/>
        </p:nvSpPr>
        <p:spPr bwMode="auto">
          <a:xfrm>
            <a:off x="360980" y="3823493"/>
            <a:ext cx="223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b="1" dirty="0">
                <a:latin typeface="Century Gothic" pitchFamily="34" charset="0"/>
              </a:rPr>
              <a:t>Breakfast</a:t>
            </a:r>
          </a:p>
        </p:txBody>
      </p:sp>
      <p:sp>
        <p:nvSpPr>
          <p:cNvPr id="23562" name="TextBox 14"/>
          <p:cNvSpPr txBox="1">
            <a:spLocks noChangeArrowheads="1"/>
          </p:cNvSpPr>
          <p:nvPr/>
        </p:nvSpPr>
        <p:spPr bwMode="auto">
          <a:xfrm>
            <a:off x="2955580" y="3786259"/>
            <a:ext cx="223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b="1" dirty="0">
                <a:latin typeface="Century Gothic" pitchFamily="34" charset="0"/>
              </a:rPr>
              <a:t>Lunch Time</a:t>
            </a:r>
          </a:p>
        </p:txBody>
      </p:sp>
      <p:sp>
        <p:nvSpPr>
          <p:cNvPr id="23563" name="TextBox 16"/>
          <p:cNvSpPr txBox="1">
            <a:spLocks noChangeArrowheads="1"/>
          </p:cNvSpPr>
          <p:nvPr/>
        </p:nvSpPr>
        <p:spPr bwMode="auto">
          <a:xfrm>
            <a:off x="5871865" y="3786258"/>
            <a:ext cx="223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b="1" dirty="0">
                <a:latin typeface="Century Gothic" pitchFamily="34" charset="0"/>
              </a:rPr>
              <a:t>Dinner Time</a:t>
            </a:r>
          </a:p>
        </p:txBody>
      </p:sp>
      <p:sp>
        <p:nvSpPr>
          <p:cNvPr id="2" name="Title 1"/>
          <p:cNvSpPr>
            <a:spLocks noGrp="1"/>
          </p:cNvSpPr>
          <p:nvPr>
            <p:ph type="title"/>
          </p:nvPr>
        </p:nvSpPr>
        <p:spPr/>
        <p:txBody>
          <a:bodyPr>
            <a:normAutofit fontScale="90000"/>
          </a:bodyPr>
          <a:lstStyle/>
          <a:p>
            <a:r>
              <a:rPr lang="en-GB" dirty="0" smtClean="0"/>
              <a:t/>
            </a:r>
            <a:br>
              <a:rPr lang="en-GB" dirty="0" smtClean="0"/>
            </a:br>
            <a:r>
              <a:rPr lang="en-GB" b="1" dirty="0" smtClean="0">
                <a:latin typeface="Comic Sans MS" pitchFamily="66" charset="0"/>
              </a:rPr>
              <a:t>Can we stop tooth decay from happening ?</a:t>
            </a:r>
            <a:endParaRPr lang="en-GB" b="1" dirty="0">
              <a:latin typeface="Comic Sans MS" pitchFamily="66" charset="0"/>
            </a:endParaRPr>
          </a:p>
        </p:txBody>
      </p:sp>
      <p:sp>
        <p:nvSpPr>
          <p:cNvPr id="3" name="TextBox 2"/>
          <p:cNvSpPr txBox="1"/>
          <p:nvPr/>
        </p:nvSpPr>
        <p:spPr>
          <a:xfrm>
            <a:off x="881832" y="2039243"/>
            <a:ext cx="7222058" cy="1384995"/>
          </a:xfrm>
          <a:prstGeom prst="rect">
            <a:avLst/>
          </a:prstGeom>
          <a:noFill/>
        </p:spPr>
        <p:txBody>
          <a:bodyPr wrap="square" rtlCol="0">
            <a:spAutoFit/>
          </a:bodyPr>
          <a:lstStyle/>
          <a:p>
            <a:pPr algn="ctr"/>
            <a:endParaRPr lang="en-GB" sz="2800" b="1" dirty="0" smtClean="0">
              <a:latin typeface="Comic Sans MS" pitchFamily="66" charset="0"/>
            </a:endParaRPr>
          </a:p>
          <a:p>
            <a:pPr algn="ctr"/>
            <a:r>
              <a:rPr lang="en-GB" sz="2800" b="1" dirty="0" smtClean="0">
                <a:latin typeface="Comic Sans MS" pitchFamily="66" charset="0"/>
              </a:rPr>
              <a:t>Yes we can !</a:t>
            </a:r>
          </a:p>
          <a:p>
            <a:pPr algn="ctr"/>
            <a:r>
              <a:rPr lang="en-GB" sz="2800" dirty="0" smtClean="0">
                <a:latin typeface="Comic Sans MS" pitchFamily="66" charset="0"/>
              </a:rPr>
              <a:t>Keep sugary food and drink to mealtimes</a:t>
            </a:r>
            <a:endParaRPr lang="en-GB" sz="2800" dirty="0">
              <a:latin typeface="Comic Sans MS" pitchFamily="66" charset="0"/>
            </a:endParaRPr>
          </a:p>
        </p:txBody>
      </p:sp>
    </p:spTree>
    <p:extLst>
      <p:ext uri="{BB962C8B-B14F-4D97-AF65-F5344CB8AC3E}">
        <p14:creationId xmlns:p14="http://schemas.microsoft.com/office/powerpoint/2010/main" val="21579115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latin typeface="Comic Sans MS" pitchFamily="66" charset="0"/>
              </a:rPr>
              <a:t>Snacking in between meals</a:t>
            </a:r>
            <a:endParaRPr lang="en-GB" dirty="0">
              <a:latin typeface="Comic Sans MS" pitchFamily="66" charset="0"/>
            </a:endParaRPr>
          </a:p>
        </p:txBody>
      </p:sp>
      <p:sp>
        <p:nvSpPr>
          <p:cNvPr id="5" name="Text Placeholder 4"/>
          <p:cNvSpPr>
            <a:spLocks noGrp="1"/>
          </p:cNvSpPr>
          <p:nvPr>
            <p:ph type="body" idx="1"/>
          </p:nvPr>
        </p:nvSpPr>
        <p:spPr>
          <a:xfrm>
            <a:off x="457200" y="1535113"/>
            <a:ext cx="7571184" cy="639762"/>
          </a:xfrm>
        </p:spPr>
        <p:txBody>
          <a:bodyPr>
            <a:normAutofit/>
          </a:bodyPr>
          <a:lstStyle/>
          <a:p>
            <a:pPr algn="ctr"/>
            <a:r>
              <a:rPr lang="en-GB" sz="3200" b="0" dirty="0" smtClean="0">
                <a:latin typeface="Comic Sans MS" pitchFamily="66" charset="0"/>
              </a:rPr>
              <a:t>Pick sugar free or savoury foods</a:t>
            </a:r>
            <a:endParaRPr lang="en-GB" sz="3200" b="0" dirty="0">
              <a:latin typeface="Comic Sans MS" pitchFamily="66" charset="0"/>
            </a:endParaRPr>
          </a:p>
        </p:txBody>
      </p:sp>
      <p:pic>
        <p:nvPicPr>
          <p:cNvPr id="11" name="Content Placeholder 10"/>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2627784" y="2323331"/>
            <a:ext cx="2847975" cy="1609725"/>
          </a:xfr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9712" y="4448252"/>
            <a:ext cx="1872208" cy="1253164"/>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67944" y="4264834"/>
            <a:ext cx="1039500" cy="1620000"/>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72200" y="2708920"/>
            <a:ext cx="1586188" cy="1440000"/>
          </a:xfrm>
          <a:prstGeom prst="rect">
            <a:avLst/>
          </a:prstGeom>
        </p:spPr>
      </p:pic>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3568" y="2803556"/>
            <a:ext cx="782400" cy="1440000"/>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36747" y="4658807"/>
            <a:ext cx="1143000" cy="1143000"/>
          </a:xfrm>
          <a:prstGeom prst="rect">
            <a:avLst/>
          </a:prstGeom>
        </p:spPr>
      </p:pic>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5536" y="4910607"/>
            <a:ext cx="1323261" cy="1116000"/>
          </a:xfrm>
          <a:prstGeom prst="rect">
            <a:avLst/>
          </a:prstGeom>
        </p:spPr>
      </p:pic>
      <p:pic>
        <p:nvPicPr>
          <p:cNvPr id="8" name="Picture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30105" y="4186307"/>
            <a:ext cx="1849367" cy="1044000"/>
          </a:xfrm>
          <a:prstGeom prst="rect">
            <a:avLst/>
          </a:prstGeom>
        </p:spPr>
      </p:pic>
      <p:pic>
        <p:nvPicPr>
          <p:cNvPr id="9" name="Picture 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236296" y="1344908"/>
            <a:ext cx="1714633" cy="1260000"/>
          </a:xfrm>
          <a:prstGeom prst="rect">
            <a:avLst/>
          </a:prstGeom>
        </p:spPr>
      </p:pic>
    </p:spTree>
    <p:extLst>
      <p:ext uri="{BB962C8B-B14F-4D97-AF65-F5344CB8AC3E}">
        <p14:creationId xmlns:p14="http://schemas.microsoft.com/office/powerpoint/2010/main" val="19117689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712" y="2942892"/>
            <a:ext cx="2124000" cy="2124000"/>
          </a:xfrm>
          <a:prstGeom prst="rect">
            <a:avLst/>
          </a:prstGeom>
        </p:spPr>
      </p:pic>
      <p:sp>
        <p:nvSpPr>
          <p:cNvPr id="2" name="Title 1"/>
          <p:cNvSpPr>
            <a:spLocks noGrp="1"/>
          </p:cNvSpPr>
          <p:nvPr>
            <p:ph type="title"/>
          </p:nvPr>
        </p:nvSpPr>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sz="3600" dirty="0" smtClean="0">
                <a:latin typeface="Comic Sans MS" pitchFamily="66" charset="0"/>
              </a:rPr>
              <a:t>Be </a:t>
            </a:r>
            <a:r>
              <a:rPr lang="en-GB" sz="3600" dirty="0">
                <a:latin typeface="Comic Sans MS" pitchFamily="66" charset="0"/>
              </a:rPr>
              <a:t>careful some foods and drinks can have lots of sugar in even if you think they haven't</a:t>
            </a:r>
            <a:br>
              <a:rPr lang="en-GB" sz="3600" dirty="0">
                <a:latin typeface="Comic Sans MS" pitchFamily="66" charset="0"/>
              </a:rPr>
            </a:br>
            <a:endParaRPr lang="en-GB" sz="3600" dirty="0">
              <a:latin typeface="Comic Sans MS" pitchFamily="66" charset="0"/>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8070" y="4688979"/>
            <a:ext cx="2167275" cy="1440000"/>
          </a:xfrm>
          <a:prstGeom prst="rect">
            <a:avLst/>
          </a:prstGeom>
        </p:spPr>
      </p:pic>
      <p:sp>
        <p:nvSpPr>
          <p:cNvPr id="6" name="Rectangle 5"/>
          <p:cNvSpPr/>
          <p:nvPr/>
        </p:nvSpPr>
        <p:spPr>
          <a:xfrm>
            <a:off x="714375" y="2723387"/>
            <a:ext cx="1730185" cy="1209669"/>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6" name="Picture 2" descr="C:\Users\Sue.Dunne\Pictures\generic baked beans.jpg"/>
          <p:cNvPicPr>
            <a:picLocks noChangeAspect="1" noChangeArrowheads="1"/>
          </p:cNvPicPr>
          <p:nvPr/>
        </p:nvPicPr>
        <p:blipFill rotWithShape="1">
          <a:blip r:embed="rId6">
            <a:extLst>
              <a:ext uri="{28A0092B-C50C-407E-A947-70E740481C1C}">
                <a14:useLocalDpi xmlns:a14="http://schemas.microsoft.com/office/drawing/2010/main" val="0"/>
              </a:ext>
            </a:extLst>
          </a:blip>
          <a:srcRect r="7367"/>
          <a:stretch/>
        </p:blipFill>
        <p:spPr bwMode="auto">
          <a:xfrm>
            <a:off x="6885448" y="2348880"/>
            <a:ext cx="1994063" cy="212407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635896" y="2984003"/>
            <a:ext cx="1571625" cy="1285875"/>
          </a:xfrm>
          <a:prstGeom prst="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7" name="Picture 3" descr="C:\Users\Sue.Dunne\Pictures\Images and photos\2015-08-11 foods august 2015\yogurt fruit flakes.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24768" y="4191116"/>
            <a:ext cx="1509398" cy="1584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67874" y="2977445"/>
            <a:ext cx="1232283" cy="169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descr="C:\Users\Sue.Dunne\Pictures\cereal bars.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92978" y="4625652"/>
            <a:ext cx="2790349" cy="18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827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nvPr>
        </p:nvSpPr>
        <p:spPr/>
        <p:txBody>
          <a:bodyPr/>
          <a:lstStyle/>
          <a:p>
            <a:endParaRPr lang="en-GB" smtClean="0"/>
          </a:p>
        </p:txBody>
      </p:sp>
      <p:sp>
        <p:nvSpPr>
          <p:cNvPr id="3" name="Subtitle 2"/>
          <p:cNvSpPr>
            <a:spLocks noGrp="1"/>
          </p:cNvSpPr>
          <p:nvPr>
            <p:ph type="subTitle" idx="1"/>
          </p:nvPr>
        </p:nvSpPr>
        <p:spPr/>
        <p:txBody>
          <a:bodyPr/>
          <a:lstStyle/>
          <a:p>
            <a:pPr>
              <a:defRPr/>
            </a:pPr>
            <a:endParaRPr lang="en-GB"/>
          </a:p>
        </p:txBody>
      </p:sp>
      <p:pic>
        <p:nvPicPr>
          <p:cNvPr id="1741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38" y="188913"/>
            <a:ext cx="7986712" cy="654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6922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3008313" cy="886420"/>
          </a:xfrm>
        </p:spPr>
        <p:txBody>
          <a:bodyPr>
            <a:normAutofit/>
          </a:bodyPr>
          <a:lstStyle/>
          <a:p>
            <a:r>
              <a:rPr lang="en-GB" sz="2400" dirty="0" smtClean="0">
                <a:latin typeface="Comic Sans MS" pitchFamily="66" charset="0"/>
              </a:rPr>
              <a:t>Another reason to brush your teeth</a:t>
            </a:r>
            <a:endParaRPr lang="en-GB" sz="2400" dirty="0">
              <a:latin typeface="Comic Sans MS" pitchFamily="66" charset="0"/>
            </a:endParaRPr>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283968" y="1772816"/>
            <a:ext cx="3960000" cy="3101341"/>
          </a:xfrm>
        </p:spPr>
      </p:pic>
      <p:sp>
        <p:nvSpPr>
          <p:cNvPr id="6" name="Text Placeholder 5"/>
          <p:cNvSpPr>
            <a:spLocks noGrp="1"/>
          </p:cNvSpPr>
          <p:nvPr>
            <p:ph type="body" sz="half" idx="2"/>
          </p:nvPr>
        </p:nvSpPr>
        <p:spPr>
          <a:xfrm>
            <a:off x="457200" y="1435100"/>
            <a:ext cx="3610744" cy="4691063"/>
          </a:xfrm>
        </p:spPr>
        <p:txBody>
          <a:bodyPr>
            <a:normAutofit/>
          </a:bodyPr>
          <a:lstStyle/>
          <a:p>
            <a:r>
              <a:rPr lang="en-GB" sz="1600" dirty="0" smtClean="0">
                <a:latin typeface="Comic Sans MS" pitchFamily="66" charset="0"/>
              </a:rPr>
              <a:t>Toothpaste has fluoride in</a:t>
            </a:r>
          </a:p>
          <a:p>
            <a:endParaRPr lang="en-GB" sz="1600" dirty="0">
              <a:latin typeface="Comic Sans MS" pitchFamily="66" charset="0"/>
            </a:endParaRPr>
          </a:p>
          <a:p>
            <a:r>
              <a:rPr lang="en-GB" sz="1600" dirty="0" smtClean="0">
                <a:latin typeface="Comic Sans MS" pitchFamily="66" charset="0"/>
              </a:rPr>
              <a:t>Fluoride helps to make your teeth strong</a:t>
            </a:r>
          </a:p>
          <a:p>
            <a:endParaRPr lang="en-GB" sz="1600" dirty="0">
              <a:latin typeface="Comic Sans MS" pitchFamily="66" charset="0"/>
            </a:endParaRPr>
          </a:p>
          <a:p>
            <a:r>
              <a:rPr lang="en-GB" sz="1600" dirty="0" smtClean="0">
                <a:latin typeface="Comic Sans MS" pitchFamily="66" charset="0"/>
              </a:rPr>
              <a:t>Do not rinse your mouth after you brush its better to leave the toothpaste on. The fluoride carries on working to strengthen teeth</a:t>
            </a:r>
          </a:p>
          <a:p>
            <a:endParaRPr lang="en-GB" sz="1600" dirty="0">
              <a:latin typeface="Comic Sans MS" pitchFamily="66" charset="0"/>
            </a:endParaRPr>
          </a:p>
          <a:p>
            <a:r>
              <a:rPr lang="en-GB" sz="1600" dirty="0" smtClean="0">
                <a:latin typeface="Comic Sans MS" pitchFamily="66" charset="0"/>
              </a:rPr>
              <a:t>If you wash it off, it cannot do that job because you have washed it away</a:t>
            </a:r>
          </a:p>
          <a:p>
            <a:endParaRPr lang="en-GB" sz="1600" dirty="0">
              <a:latin typeface="Comic Sans MS" pitchFamily="66" charset="0"/>
            </a:endParaRPr>
          </a:p>
          <a:p>
            <a:r>
              <a:rPr lang="en-GB" sz="1600" dirty="0" smtClean="0">
                <a:latin typeface="Comic Sans MS" pitchFamily="66" charset="0"/>
              </a:rPr>
              <a:t>Remember to spit but not rinse to help stop tooth decay</a:t>
            </a:r>
            <a:endParaRPr lang="en-GB" sz="1600" dirty="0">
              <a:latin typeface="Comic Sans MS" pitchFamily="66" charset="0"/>
            </a:endParaRPr>
          </a:p>
        </p:txBody>
      </p:sp>
    </p:spTree>
    <p:extLst>
      <p:ext uri="{BB962C8B-B14F-4D97-AF65-F5344CB8AC3E}">
        <p14:creationId xmlns:p14="http://schemas.microsoft.com/office/powerpoint/2010/main" val="31280997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That’s it 2 guidelines for looking after teeth can you do it ?</a:t>
            </a:r>
            <a:br>
              <a:rPr lang="en-GB" dirty="0" smtClean="0"/>
            </a:br>
            <a:r>
              <a:rPr lang="en-GB" dirty="0" smtClean="0"/>
              <a:t/>
            </a:r>
            <a:br>
              <a:rPr lang="en-GB" dirty="0" smtClean="0"/>
            </a:br>
            <a:r>
              <a:rPr lang="en-GB" b="1" dirty="0" smtClean="0">
                <a:latin typeface="Comic Sans MS" pitchFamily="66" charset="0"/>
              </a:rPr>
              <a:t>Yes you can !</a:t>
            </a:r>
            <a:endParaRPr lang="en-GB" b="1" dirty="0">
              <a:latin typeface="Comic Sans MS" pitchFamily="66" charset="0"/>
            </a:endParaRPr>
          </a:p>
        </p:txBody>
      </p:sp>
    </p:spTree>
    <p:extLst>
      <p:ext uri="{BB962C8B-B14F-4D97-AF65-F5344CB8AC3E}">
        <p14:creationId xmlns:p14="http://schemas.microsoft.com/office/powerpoint/2010/main" val="514084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Trust Template (G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powerpoint_template_final</Template>
  <TotalTime>547</TotalTime>
  <Words>940</Words>
  <Application>Microsoft Office PowerPoint</Application>
  <PresentationFormat>On-screen Show (4:3)</PresentationFormat>
  <Paragraphs>89</Paragraphs>
  <Slides>17</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Comic Sans MS</vt:lpstr>
      <vt:lpstr>Wingdings</vt:lpstr>
      <vt:lpstr>Trust Template (GW)</vt:lpstr>
      <vt:lpstr>PowerPoint Presentation</vt:lpstr>
      <vt:lpstr>  Everyone no matter how young or old has the right to a healthy happy mouth</vt:lpstr>
      <vt:lpstr>unfortunately</vt:lpstr>
      <vt:lpstr>PowerPoint Presentation</vt:lpstr>
      <vt:lpstr>PowerPoint Presentation</vt:lpstr>
      <vt:lpstr>why do I have to brush my teeth and gums ?</vt:lpstr>
      <vt:lpstr>Spot the Difference !</vt:lpstr>
      <vt:lpstr> How to tell if you have cleaned properly ?</vt:lpstr>
      <vt:lpstr> Step 2</vt:lpstr>
      <vt:lpstr>Do you think these pictures show healthy mouths ?</vt:lpstr>
      <vt:lpstr>How does sugar cause tooth decay !</vt:lpstr>
      <vt:lpstr> Can we stop tooth decay from happening ?</vt:lpstr>
      <vt:lpstr>Snacking in between meals</vt:lpstr>
      <vt:lpstr>   Be careful some foods and drinks can have lots of sugar in even if you think they haven't </vt:lpstr>
      <vt:lpstr>PowerPoint Presentation</vt:lpstr>
      <vt:lpstr>Another reason to brush your teeth</vt:lpstr>
      <vt:lpstr>       That’s it 2 guidelines for looking after teeth can you do it ?  Yes you can !</vt:lpstr>
    </vt:vector>
  </TitlesOfParts>
  <Company>Great Western Hospitals Foundation NHS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sue.dunne</dc:creator>
  <cp:lastModifiedBy>Cathy Evans</cp:lastModifiedBy>
  <cp:revision>44</cp:revision>
  <dcterms:created xsi:type="dcterms:W3CDTF">2017-05-30T11:19:21Z</dcterms:created>
  <dcterms:modified xsi:type="dcterms:W3CDTF">2021-05-27T21:36:55Z</dcterms:modified>
</cp:coreProperties>
</file>