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2" r:id="rId4"/>
    <p:sldId id="264" r:id="rId5"/>
    <p:sldId id="260" r:id="rId6"/>
    <p:sldId id="258" r:id="rId7"/>
    <p:sldId id="261" r:id="rId8"/>
    <p:sldId id="256" r:id="rId9"/>
    <p:sldId id="265" r:id="rId10"/>
    <p:sldId id="266" r:id="rId11"/>
    <p:sldId id="271" r:id="rId12"/>
    <p:sldId id="267" r:id="rId13"/>
    <p:sldId id="268" r:id="rId14"/>
    <p:sldId id="273" r:id="rId15"/>
    <p:sldId id="274" r:id="rId16"/>
    <p:sldId id="270" r:id="rId17"/>
    <p:sldId id="269"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p:scale>
          <a:sx n="80" d="100"/>
          <a:sy n="80" d="100"/>
        </p:scale>
        <p:origin x="1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DAF6B3D-E500-4C8F-9C87-5BE907CFAFE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1245345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DAF6B3D-E500-4C8F-9C87-5BE907CFAFE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3229690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AF6B3D-E500-4C8F-9C87-5BE907CFAFE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658054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DAF6B3D-E500-4C8F-9C87-5BE907CFAFE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261240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DAF6B3D-E500-4C8F-9C87-5BE907CFAFE9}" type="datetimeFigureOut">
              <a:rPr lang="en-GB" smtClean="0"/>
              <a:t>26/04/2021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3632213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DAF6B3D-E500-4C8F-9C87-5BE907CFAFE9}" type="datetimeFigureOut">
              <a:rPr lang="en-GB" smtClean="0"/>
              <a:t>26/04/2021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3953283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AF6B3D-E500-4C8F-9C87-5BE907CFAFE9}" type="datetimeFigureOut">
              <a:rPr lang="en-GB" smtClean="0"/>
              <a:t>26/04/2021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87364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AF6B3D-E500-4C8F-9C87-5BE907CFAFE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73107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AF6B3D-E500-4C8F-9C87-5BE907CFAFE9}"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1730327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DAF6B3D-E500-4C8F-9C87-5BE907CFAFE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2832114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DAF6B3D-E500-4C8F-9C87-5BE907CFAFE9}"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403A5-4920-441F-B153-4B5F57033ACB}" type="slidenum">
              <a:rPr lang="en-GB" smtClean="0"/>
              <a:t>‹#›</a:t>
            </a:fld>
            <a:endParaRPr lang="en-GB"/>
          </a:p>
        </p:txBody>
      </p:sp>
    </p:spTree>
    <p:extLst>
      <p:ext uri="{BB962C8B-B14F-4D97-AF65-F5344CB8AC3E}">
        <p14:creationId xmlns:p14="http://schemas.microsoft.com/office/powerpoint/2010/main" val="2075017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F6B3D-E500-4C8F-9C87-5BE907CFAFE9}" type="datetimeFigureOut">
              <a:rPr lang="en-GB" smtClean="0"/>
              <a:t>26/04/2021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4403A5-4920-441F-B153-4B5F57033ACB}" type="slidenum">
              <a:rPr lang="en-GB" smtClean="0"/>
              <a:t>‹#›</a:t>
            </a:fld>
            <a:endParaRPr lang="en-GB"/>
          </a:p>
        </p:txBody>
      </p:sp>
    </p:spTree>
    <p:extLst>
      <p:ext uri="{BB962C8B-B14F-4D97-AF65-F5344CB8AC3E}">
        <p14:creationId xmlns:p14="http://schemas.microsoft.com/office/powerpoint/2010/main" val="35145412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F4DFF2-7AA3-AE42-849A-556BA0825E17}"/>
              </a:ext>
            </a:extLst>
          </p:cNvPr>
          <p:cNvPicPr>
            <a:picLocks noChangeAspect="1"/>
          </p:cNvPicPr>
          <p:nvPr/>
        </p:nvPicPr>
        <p:blipFill>
          <a:blip r:embed="rId2"/>
          <a:stretch>
            <a:fillRect/>
          </a:stretch>
        </p:blipFill>
        <p:spPr>
          <a:xfrm>
            <a:off x="0" y="7188"/>
            <a:ext cx="12192000" cy="6843623"/>
          </a:xfrm>
          <a:prstGeom prst="rect">
            <a:avLst/>
          </a:prstGeom>
        </p:spPr>
      </p:pic>
    </p:spTree>
    <p:extLst>
      <p:ext uri="{BB962C8B-B14F-4D97-AF65-F5344CB8AC3E}">
        <p14:creationId xmlns:p14="http://schemas.microsoft.com/office/powerpoint/2010/main" val="1919351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90156" y="402349"/>
            <a:ext cx="11179329" cy="983303"/>
          </a:xfrm>
          <a:prstGeom prst="rect">
            <a:avLst/>
          </a:prstGeom>
        </p:spPr>
        <p:txBody>
          <a:bodyPr vert="horz" lIns="91440" tIns="45720" rIns="91440" bIns="4572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dirty="0">
                <a:solidFill>
                  <a:schemeClr val="tx1"/>
                </a:solidFill>
                <a:latin typeface="Arial" panose="020B0604020202020204" pitchFamily="34" charset="0"/>
                <a:cs typeface="Arial" panose="020B0604020202020204" pitchFamily="34" charset="0"/>
              </a:rPr>
              <a:t>National Curriculum</a:t>
            </a:r>
          </a:p>
        </p:txBody>
      </p:sp>
      <p:sp>
        <p:nvSpPr>
          <p:cNvPr id="6" name="TextBox 5"/>
          <p:cNvSpPr txBox="1"/>
          <p:nvPr/>
        </p:nvSpPr>
        <p:spPr>
          <a:xfrm>
            <a:off x="867864" y="1673034"/>
            <a:ext cx="9953057" cy="2308324"/>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RSHE covers everything that primary schools should teach about relationships and health, including puberty. The national curriculum for science also includes subject content in related areas, such as the main </a:t>
            </a:r>
            <a:r>
              <a:rPr lang="en-US" b="1" dirty="0">
                <a:latin typeface="Arial" panose="020B0604020202020204" pitchFamily="34" charset="0"/>
                <a:cs typeface="Arial" panose="020B0604020202020204" pitchFamily="34" charset="0"/>
              </a:rPr>
              <a:t>external body parts, the human body as it grows from birth to old age (including puberty) and reproduction in some plants and animals. </a:t>
            </a:r>
            <a:r>
              <a:rPr lang="en-US" dirty="0">
                <a:latin typeface="Arial" panose="020B0604020202020204" pitchFamily="34" charset="0"/>
                <a:cs typeface="Arial" panose="020B0604020202020204" pitchFamily="34" charset="0"/>
              </a:rPr>
              <a:t>It will be for primary schools to determine whether they need to cover any additional content on sex education to meet the needs of their pupils</a:t>
            </a: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52392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 y="234496"/>
            <a:ext cx="10515600" cy="1325563"/>
          </a:xfrm>
        </p:spPr>
        <p:txBody>
          <a:bodyPr>
            <a:normAutofit/>
          </a:bodyPr>
          <a:lstStyle/>
          <a:p>
            <a:r>
              <a:rPr lang="en-GB" sz="3200" dirty="0">
                <a:latin typeface="Arial" panose="020B0604020202020204" pitchFamily="34" charset="0"/>
                <a:cs typeface="Arial" panose="020B0604020202020204" pitchFamily="34" charset="0"/>
              </a:rPr>
              <a:t>By the end of primary children will learn about:</a:t>
            </a:r>
          </a:p>
        </p:txBody>
      </p:sp>
      <p:sp>
        <p:nvSpPr>
          <p:cNvPr id="3" name="Content Placeholder 2"/>
          <p:cNvSpPr>
            <a:spLocks noGrp="1"/>
          </p:cNvSpPr>
          <p:nvPr>
            <p:ph idx="1"/>
          </p:nvPr>
        </p:nvSpPr>
        <p:spPr>
          <a:xfrm>
            <a:off x="981891" y="1455556"/>
            <a:ext cx="4491446" cy="4351338"/>
          </a:xfrm>
        </p:spPr>
        <p:txBody>
          <a:bodyPr>
            <a:normAutofit/>
          </a:bodyPr>
          <a:lstStyle/>
          <a:p>
            <a:pPr marL="0" indent="0" fontAlgn="base">
              <a:buNone/>
            </a:pPr>
            <a:r>
              <a:rPr lang="en-US" sz="2000" b="1" dirty="0">
                <a:latin typeface="Arial" panose="020B0604020202020204" pitchFamily="34" charset="0"/>
                <a:cs typeface="Arial" panose="020B0604020202020204" pitchFamily="34" charset="0"/>
              </a:rPr>
              <a:t>Relationship education</a:t>
            </a:r>
          </a:p>
          <a:p>
            <a:pPr fontAlgn="base">
              <a:lnSpc>
                <a:spcPct val="100000"/>
              </a:lnSpc>
            </a:pPr>
            <a:r>
              <a:rPr lang="en-US" sz="2000" dirty="0">
                <a:solidFill>
                  <a:schemeClr val="tx1">
                    <a:lumMod val="95000"/>
                    <a:lumOff val="5000"/>
                  </a:schemeClr>
                </a:solidFill>
                <a:latin typeface="Arial" panose="020B0604020202020204" pitchFamily="34" charset="0"/>
                <a:cs typeface="Arial" panose="020B0604020202020204" pitchFamily="34" charset="0"/>
              </a:rPr>
              <a:t>Families and people who </a:t>
            </a:r>
            <a:r>
              <a:rPr lang="en-US" sz="2000" dirty="0">
                <a:latin typeface="Arial" panose="020B0604020202020204" pitchFamily="34" charset="0"/>
                <a:cs typeface="Arial" panose="020B0604020202020204" pitchFamily="34" charset="0"/>
              </a:rPr>
              <a:t>care for me</a:t>
            </a:r>
          </a:p>
          <a:p>
            <a:pPr>
              <a:lnSpc>
                <a:spcPct val="100000"/>
              </a:lnSpc>
            </a:pPr>
            <a:r>
              <a:rPr lang="en-US" sz="2000" dirty="0">
                <a:latin typeface="Arial" panose="020B0604020202020204" pitchFamily="34" charset="0"/>
                <a:cs typeface="Arial" panose="020B0604020202020204" pitchFamily="34" charset="0"/>
              </a:rPr>
              <a:t>Caring friendships</a:t>
            </a:r>
          </a:p>
          <a:p>
            <a:pPr>
              <a:lnSpc>
                <a:spcPct val="100000"/>
              </a:lnSpc>
            </a:pPr>
            <a:r>
              <a:rPr lang="en-US" sz="2000" dirty="0">
                <a:latin typeface="Arial" panose="020B0604020202020204" pitchFamily="34" charset="0"/>
                <a:cs typeface="Arial" panose="020B0604020202020204" pitchFamily="34" charset="0"/>
              </a:rPr>
              <a:t>Respectful relations</a:t>
            </a:r>
          </a:p>
          <a:p>
            <a:pPr>
              <a:lnSpc>
                <a:spcPct val="100000"/>
              </a:lnSpc>
            </a:pPr>
            <a:r>
              <a:rPr lang="en-US" sz="2000" dirty="0">
                <a:latin typeface="Arial" panose="020B0604020202020204" pitchFamily="34" charset="0"/>
                <a:cs typeface="Arial" panose="020B0604020202020204" pitchFamily="34" charset="0"/>
              </a:rPr>
              <a:t>Online Relationships</a:t>
            </a:r>
          </a:p>
          <a:p>
            <a:pPr>
              <a:lnSpc>
                <a:spcPct val="100000"/>
              </a:lnSpc>
            </a:pPr>
            <a:r>
              <a:rPr lang="en-US" sz="2000" dirty="0">
                <a:latin typeface="Arial" panose="020B0604020202020204" pitchFamily="34" charset="0"/>
                <a:cs typeface="Arial" panose="020B0604020202020204" pitchFamily="34" charset="0"/>
              </a:rPr>
              <a:t>Being safe</a:t>
            </a:r>
          </a:p>
          <a:p>
            <a:endParaRPr lang="en-GB" dirty="0"/>
          </a:p>
        </p:txBody>
      </p:sp>
      <p:sp>
        <p:nvSpPr>
          <p:cNvPr id="4" name="Rectangle 3"/>
          <p:cNvSpPr/>
          <p:nvPr/>
        </p:nvSpPr>
        <p:spPr>
          <a:xfrm>
            <a:off x="6588035" y="1455556"/>
            <a:ext cx="6096000" cy="2862322"/>
          </a:xfrm>
          <a:prstGeom prst="rect">
            <a:avLst/>
          </a:prstGeom>
        </p:spPr>
        <p:txBody>
          <a:bodyPr>
            <a:spAutoFit/>
          </a:bodyPr>
          <a:lstStyle/>
          <a:p>
            <a:pPr fontAlgn="base"/>
            <a:r>
              <a:rPr lang="en-US" sz="2000" b="1" dirty="0">
                <a:latin typeface="Arial" panose="020B0604020202020204" pitchFamily="34" charset="0"/>
                <a:cs typeface="Arial" panose="020B0604020202020204" pitchFamily="34" charset="0"/>
              </a:rPr>
              <a:t>Health and wellbeing</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Mental wellbeing</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Internet safety</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Physical health</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Healthy eating</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Health and prevention</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Drugs and alcohol (age appropriate)</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Basic first aid</a:t>
            </a:r>
          </a:p>
          <a:p>
            <a:pPr marL="342900" indent="-342900" fontAlgn="base">
              <a:buFont typeface="Arial" panose="020B0604020202020204" pitchFamily="34" charset="0"/>
              <a:buChar char="•"/>
            </a:pPr>
            <a:r>
              <a:rPr lang="en-US" sz="2000" dirty="0">
                <a:latin typeface="Arial" panose="020B0604020202020204" pitchFamily="34" charset="0"/>
                <a:cs typeface="Arial" panose="020B0604020202020204" pitchFamily="34" charset="0"/>
              </a:rPr>
              <a:t>Changing adolescent body</a:t>
            </a:r>
          </a:p>
        </p:txBody>
      </p:sp>
    </p:spTree>
    <p:extLst>
      <p:ext uri="{BB962C8B-B14F-4D97-AF65-F5344CB8AC3E}">
        <p14:creationId xmlns:p14="http://schemas.microsoft.com/office/powerpoint/2010/main" val="32895638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Arial" panose="020B0604020202020204" pitchFamily="34" charset="0"/>
                <a:cs typeface="Arial" panose="020B0604020202020204" pitchFamily="34" charset="0"/>
              </a:rPr>
              <a:t>By the end of primary children will learn about:</a:t>
            </a:r>
          </a:p>
        </p:txBody>
      </p:sp>
      <p:sp>
        <p:nvSpPr>
          <p:cNvPr id="3" name="Content Placeholder 2"/>
          <p:cNvSpPr>
            <a:spLocks noGrp="1"/>
          </p:cNvSpPr>
          <p:nvPr>
            <p:ph idx="1"/>
          </p:nvPr>
        </p:nvSpPr>
        <p:spPr>
          <a:xfrm>
            <a:off x="838200" y="1690688"/>
            <a:ext cx="10515600" cy="4351338"/>
          </a:xfrm>
        </p:spPr>
        <p:txBody>
          <a:bodyPr>
            <a:normAutofit/>
          </a:bodyPr>
          <a:lstStyle/>
          <a:p>
            <a:pPr marL="0" indent="0" fontAlgn="base">
              <a:buNone/>
            </a:pPr>
            <a:r>
              <a:rPr lang="en-US" sz="2000" b="1" dirty="0">
                <a:latin typeface="Arial" panose="020B0604020202020204" pitchFamily="34" charset="0"/>
                <a:cs typeface="Arial" panose="020B0604020202020204" pitchFamily="34" charset="0"/>
              </a:rPr>
              <a:t>Sex Education</a:t>
            </a:r>
          </a:p>
          <a:p>
            <a:r>
              <a:rPr lang="en-US" sz="2000" dirty="0">
                <a:latin typeface="Arial" panose="020B0604020202020204" pitchFamily="34" charset="0"/>
                <a:cs typeface="Arial" panose="020B0604020202020204" pitchFamily="34" charset="0"/>
              </a:rPr>
              <a:t>It is important that the transition phase before moving to secondary school supports pupils’ </a:t>
            </a:r>
            <a:r>
              <a:rPr lang="en-US" sz="2000" b="1" dirty="0">
                <a:latin typeface="Arial" panose="020B0604020202020204" pitchFamily="34" charset="0"/>
                <a:cs typeface="Arial" panose="020B0604020202020204" pitchFamily="34" charset="0"/>
              </a:rPr>
              <a:t>ongoing emotional and physical development effectively. Primary schools are required to have a sex education </a:t>
            </a:r>
            <a:r>
              <a:rPr lang="en-US" sz="2000" b="1" dirty="0" err="1">
                <a:latin typeface="Arial" panose="020B0604020202020204" pitchFamily="34" charset="0"/>
                <a:cs typeface="Arial" panose="020B0604020202020204" pitchFamily="34" charset="0"/>
              </a:rPr>
              <a:t>programme</a:t>
            </a:r>
            <a:r>
              <a:rPr lang="en-US" sz="2000" b="1" dirty="0">
                <a:latin typeface="Arial" panose="020B0604020202020204" pitchFamily="34" charset="0"/>
                <a:cs typeface="Arial" panose="020B0604020202020204" pitchFamily="34" charset="0"/>
              </a:rPr>
              <a:t> tailored to the age and the physical and emotional maturity of the pupils</a:t>
            </a:r>
            <a:r>
              <a:rPr lang="en-US" sz="2000" dirty="0">
                <a:latin typeface="Arial" panose="020B0604020202020204" pitchFamily="34" charset="0"/>
                <a:cs typeface="Arial" panose="020B0604020202020204" pitchFamily="34" charset="0"/>
              </a:rPr>
              <a:t>. It should ensure that both boys and girls are prepared for the changes that adolescence brings and – drawing on knowledge of the human life cycle set out in the national curriculum for science - how a baby is conceived and born.</a:t>
            </a:r>
          </a:p>
          <a:p>
            <a:endParaRPr lang="en-GB" dirty="0"/>
          </a:p>
        </p:txBody>
      </p:sp>
    </p:spTree>
    <p:extLst>
      <p:ext uri="{BB962C8B-B14F-4D97-AF65-F5344CB8AC3E}">
        <p14:creationId xmlns:p14="http://schemas.microsoft.com/office/powerpoint/2010/main" val="2088755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797" y="373017"/>
            <a:ext cx="11112728" cy="6654800"/>
          </a:xfrm>
        </p:spPr>
        <p:txBody>
          <a:bodyPr>
            <a:normAutofit fontScale="92500" lnSpcReduction="10000"/>
          </a:bodyPr>
          <a:lstStyle/>
          <a:p>
            <a:pPr marL="0" indent="0" algn="ctr">
              <a:buNone/>
            </a:pPr>
            <a:r>
              <a:rPr lang="en-US" sz="2600" b="1" u="sng" dirty="0">
                <a:latin typeface="Arial" panose="020B0604020202020204" pitchFamily="34" charset="0"/>
                <a:cs typeface="Arial" panose="020B0604020202020204" pitchFamily="34" charset="0"/>
              </a:rPr>
              <a:t>Why is RSE in Catholic Schools important?</a:t>
            </a:r>
          </a:p>
          <a:p>
            <a:pPr marL="0" indent="0" algn="ctr">
              <a:buNone/>
            </a:pPr>
            <a:r>
              <a:rPr lang="en-US" sz="2300" b="1" dirty="0">
                <a:solidFill>
                  <a:srgbClr val="0070C0"/>
                </a:solidFill>
                <a:latin typeface="Arial" panose="020B0604020202020204" pitchFamily="34" charset="0"/>
                <a:cs typeface="Arial" panose="020B0604020202020204" pitchFamily="34" charset="0"/>
              </a:rPr>
              <a:t>RSE is part of the mission of Catholic schools to educate the whole person. It should be carried out as part of the holistic education which seeks to form as well as inform young people in preparation for adult life.</a:t>
            </a:r>
          </a:p>
          <a:p>
            <a:pPr marL="0" indent="0" algn="ctr">
              <a:buNone/>
            </a:pPr>
            <a:endParaRPr lang="en-US" sz="2300" b="1" dirty="0">
              <a:solidFill>
                <a:srgbClr val="0070C0"/>
              </a:solidFill>
              <a:latin typeface="Arial" panose="020B0604020202020204" pitchFamily="34" charset="0"/>
              <a:cs typeface="Arial" panose="020B0604020202020204" pitchFamily="34" charset="0"/>
            </a:endParaRPr>
          </a:p>
          <a:p>
            <a:pPr marL="0" indent="0">
              <a:buNone/>
            </a:pPr>
            <a:r>
              <a:rPr lang="en-US" sz="2300" b="1" dirty="0">
                <a:solidFill>
                  <a:schemeClr val="tx1"/>
                </a:solidFill>
                <a:latin typeface="Arial" panose="020B0604020202020204" pitchFamily="34" charset="0"/>
                <a:cs typeface="Arial" panose="020B0604020202020204" pitchFamily="34" charset="0"/>
              </a:rPr>
              <a:t>In order for Catholic RSE to be fully effective it needs to:</a:t>
            </a:r>
          </a:p>
          <a:p>
            <a:pPr>
              <a:buFont typeface="Arial" panose="020B0604020202020204" pitchFamily="34" charset="0"/>
              <a:buChar char="•"/>
            </a:pPr>
            <a:r>
              <a:rPr lang="en-US" sz="2300" dirty="0">
                <a:solidFill>
                  <a:schemeClr val="tx1"/>
                </a:solidFill>
                <a:latin typeface="Arial" panose="020B0604020202020204" pitchFamily="34" charset="0"/>
                <a:cs typeface="Arial" panose="020B0604020202020204" pitchFamily="34" charset="0"/>
              </a:rPr>
              <a:t>Be </a:t>
            </a:r>
            <a:r>
              <a:rPr lang="en-US" sz="2300" b="1" dirty="0">
                <a:solidFill>
                  <a:srgbClr val="FF0000"/>
                </a:solidFill>
                <a:latin typeface="Arial" panose="020B0604020202020204" pitchFamily="34" charset="0"/>
                <a:cs typeface="Arial" panose="020B0604020202020204" pitchFamily="34" charset="0"/>
              </a:rPr>
              <a:t>faithful to the Church's vision </a:t>
            </a:r>
            <a:r>
              <a:rPr lang="en-US" sz="2300" dirty="0">
                <a:solidFill>
                  <a:schemeClr val="tx1"/>
                </a:solidFill>
                <a:latin typeface="Arial" panose="020B0604020202020204" pitchFamily="34" charset="0"/>
                <a:cs typeface="Arial" panose="020B0604020202020204" pitchFamily="34" charset="0"/>
              </a:rPr>
              <a:t>of human wholeness whilst </a:t>
            </a:r>
            <a:r>
              <a:rPr lang="en-US" sz="2300" dirty="0" err="1" smtClean="0">
                <a:solidFill>
                  <a:schemeClr val="tx1"/>
                </a:solidFill>
                <a:latin typeface="Arial" panose="020B0604020202020204" pitchFamily="34" charset="0"/>
                <a:cs typeface="Arial" panose="020B0604020202020204" pitchFamily="34" charset="0"/>
              </a:rPr>
              <a:t>recognising</a:t>
            </a:r>
            <a:r>
              <a:rPr lang="en-US" sz="2300" dirty="0" smtClean="0">
                <a:solidFill>
                  <a:schemeClr val="tx1"/>
                </a:solidFill>
                <a:latin typeface="Arial" panose="020B0604020202020204" pitchFamily="34" charset="0"/>
                <a:cs typeface="Arial" panose="020B0604020202020204" pitchFamily="34" charset="0"/>
              </a:rPr>
              <a:t> </a:t>
            </a:r>
            <a:r>
              <a:rPr lang="en-US" sz="2300" dirty="0">
                <a:solidFill>
                  <a:schemeClr val="tx1"/>
                </a:solidFill>
                <a:latin typeface="Arial" panose="020B0604020202020204" pitchFamily="34" charset="0"/>
                <a:cs typeface="Arial" panose="020B0604020202020204" pitchFamily="34" charset="0"/>
              </a:rPr>
              <a:t>the contemporary context in which we live today;</a:t>
            </a:r>
          </a:p>
          <a:p>
            <a:pPr>
              <a:buFont typeface="Arial" panose="020B0604020202020204" pitchFamily="34" charset="0"/>
              <a:buChar char="•"/>
            </a:pPr>
            <a:r>
              <a:rPr lang="en-US" sz="2300" b="1" dirty="0">
                <a:solidFill>
                  <a:srgbClr val="FF0000"/>
                </a:solidFill>
                <a:latin typeface="Arial" panose="020B0604020202020204" pitchFamily="34" charset="0"/>
                <a:cs typeface="Arial" panose="020B0604020202020204" pitchFamily="34" charset="0"/>
              </a:rPr>
              <a:t>Involve parents </a:t>
            </a:r>
            <a:r>
              <a:rPr lang="en-US" sz="2300" dirty="0">
                <a:solidFill>
                  <a:schemeClr val="tx1"/>
                </a:solidFill>
                <a:latin typeface="Arial" panose="020B0604020202020204" pitchFamily="34" charset="0"/>
                <a:cs typeface="Arial" panose="020B0604020202020204" pitchFamily="34" charset="0"/>
              </a:rPr>
              <a:t>as they are primary educators of their child;</a:t>
            </a:r>
          </a:p>
          <a:p>
            <a:pPr>
              <a:buFont typeface="Arial" panose="020B0604020202020204" pitchFamily="34" charset="0"/>
              <a:buChar char="•"/>
            </a:pPr>
            <a:r>
              <a:rPr lang="en-US" sz="2300" dirty="0">
                <a:solidFill>
                  <a:schemeClr val="tx1"/>
                </a:solidFill>
                <a:latin typeface="Arial" panose="020B0604020202020204" pitchFamily="34" charset="0"/>
                <a:cs typeface="Arial" panose="020B0604020202020204" pitchFamily="34" charset="0"/>
              </a:rPr>
              <a:t>Provide a </a:t>
            </a:r>
            <a:r>
              <a:rPr lang="en-US" sz="2300" b="1" dirty="0">
                <a:solidFill>
                  <a:srgbClr val="FF0000"/>
                </a:solidFill>
                <a:latin typeface="Arial" panose="020B0604020202020204" pitchFamily="34" charset="0"/>
                <a:cs typeface="Arial" panose="020B0604020202020204" pitchFamily="34" charset="0"/>
              </a:rPr>
              <a:t>positive view of human sexuality and dignity of the human person</a:t>
            </a:r>
            <a:r>
              <a:rPr lang="en-US" sz="2300" b="1" dirty="0">
                <a:solidFill>
                  <a:schemeClr val="accent6">
                    <a:lumMod val="50000"/>
                  </a:schemeClr>
                </a:solidFill>
                <a:latin typeface="Arial" panose="020B0604020202020204" pitchFamily="34" charset="0"/>
                <a:cs typeface="Arial" panose="020B0604020202020204" pitchFamily="34" charset="0"/>
              </a:rPr>
              <a:t>;</a:t>
            </a:r>
          </a:p>
          <a:p>
            <a:pPr>
              <a:buFont typeface="Arial" panose="020B0604020202020204" pitchFamily="34" charset="0"/>
              <a:buChar char="•"/>
            </a:pPr>
            <a:r>
              <a:rPr lang="en-US" sz="2300" dirty="0">
                <a:solidFill>
                  <a:schemeClr val="tx1"/>
                </a:solidFill>
                <a:latin typeface="Arial" panose="020B0604020202020204" pitchFamily="34" charset="0"/>
                <a:cs typeface="Arial" panose="020B0604020202020204" pitchFamily="34" charset="0"/>
              </a:rPr>
              <a:t>Equip young people with the </a:t>
            </a:r>
            <a:r>
              <a:rPr lang="en-US" sz="2300" b="1" dirty="0">
                <a:solidFill>
                  <a:srgbClr val="FF0000"/>
                </a:solidFill>
                <a:latin typeface="Arial" panose="020B0604020202020204" pitchFamily="34" charset="0"/>
                <a:cs typeface="Arial" panose="020B0604020202020204" pitchFamily="34" charset="0"/>
              </a:rPr>
              <a:t>ability to make practical judgments </a:t>
            </a:r>
            <a:r>
              <a:rPr lang="en-US" sz="2300" dirty="0">
                <a:solidFill>
                  <a:schemeClr val="tx1"/>
                </a:solidFill>
                <a:latin typeface="Arial" panose="020B0604020202020204" pitchFamily="34" charset="0"/>
                <a:cs typeface="Arial" panose="020B0604020202020204" pitchFamily="34" charset="0"/>
              </a:rPr>
              <a:t>about the right thing to do in particular circumstances;</a:t>
            </a:r>
          </a:p>
          <a:p>
            <a:pPr>
              <a:buFont typeface="Arial" panose="020B0604020202020204" pitchFamily="34" charset="0"/>
              <a:buChar char="•"/>
            </a:pPr>
            <a:r>
              <a:rPr lang="en-US" sz="2300" dirty="0">
                <a:solidFill>
                  <a:schemeClr val="tx1"/>
                </a:solidFill>
                <a:latin typeface="Arial" panose="020B0604020202020204" pitchFamily="34" charset="0"/>
                <a:cs typeface="Arial" panose="020B0604020202020204" pitchFamily="34" charset="0"/>
              </a:rPr>
              <a:t>Explore and promote virtues which are essential to promoting respect and dignity;</a:t>
            </a:r>
          </a:p>
          <a:p>
            <a:pPr>
              <a:buFont typeface="Arial" panose="020B0604020202020204" pitchFamily="34" charset="0"/>
              <a:buChar char="•"/>
            </a:pPr>
            <a:r>
              <a:rPr lang="en-US" sz="2300" b="1" dirty="0">
                <a:solidFill>
                  <a:srgbClr val="FF0000"/>
                </a:solidFill>
                <a:latin typeface="Arial" panose="020B0604020202020204" pitchFamily="34" charset="0"/>
                <a:cs typeface="Arial" panose="020B0604020202020204" pitchFamily="34" charset="0"/>
              </a:rPr>
              <a:t>Be delivered in an age appropriate way </a:t>
            </a:r>
            <a:r>
              <a:rPr lang="en-US" sz="2300" dirty="0">
                <a:solidFill>
                  <a:schemeClr val="tx1"/>
                </a:solidFill>
                <a:latin typeface="Arial" panose="020B0604020202020204" pitchFamily="34" charset="0"/>
                <a:cs typeface="Arial" panose="020B0604020202020204" pitchFamily="34" charset="0"/>
              </a:rPr>
              <a:t>which reflects the development of the child;</a:t>
            </a:r>
          </a:p>
          <a:p>
            <a:pPr>
              <a:buFont typeface="Arial" panose="020B0604020202020204" pitchFamily="34" charset="0"/>
              <a:buChar char="•"/>
            </a:pPr>
            <a:r>
              <a:rPr lang="en-US" sz="2300" b="1" dirty="0">
                <a:solidFill>
                  <a:srgbClr val="FF0000"/>
                </a:solidFill>
                <a:latin typeface="Arial" panose="020B0604020202020204" pitchFamily="34" charset="0"/>
                <a:cs typeface="Arial" panose="020B0604020202020204" pitchFamily="34" charset="0"/>
              </a:rPr>
              <a:t>Be part of the cross-curricular work in both primary </a:t>
            </a:r>
            <a:r>
              <a:rPr lang="en-US" sz="2300" dirty="0">
                <a:solidFill>
                  <a:schemeClr val="tx1"/>
                </a:solidFill>
                <a:latin typeface="Arial" panose="020B0604020202020204" pitchFamily="34" charset="0"/>
                <a:cs typeface="Arial" panose="020B0604020202020204" pitchFamily="34" charset="0"/>
              </a:rPr>
              <a:t>and secondary schools;</a:t>
            </a:r>
          </a:p>
          <a:p>
            <a:pPr>
              <a:buFont typeface="Arial" panose="020B0604020202020204" pitchFamily="34" charset="0"/>
              <a:buChar char="•"/>
            </a:pPr>
            <a:r>
              <a:rPr lang="en-US" sz="2300" dirty="0">
                <a:solidFill>
                  <a:schemeClr val="tx1"/>
                </a:solidFill>
                <a:latin typeface="Arial" panose="020B0604020202020204" pitchFamily="34" charset="0"/>
                <a:cs typeface="Arial" panose="020B0604020202020204" pitchFamily="34" charset="0"/>
              </a:rPr>
              <a:t>Be sensitive to the needs of the individual pupil and recognise the mix of pupils with different sexual orientations, genders and family backgrounds in each class;</a:t>
            </a:r>
          </a:p>
          <a:p>
            <a:pPr>
              <a:buFont typeface="Arial" panose="020B0604020202020204" pitchFamily="34" charset="0"/>
              <a:buChar char="•"/>
            </a:pPr>
            <a:r>
              <a:rPr lang="en-US" sz="2300" dirty="0">
                <a:solidFill>
                  <a:schemeClr val="tx1"/>
                </a:solidFill>
                <a:latin typeface="Arial" panose="020B0604020202020204" pitchFamily="34" charset="0"/>
                <a:cs typeface="Arial" panose="020B0604020202020204" pitchFamily="34" charset="0"/>
              </a:rPr>
              <a:t>Be taken seriously by governors and teachers as an integrated part of the broad and balanced curriculum that Catholic schools offer;</a:t>
            </a:r>
          </a:p>
          <a:p>
            <a:endParaRPr lang="en-GB" dirty="0"/>
          </a:p>
        </p:txBody>
      </p:sp>
    </p:spTree>
    <p:extLst>
      <p:ext uri="{BB962C8B-B14F-4D97-AF65-F5344CB8AC3E}">
        <p14:creationId xmlns:p14="http://schemas.microsoft.com/office/powerpoint/2010/main" val="28385697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282" y="171161"/>
            <a:ext cx="10515600" cy="895639"/>
          </a:xfrm>
        </p:spPr>
        <p:txBody>
          <a:bodyPr/>
          <a:lstStyle/>
          <a:p>
            <a:pPr algn="ctr"/>
            <a:r>
              <a:rPr lang="en-GB" dirty="0">
                <a:latin typeface="SassoonPrimaryInfant" panose="00000400000000000000" pitchFamily="2" charset="0"/>
              </a:rPr>
              <a:t>Where it fits…</a:t>
            </a:r>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1250" b="100000" l="0" r="100000"/>
                    </a14:imgEffect>
                  </a14:imgLayer>
                </a14:imgProps>
              </a:ext>
              <a:ext uri="{28A0092B-C50C-407E-A947-70E740481C1C}">
                <a14:useLocalDpi xmlns:a14="http://schemas.microsoft.com/office/drawing/2010/main" val="0"/>
              </a:ext>
            </a:extLst>
          </a:blip>
          <a:srcRect t="8719" b="10281"/>
          <a:stretch/>
        </p:blipFill>
        <p:spPr>
          <a:xfrm>
            <a:off x="1977667" y="1066800"/>
            <a:ext cx="7873999" cy="5538401"/>
          </a:xfrm>
          <a:prstGeom prst="rect">
            <a:avLst/>
          </a:prstGeom>
        </p:spPr>
      </p:pic>
      <p:pic>
        <p:nvPicPr>
          <p:cNvPr id="5" name="Picture 4"/>
          <p:cNvPicPr>
            <a:picLocks noChangeAspect="1"/>
          </p:cNvPicPr>
          <p:nvPr/>
        </p:nvPicPr>
        <p:blipFill rotWithShape="1">
          <a:blip r:embed="rId4">
            <a:extLst>
              <a:ext uri="{BEBA8EAE-BF5A-486C-A8C5-ECC9F3942E4B}">
                <a14:imgProps xmlns:a14="http://schemas.microsoft.com/office/drawing/2010/main">
                  <a14:imgLayer r:embed="rId3">
                    <a14:imgEffect>
                      <a14:backgroundRemoval t="51500" b="96000" l="0" r="100000"/>
                    </a14:imgEffect>
                  </a14:imgLayer>
                </a14:imgProps>
              </a:ext>
              <a:ext uri="{28A0092B-C50C-407E-A947-70E740481C1C}">
                <a14:useLocalDpi xmlns:a14="http://schemas.microsoft.com/office/drawing/2010/main" val="0"/>
              </a:ext>
            </a:extLst>
          </a:blip>
          <a:srcRect t="50682"/>
          <a:stretch/>
        </p:blipFill>
        <p:spPr>
          <a:xfrm>
            <a:off x="1750768" y="3189332"/>
            <a:ext cx="8370583" cy="3658377"/>
          </a:xfrm>
          <a:prstGeom prst="rect">
            <a:avLst/>
          </a:prstGeom>
        </p:spPr>
      </p:pic>
      <p:sp>
        <p:nvSpPr>
          <p:cNvPr id="6" name="Rectangle 5"/>
          <p:cNvSpPr/>
          <p:nvPr/>
        </p:nvSpPr>
        <p:spPr>
          <a:xfrm>
            <a:off x="2335582" y="1735235"/>
            <a:ext cx="2179780" cy="1569660"/>
          </a:xfrm>
          <a:prstGeom prst="rect">
            <a:avLst/>
          </a:prstGeom>
          <a:noFill/>
        </p:spPr>
        <p:txBody>
          <a:bodyPr wrap="square" lIns="91440" tIns="45720" rIns="91440" bIns="45720">
            <a:spAutoFit/>
          </a:bodyPr>
          <a:lstStyle/>
          <a:p>
            <a:pPr algn="ctr"/>
            <a:r>
              <a:rPr lang="en-US" sz="3200" dirty="0">
                <a:ln w="0"/>
                <a:effectLst>
                  <a:outerShdw blurRad="38100" dist="19050" dir="2700000" algn="tl" rotWithShape="0">
                    <a:schemeClr val="dk1">
                      <a:alpha val="40000"/>
                    </a:schemeClr>
                  </a:outerShdw>
                </a:effectLst>
              </a:rPr>
              <a:t>1: Being Me in My World</a:t>
            </a:r>
            <a:endParaRPr lang="en-US" sz="3200" b="0" cap="none" spc="0"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4688605" y="2120228"/>
            <a:ext cx="2494910" cy="830997"/>
          </a:xfrm>
          <a:prstGeom prst="rect">
            <a:avLst/>
          </a:prstGeom>
          <a:noFill/>
        </p:spPr>
        <p:txBody>
          <a:bodyPr wrap="square" lIns="91440" tIns="45720" rIns="91440" bIns="45720">
            <a:spAutoFit/>
          </a:bodyPr>
          <a:lstStyle/>
          <a:p>
            <a:pPr algn="ctr"/>
            <a:r>
              <a:rPr lang="en-US" sz="2400" dirty="0">
                <a:ln w="0"/>
                <a:effectLst>
                  <a:outerShdw blurRad="38100" dist="19050" dir="2700000" algn="tl" rotWithShape="0">
                    <a:schemeClr val="dk1">
                      <a:alpha val="40000"/>
                    </a:schemeClr>
                  </a:outerShdw>
                </a:effectLst>
              </a:rPr>
              <a:t>2: Celebrating Differences</a:t>
            </a:r>
            <a:endParaRPr lang="en-US" sz="2400" b="0" cap="none" spc="0" dirty="0">
              <a:ln w="0"/>
              <a:solidFill>
                <a:schemeClr val="tx1"/>
              </a:solidFill>
              <a:effectLst>
                <a:outerShdw blurRad="38100" dist="19050" dir="2700000" algn="tl" rotWithShape="0">
                  <a:schemeClr val="dk1">
                    <a:alpha val="40000"/>
                  </a:schemeClr>
                </a:outerShdw>
              </a:effectLst>
            </a:endParaRPr>
          </a:p>
        </p:txBody>
      </p:sp>
      <p:sp>
        <p:nvSpPr>
          <p:cNvPr id="9" name="Rectangle 8"/>
          <p:cNvSpPr/>
          <p:nvPr/>
        </p:nvSpPr>
        <p:spPr>
          <a:xfrm>
            <a:off x="7183515" y="1911098"/>
            <a:ext cx="2494910" cy="830997"/>
          </a:xfrm>
          <a:prstGeom prst="rect">
            <a:avLst/>
          </a:prstGeom>
          <a:noFill/>
        </p:spPr>
        <p:txBody>
          <a:bodyPr wrap="square" lIns="91440" tIns="45720" rIns="91440" bIns="45720">
            <a:spAutoFit/>
          </a:bodyPr>
          <a:lstStyle/>
          <a:p>
            <a:pPr algn="ctr"/>
            <a:r>
              <a:rPr lang="en-US" sz="2400" dirty="0">
                <a:ln w="0"/>
                <a:effectLst>
                  <a:outerShdw blurRad="38100" dist="19050" dir="2700000" algn="tl" rotWithShape="0">
                    <a:schemeClr val="dk1">
                      <a:alpha val="40000"/>
                    </a:schemeClr>
                  </a:outerShdw>
                </a:effectLst>
              </a:rPr>
              <a:t>3: Dream and Goals</a:t>
            </a:r>
            <a:endParaRPr lang="en-US" sz="2400" b="0" cap="none" spc="0"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2020452" y="4400710"/>
            <a:ext cx="2494910" cy="461665"/>
          </a:xfrm>
          <a:prstGeom prst="rect">
            <a:avLst/>
          </a:prstGeom>
          <a:noFill/>
        </p:spPr>
        <p:txBody>
          <a:bodyPr wrap="square" lIns="91440" tIns="45720" rIns="91440" bIns="45720">
            <a:spAutoFit/>
          </a:bodyPr>
          <a:lstStyle/>
          <a:p>
            <a:pPr algn="ctr"/>
            <a:r>
              <a:rPr lang="en-US" sz="2400" dirty="0">
                <a:ln w="0"/>
                <a:effectLst>
                  <a:outerShdw blurRad="38100" dist="19050" dir="2700000" algn="tl" rotWithShape="0">
                    <a:schemeClr val="dk1">
                      <a:alpha val="40000"/>
                    </a:schemeClr>
                  </a:outerShdw>
                </a:effectLst>
              </a:rPr>
              <a:t>4: Healthy Me</a:t>
            </a:r>
            <a:endParaRPr lang="en-US" sz="2400" b="0" cap="none" spc="0"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4949210" y="4310925"/>
            <a:ext cx="1930914" cy="830997"/>
          </a:xfrm>
          <a:prstGeom prst="rect">
            <a:avLst/>
          </a:prstGeom>
          <a:noFill/>
        </p:spPr>
        <p:txBody>
          <a:bodyPr wrap="square" lIns="91440" tIns="45720" rIns="91440" bIns="45720">
            <a:spAutoFit/>
          </a:bodyPr>
          <a:lstStyle/>
          <a:p>
            <a:pPr algn="ctr"/>
            <a:r>
              <a:rPr lang="en-US" sz="2400" dirty="0">
                <a:ln w="0"/>
                <a:effectLst>
                  <a:outerShdw blurRad="38100" dist="19050" dir="2700000" algn="tl" rotWithShape="0">
                    <a:schemeClr val="dk1">
                      <a:alpha val="40000"/>
                    </a:schemeClr>
                  </a:outerShdw>
                </a:effectLst>
              </a:rPr>
              <a:t>5: Relationships</a:t>
            </a:r>
            <a:endParaRPr lang="en-US" sz="2400" b="0" cap="none" spc="0"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a:off x="7614512" y="4164666"/>
            <a:ext cx="1930914" cy="830997"/>
          </a:xfrm>
          <a:prstGeom prst="rect">
            <a:avLst/>
          </a:prstGeom>
          <a:noFill/>
        </p:spPr>
        <p:txBody>
          <a:bodyPr wrap="square" lIns="91440" tIns="45720" rIns="91440" bIns="45720">
            <a:spAutoFit/>
          </a:bodyPr>
          <a:lstStyle/>
          <a:p>
            <a:pPr algn="ctr"/>
            <a:r>
              <a:rPr lang="en-US" sz="2400" dirty="0">
                <a:ln w="0"/>
                <a:effectLst>
                  <a:outerShdw blurRad="38100" dist="19050" dir="2700000" algn="tl" rotWithShape="0">
                    <a:schemeClr val="dk1">
                      <a:alpha val="40000"/>
                    </a:schemeClr>
                  </a:outerShdw>
                </a:effectLst>
              </a:rPr>
              <a:t>6: Life to the Full RSE</a:t>
            </a:r>
            <a:endParaRPr lang="en-US" sz="2400" b="0" cap="none" spc="0" dirty="0">
              <a:ln w="0"/>
              <a:solidFill>
                <a:schemeClr val="tx1"/>
              </a:solidFill>
              <a:effectLst>
                <a:outerShdw blurRad="38100" dist="19050" dir="2700000" algn="tl" rotWithShape="0">
                  <a:schemeClr val="dk1">
                    <a:alpha val="40000"/>
                  </a:schemeClr>
                </a:outerShdw>
              </a:effectLst>
            </a:endParaRPr>
          </a:p>
        </p:txBody>
      </p:sp>
      <p:sp>
        <p:nvSpPr>
          <p:cNvPr id="13" name="Right Arrow 12"/>
          <p:cNvSpPr/>
          <p:nvPr/>
        </p:nvSpPr>
        <p:spPr>
          <a:xfrm rot="8570404">
            <a:off x="9272755" y="3375917"/>
            <a:ext cx="1464069" cy="455985"/>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36194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1542" y="0"/>
            <a:ext cx="8911687" cy="1280890"/>
          </a:xfrm>
        </p:spPr>
        <p:txBody>
          <a:bodyPr>
            <a:normAutofit/>
          </a:bodyPr>
          <a:lstStyle/>
          <a:p>
            <a:r>
              <a:rPr lang="en-GB" sz="4800" dirty="0">
                <a:solidFill>
                  <a:srgbClr val="0070C0"/>
                </a:solidFill>
                <a:latin typeface="Arial" panose="020B0604020202020204" pitchFamily="34" charset="0"/>
                <a:cs typeface="Arial" panose="020B0604020202020204" pitchFamily="34" charset="0"/>
              </a:rPr>
              <a:t>Life to the Full</a:t>
            </a:r>
          </a:p>
        </p:txBody>
      </p:sp>
      <p:sp>
        <p:nvSpPr>
          <p:cNvPr id="3" name="TextBox 2"/>
          <p:cNvSpPr txBox="1"/>
          <p:nvPr/>
        </p:nvSpPr>
        <p:spPr>
          <a:xfrm>
            <a:off x="171450" y="1073160"/>
            <a:ext cx="11830050" cy="5632311"/>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majority of the RSHE objectives will be met through our PSHE curriculum, however as a Catholic school we must be mindful of our Catholic values. </a:t>
            </a:r>
          </a:p>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smtClean="0">
                <a:latin typeface="Arial" panose="020B0604020202020204" pitchFamily="34" charset="0"/>
                <a:cs typeface="Arial" panose="020B0604020202020204" pitchFamily="34" charset="0"/>
              </a:rPr>
              <a:t>Therefore, </a:t>
            </a:r>
            <a:r>
              <a:rPr lang="en-GB" sz="2000" dirty="0">
                <a:latin typeface="Arial" panose="020B0604020202020204" pitchFamily="34" charset="0"/>
                <a:cs typeface="Arial" panose="020B0604020202020204" pitchFamily="34" charset="0"/>
              </a:rPr>
              <a:t>during Term 6 we will be using Life to the Full in place of our Jigsaw programme. This is an approved Catholic programme that will allow us to fully deliver the RSHE objectives in accordance with our role as a Catholic school.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The sections covered specifically by ‘Life to the Full’ will </a:t>
            </a:r>
            <a:r>
              <a:rPr lang="en-GB" sz="2000" dirty="0" smtClean="0">
                <a:latin typeface="Arial" panose="020B0604020202020204" pitchFamily="34" charset="0"/>
                <a:cs typeface="Arial" panose="020B0604020202020204" pitchFamily="34" charset="0"/>
              </a:rPr>
              <a:t>be:</a:t>
            </a: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solidFill>
                  <a:srgbClr val="FF0000"/>
                </a:solidFill>
                <a:latin typeface="Arial" panose="020B0604020202020204" pitchFamily="34" charset="0"/>
                <a:cs typeface="Arial" panose="020B0604020202020204" pitchFamily="34" charset="0"/>
              </a:rPr>
              <a:t>Personal Relationships</a:t>
            </a:r>
          </a:p>
          <a:p>
            <a:pPr marL="342900" indent="-342900">
              <a:buFont typeface="Arial" panose="020B0604020202020204" pitchFamily="34" charset="0"/>
              <a:buChar char="•"/>
            </a:pPr>
            <a:r>
              <a:rPr lang="en-GB" sz="2000" b="1" dirty="0">
                <a:solidFill>
                  <a:srgbClr val="FF0000"/>
                </a:solidFill>
                <a:latin typeface="Arial" panose="020B0604020202020204" pitchFamily="34" charset="0"/>
                <a:cs typeface="Arial" panose="020B0604020202020204" pitchFamily="34" charset="0"/>
              </a:rPr>
              <a:t>My body and my health</a:t>
            </a:r>
          </a:p>
          <a:p>
            <a:pPr marL="342900" indent="-342900">
              <a:buFont typeface="Arial" panose="020B0604020202020204" pitchFamily="34" charset="0"/>
              <a:buChar char="•"/>
            </a:pPr>
            <a:r>
              <a:rPr lang="en-GB" sz="2000" b="1" dirty="0">
                <a:solidFill>
                  <a:srgbClr val="FF0000"/>
                </a:solidFill>
                <a:latin typeface="Arial" panose="020B0604020202020204" pitchFamily="34" charset="0"/>
                <a:cs typeface="Arial" panose="020B0604020202020204" pitchFamily="34" charset="0"/>
              </a:rPr>
              <a:t>Life Cycles</a:t>
            </a:r>
          </a:p>
          <a:p>
            <a:pPr marL="342900" indent="-342900">
              <a:buFont typeface="Arial" panose="020B0604020202020204" pitchFamily="34" charset="0"/>
              <a:buChar char="•"/>
            </a:pPr>
            <a:endParaRPr lang="en-GB" sz="20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Life to the Full will include the Sex Education part of RSHE and will take into account our </a:t>
            </a:r>
            <a:r>
              <a:rPr lang="en-GB" sz="2000" dirty="0" smtClean="0">
                <a:latin typeface="Arial" panose="020B0604020202020204" pitchFamily="34" charset="0"/>
                <a:cs typeface="Arial" panose="020B0604020202020204" pitchFamily="34" charset="0"/>
              </a:rPr>
              <a:t>Catholic </a:t>
            </a:r>
            <a:r>
              <a:rPr lang="en-GB" sz="2000" dirty="0">
                <a:latin typeface="Arial" panose="020B0604020202020204" pitchFamily="34" charset="0"/>
                <a:cs typeface="Arial" panose="020B0604020202020204" pitchFamily="34" charset="0"/>
              </a:rPr>
              <a:t>values. There is one part of this curriculum which parents can choose to withdraw their child from and we look at this in a moment. </a:t>
            </a:r>
            <a:endParaRPr lang="en-GB" sz="2800" dirty="0">
              <a:latin typeface="Arial" panose="020B0604020202020204" pitchFamily="34" charset="0"/>
              <a:cs typeface="Arial" panose="020B0604020202020204" pitchFamily="34" charset="0"/>
            </a:endParaRPr>
          </a:p>
          <a:p>
            <a:endParaRPr lang="en-GB" sz="60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04132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18A8A1E0-596B-1841-A744-9C3A09AD3A05}"/>
              </a:ext>
            </a:extLst>
          </p:cNvPr>
          <p:cNvPicPr>
            <a:picLocks noChangeAspect="1"/>
          </p:cNvPicPr>
          <p:nvPr/>
        </p:nvPicPr>
        <p:blipFill>
          <a:blip r:embed="rId2"/>
          <a:stretch>
            <a:fillRect/>
          </a:stretch>
        </p:blipFill>
        <p:spPr>
          <a:xfrm>
            <a:off x="0" y="7188"/>
            <a:ext cx="12192000" cy="6843623"/>
          </a:xfrm>
          <a:prstGeom prst="rect">
            <a:avLst/>
          </a:prstGeom>
        </p:spPr>
      </p:pic>
      <p:sp>
        <p:nvSpPr>
          <p:cNvPr id="5" name="Rectangle 4"/>
          <p:cNvSpPr/>
          <p:nvPr/>
        </p:nvSpPr>
        <p:spPr>
          <a:xfrm>
            <a:off x="4292600" y="3509963"/>
            <a:ext cx="2057400" cy="592137"/>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616700" y="3509963"/>
            <a:ext cx="2057400" cy="592137"/>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92600" y="4689476"/>
            <a:ext cx="2057400" cy="592137"/>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330200" y="4985544"/>
            <a:ext cx="3124200" cy="923330"/>
          </a:xfrm>
          <a:prstGeom prst="rect">
            <a:avLst/>
          </a:prstGeom>
          <a:noFill/>
          <a:ln w="38100">
            <a:solidFill>
              <a:srgbClr val="0070C0"/>
            </a:solidFill>
          </a:ln>
        </p:spPr>
        <p:txBody>
          <a:bodyPr wrap="square" rtlCol="0">
            <a:spAutoFit/>
          </a:bodyPr>
          <a:lstStyle/>
          <a:p>
            <a:pPr algn="ctr"/>
            <a:r>
              <a:rPr lang="en-GB" dirty="0">
                <a:solidFill>
                  <a:schemeClr val="tx1">
                    <a:lumMod val="95000"/>
                    <a:lumOff val="5000"/>
                  </a:schemeClr>
                </a:solidFill>
                <a:latin typeface="Arial" panose="020B0604020202020204" pitchFamily="34" charset="0"/>
                <a:cs typeface="Arial" panose="020B0604020202020204" pitchFamily="34" charset="0"/>
              </a:rPr>
              <a:t>All of the other units are covered by our wider PSHE programme Jigsaw.</a:t>
            </a:r>
          </a:p>
        </p:txBody>
      </p:sp>
    </p:spTree>
    <p:extLst>
      <p:ext uri="{BB962C8B-B14F-4D97-AF65-F5344CB8AC3E}">
        <p14:creationId xmlns:p14="http://schemas.microsoft.com/office/powerpoint/2010/main" val="198549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509451" y="455201"/>
            <a:ext cx="11207932" cy="5710089"/>
          </a:xfrm>
          <a:prstGeom prst="rect">
            <a:avLst/>
          </a:prstGeom>
        </p:spPr>
        <p:txBody>
          <a:bodyPr wrap="square">
            <a:spAutoFit/>
          </a:bodyPr>
          <a:lstStyle/>
          <a:p>
            <a:pPr>
              <a:lnSpc>
                <a:spcPct val="107000"/>
              </a:lnSpc>
            </a:pPr>
            <a:r>
              <a:rPr lang="en-GB" u="sng" dirty="0">
                <a:latin typeface="Arial" panose="020B0604020202020204" pitchFamily="34" charset="0"/>
                <a:cs typeface="Arial" panose="020B0604020202020204" pitchFamily="34" charset="0"/>
              </a:rPr>
              <a:t>EYFS</a:t>
            </a:r>
            <a:endParaRPr lang="en-GB" dirty="0">
              <a:latin typeface="Arial" panose="020B0604020202020204" pitchFamily="34" charset="0"/>
              <a:cs typeface="Arial" panose="020B0604020202020204" pitchFamily="34" charset="0"/>
            </a:endParaRPr>
          </a:p>
          <a:p>
            <a:pPr>
              <a:lnSpc>
                <a:spcPct val="107000"/>
              </a:lnSpc>
            </a:pPr>
            <a:r>
              <a:rPr lang="en-GB" dirty="0">
                <a:latin typeface="Arial" panose="020B0604020202020204" pitchFamily="34" charset="0"/>
                <a:cs typeface="Arial" panose="020B0604020202020204" pitchFamily="34" charset="0"/>
              </a:rPr>
              <a:t>  </a:t>
            </a:r>
          </a:p>
          <a:p>
            <a:pPr>
              <a:lnSpc>
                <a:spcPct val="107000"/>
              </a:lnSpc>
            </a:pPr>
            <a:r>
              <a:rPr lang="en-GB" u="sng" dirty="0">
                <a:latin typeface="Arial" panose="020B0604020202020204" pitchFamily="34" charset="0"/>
                <a:cs typeface="Arial" panose="020B0604020202020204" pitchFamily="34" charset="0"/>
              </a:rPr>
              <a:t>Objectives covered:</a:t>
            </a:r>
            <a:endParaRPr lang="en-GB" dirty="0">
              <a:latin typeface="Arial" panose="020B0604020202020204" pitchFamily="34" charset="0"/>
              <a:cs typeface="Arial" panose="020B0604020202020204" pitchFamily="34" charset="0"/>
            </a:endParaRPr>
          </a:p>
          <a:p>
            <a:pPr>
              <a:lnSpc>
                <a:spcPct val="107000"/>
              </a:lnSpc>
            </a:pPr>
            <a:r>
              <a:rPr lang="en-GB" dirty="0">
                <a:latin typeface="Arial" panose="020B0604020202020204" pitchFamily="34" charset="0"/>
                <a:cs typeface="Arial" panose="020B0604020202020204" pitchFamily="34" charset="0"/>
              </a:rPr>
              <a:t> </a:t>
            </a:r>
          </a:p>
          <a:p>
            <a:pPr>
              <a:lnSpc>
                <a:spcPct val="107000"/>
              </a:lnSpc>
            </a:pPr>
            <a:r>
              <a:rPr lang="en-GB" u="sng" dirty="0">
                <a:latin typeface="Arial" panose="020B0604020202020204" pitchFamily="34" charset="0"/>
                <a:cs typeface="Arial" panose="020B0604020202020204" pitchFamily="34" charset="0"/>
              </a:rPr>
              <a:t>Me, my body and health</a:t>
            </a:r>
            <a:endParaRPr lang="en-GB"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We are unique with individual skills, gifts, and talents </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 We are each unique, with individual gifts, talents and skills.</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 Whilst we all have similarities because we are made in God’s image, difference is part of God’s plan.</a:t>
            </a:r>
          </a:p>
          <a:p>
            <a:pPr>
              <a:lnSpc>
                <a:spcPct val="107000"/>
              </a:lnSpc>
            </a:pPr>
            <a:r>
              <a:rPr lang="en-GB" u="sng" dirty="0">
                <a:latin typeface="Arial" panose="020B0604020202020204" pitchFamily="34" charset="0"/>
                <a:cs typeface="Arial" panose="020B0604020202020204" pitchFamily="34" charset="0"/>
              </a:rPr>
              <a:t>Personal Relationships</a:t>
            </a:r>
            <a:endParaRPr lang="en-GB"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To identify special people (e.g. parents, carers, friends) and what makes them special</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 importance of the nuclear family and of the wider family</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 importance of being close to and trusting of ‘special people’ and telling them is something is troubling them</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How their behaviour affects other people and that there is appropriate and inappropriate behaviour</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 The characteristics of positive and negative relationships</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 About different types of teasing and that all bullying is wrong and unacceptable</a:t>
            </a:r>
          </a:p>
          <a:p>
            <a:pPr>
              <a:lnSpc>
                <a:spcPct val="107000"/>
              </a:lnSpc>
            </a:pPr>
            <a:r>
              <a:rPr lang="en-GB" u="sng" dirty="0">
                <a:latin typeface="Arial" panose="020B0604020202020204" pitchFamily="34" charset="0"/>
                <a:cs typeface="Arial" panose="020B0604020202020204" pitchFamily="34" charset="0"/>
              </a:rPr>
              <a:t>Life Cycles </a:t>
            </a:r>
            <a:endParaRPr lang="en-GB"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There are natural stages from birth to death and what they are.</a:t>
            </a:r>
          </a:p>
          <a:p>
            <a:pPr marL="457200">
              <a:lnSpc>
                <a:spcPct val="107000"/>
              </a:lnSpc>
            </a:pPr>
            <a:r>
              <a:rPr lang="en-GB" dirty="0"/>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07081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0559" y="221781"/>
            <a:ext cx="10746377" cy="3967881"/>
          </a:xfrm>
          <a:prstGeom prst="rect">
            <a:avLst/>
          </a:prstGeom>
        </p:spPr>
        <p:txBody>
          <a:bodyPr wrap="square">
            <a:spAutoFit/>
          </a:bodyPr>
          <a:lstStyle/>
          <a:p>
            <a:pPr>
              <a:lnSpc>
                <a:spcPct val="107000"/>
              </a:lnSpc>
              <a:spcAft>
                <a:spcPts val="800"/>
              </a:spcAft>
            </a:pPr>
            <a:r>
              <a:rPr lang="en-GB" u="sng" dirty="0">
                <a:latin typeface="Arial" panose="020B0604020202020204" pitchFamily="34" charset="0"/>
                <a:cs typeface="Arial" panose="020B0604020202020204" pitchFamily="34" charset="0"/>
              </a:rPr>
              <a:t>Year 1</a:t>
            </a:r>
            <a:endParaRPr lang="en-GB" dirty="0">
              <a:latin typeface="Arial" panose="020B0604020202020204" pitchFamily="34" charset="0"/>
              <a:cs typeface="Arial" panose="020B0604020202020204" pitchFamily="34" charset="0"/>
            </a:endParaRPr>
          </a:p>
          <a:p>
            <a:pPr>
              <a:lnSpc>
                <a:spcPct val="107000"/>
              </a:lnSpc>
              <a:spcAft>
                <a:spcPts val="800"/>
              </a:spcAft>
            </a:pPr>
            <a:r>
              <a:rPr lang="en-GB" dirty="0">
                <a:latin typeface="Arial" panose="020B0604020202020204" pitchFamily="34" charset="0"/>
                <a:cs typeface="Arial" panose="020B0604020202020204" pitchFamily="34" charset="0"/>
              </a:rPr>
              <a:t> </a:t>
            </a:r>
          </a:p>
          <a:p>
            <a:pPr>
              <a:lnSpc>
                <a:spcPct val="107000"/>
              </a:lnSpc>
              <a:spcAft>
                <a:spcPts val="800"/>
              </a:spcAft>
            </a:pPr>
            <a:r>
              <a:rPr lang="en-GB" u="sng" dirty="0">
                <a:latin typeface="Arial" panose="020B0604020202020204" pitchFamily="34" charset="0"/>
                <a:cs typeface="Arial" panose="020B0604020202020204" pitchFamily="34" charset="0"/>
              </a:rPr>
              <a:t>Objectives covered:</a:t>
            </a:r>
            <a:endParaRPr lang="en-GB" dirty="0">
              <a:latin typeface="Arial" panose="020B0604020202020204" pitchFamily="34" charset="0"/>
              <a:cs typeface="Arial" panose="020B0604020202020204" pitchFamily="34" charset="0"/>
            </a:endParaRPr>
          </a:p>
          <a:p>
            <a:pPr>
              <a:lnSpc>
                <a:spcPct val="107000"/>
              </a:lnSpc>
              <a:spcAft>
                <a:spcPts val="800"/>
              </a:spcAft>
            </a:pPr>
            <a:r>
              <a:rPr lang="en-GB" dirty="0">
                <a:latin typeface="Arial" panose="020B0604020202020204" pitchFamily="34" charset="0"/>
                <a:cs typeface="Arial" panose="020B0604020202020204" pitchFamily="34" charset="0"/>
              </a:rPr>
              <a:t> </a:t>
            </a:r>
          </a:p>
          <a:p>
            <a:pPr>
              <a:lnSpc>
                <a:spcPct val="107000"/>
              </a:lnSpc>
              <a:spcAft>
                <a:spcPts val="800"/>
              </a:spcAft>
            </a:pPr>
            <a:r>
              <a:rPr lang="en-GB" u="sng" dirty="0">
                <a:latin typeface="Arial" panose="020B0604020202020204" pitchFamily="34" charset="0"/>
                <a:cs typeface="Arial" panose="020B0604020202020204" pitchFamily="34" charset="0"/>
              </a:rPr>
              <a:t>Me, my body and health</a:t>
            </a:r>
            <a:endParaRPr lang="en-GB"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We are unique with individual skills, gifts, and talents</a:t>
            </a:r>
          </a:p>
          <a:p>
            <a:pPr>
              <a:lnSpc>
                <a:spcPct val="107000"/>
              </a:lnSpc>
              <a:spcAft>
                <a:spcPts val="800"/>
              </a:spcAft>
            </a:pPr>
            <a:r>
              <a:rPr lang="en-GB" u="sng" dirty="0">
                <a:latin typeface="Arial" panose="020B0604020202020204" pitchFamily="34" charset="0"/>
                <a:cs typeface="Arial" panose="020B0604020202020204" pitchFamily="34" charset="0"/>
              </a:rPr>
              <a:t>Personal Relationships</a:t>
            </a:r>
            <a:endParaRPr lang="en-GB"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To identify ‘special people’ (their parents, carers, friends, parish priest) and what makes them special;</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 importance of nuclear and wider family;</a:t>
            </a: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 importance of being close to and trusting special people and telling them if something is troubling them.</a:t>
            </a:r>
            <a:endParaRPr lang="en-GB" dirty="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74447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3622" y="0"/>
            <a:ext cx="11412583" cy="6372322"/>
          </a:xfrm>
          <a:prstGeom prst="rect">
            <a:avLst/>
          </a:prstGeom>
        </p:spPr>
        <p:txBody>
          <a:bodyPr wrap="square">
            <a:spAutoFit/>
          </a:bodyPr>
          <a:lstStyle/>
          <a:p>
            <a:pPr>
              <a:lnSpc>
                <a:spcPct val="107000"/>
              </a:lnSpc>
              <a:spcAft>
                <a:spcPts val="800"/>
              </a:spcAft>
            </a:pPr>
            <a:r>
              <a:rPr lang="en-GB" sz="1600" u="sng" dirty="0">
                <a:latin typeface="Arial" panose="020B0604020202020204" pitchFamily="34" charset="0"/>
                <a:cs typeface="Arial" panose="020B0604020202020204" pitchFamily="34" charset="0"/>
              </a:rPr>
              <a:t>Year 2</a:t>
            </a:r>
            <a:endParaRPr lang="en-GB" sz="1600" dirty="0">
              <a:latin typeface="Arial" panose="020B0604020202020204" pitchFamily="34" charset="0"/>
              <a:cs typeface="Arial" panose="020B0604020202020204" pitchFamily="34" charset="0"/>
            </a:endParaRPr>
          </a:p>
          <a:p>
            <a:pPr>
              <a:lnSpc>
                <a:spcPct val="107000"/>
              </a:lnSpc>
            </a:pPr>
            <a:r>
              <a:rPr lang="en-GB" sz="1600" dirty="0">
                <a:latin typeface="Arial" panose="020B0604020202020204" pitchFamily="34" charset="0"/>
                <a:cs typeface="Arial" panose="020B0604020202020204" pitchFamily="34" charset="0"/>
              </a:rPr>
              <a:t> </a:t>
            </a:r>
            <a:r>
              <a:rPr lang="en-GB" sz="1600" u="sng" dirty="0">
                <a:latin typeface="Arial" panose="020B0604020202020204" pitchFamily="34" charset="0"/>
                <a:cs typeface="Arial" panose="020B0604020202020204" pitchFamily="34" charset="0"/>
              </a:rPr>
              <a:t>Objectives</a:t>
            </a:r>
            <a:endParaRPr lang="en-GB" sz="1600" dirty="0">
              <a:latin typeface="Arial" panose="020B0604020202020204" pitchFamily="34" charset="0"/>
              <a:cs typeface="Arial" panose="020B0604020202020204" pitchFamily="34" charset="0"/>
            </a:endParaRPr>
          </a:p>
          <a:p>
            <a:pPr>
              <a:lnSpc>
                <a:spcPct val="107000"/>
              </a:lnSpc>
              <a:spcAft>
                <a:spcPts val="800"/>
              </a:spcAft>
            </a:pPr>
            <a:r>
              <a:rPr lang="en-GB" sz="1600" dirty="0">
                <a:latin typeface="Arial" panose="020B0604020202020204" pitchFamily="34" charset="0"/>
                <a:cs typeface="Arial" panose="020B0604020202020204" pitchFamily="34" charset="0"/>
              </a:rPr>
              <a:t> </a:t>
            </a:r>
          </a:p>
          <a:p>
            <a:pPr>
              <a:lnSpc>
                <a:spcPct val="107000"/>
              </a:lnSpc>
              <a:spcAft>
                <a:spcPts val="800"/>
              </a:spcAft>
            </a:pPr>
            <a:r>
              <a:rPr lang="en-GB" sz="1600" u="sng" dirty="0">
                <a:latin typeface="Arial" panose="020B0604020202020204" pitchFamily="34" charset="0"/>
                <a:cs typeface="Arial" panose="020B0604020202020204" pitchFamily="34" charset="0"/>
              </a:rPr>
              <a:t>Me, my body and health</a:t>
            </a:r>
            <a:endParaRPr lang="en-GB" sz="16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Our bodies are good and we need to look after them.</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 names of the parts of our bodies </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Girls and boys have been created by God to be similar and different, these differences are physical, emotional and spiritual and together make up the richness of the human family. </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How to maintain personal hygiene</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What constitutes a healthy lifestyle including healthy eating, dental and physical activity </a:t>
            </a:r>
          </a:p>
          <a:p>
            <a:pPr marL="342900" lvl="0" indent="-342900">
              <a:lnSpc>
                <a:spcPct val="107000"/>
              </a:lnSpc>
              <a:spcAft>
                <a:spcPts val="800"/>
              </a:spcAft>
              <a:buFont typeface="Symbol" panose="05050102010706020507" pitchFamily="18" charset="2"/>
              <a:buChar char=""/>
            </a:pPr>
            <a:r>
              <a:rPr lang="en-GB" sz="1600" dirty="0">
                <a:latin typeface="Arial" panose="020B0604020202020204" pitchFamily="34" charset="0"/>
                <a:cs typeface="Arial" panose="020B0604020202020204" pitchFamily="34" charset="0"/>
              </a:rPr>
              <a:t>The importance of sleep, rest and recuperation</a:t>
            </a:r>
          </a:p>
          <a:p>
            <a:pPr>
              <a:lnSpc>
                <a:spcPct val="107000"/>
              </a:lnSpc>
              <a:spcAft>
                <a:spcPts val="800"/>
              </a:spcAft>
            </a:pPr>
            <a:r>
              <a:rPr lang="en-GB" sz="1600" u="sng" dirty="0">
                <a:latin typeface="Arial" panose="020B0604020202020204" pitchFamily="34" charset="0"/>
                <a:cs typeface="Arial" panose="020B0604020202020204" pitchFamily="34" charset="0"/>
              </a:rPr>
              <a:t>Lifecycles</a:t>
            </a:r>
            <a:endParaRPr lang="en-GB" sz="16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Appreciate that there are natural life stages from birth to death, and what these are</a:t>
            </a:r>
          </a:p>
          <a:p>
            <a:pPr>
              <a:lnSpc>
                <a:spcPct val="107000"/>
              </a:lnSpc>
              <a:spcAft>
                <a:spcPts val="800"/>
              </a:spcAft>
            </a:pPr>
            <a:r>
              <a:rPr lang="en-GB" sz="1600" u="sng" dirty="0">
                <a:latin typeface="Arial" panose="020B0604020202020204" pitchFamily="34" charset="0"/>
                <a:cs typeface="Arial" panose="020B0604020202020204" pitchFamily="34" charset="0"/>
              </a:rPr>
              <a:t>Personal Relationships</a:t>
            </a:r>
            <a:endParaRPr lang="en-GB" sz="16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How their behaviour affects other people, and that there is appropriate and inappropriate behaviour;</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 characteristics of positive and negative relationships;</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Different types of teasing and that all bullying is wrong and unacceptable.</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To recognise when they have been unkind and say sorry;</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To recognise when people are being unkind to them and others and how to respond;</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To know that when we are unkind to others, we hurt God also and should say sorry to him as well;</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To know that we should forgive like Jesus forgives.</a:t>
            </a:r>
          </a:p>
        </p:txBody>
      </p:sp>
    </p:spTree>
    <p:extLst>
      <p:ext uri="{BB962C8B-B14F-4D97-AF65-F5344CB8AC3E}">
        <p14:creationId xmlns:p14="http://schemas.microsoft.com/office/powerpoint/2010/main" val="39963637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74171" y="-2853"/>
            <a:ext cx="12017829" cy="6860853"/>
          </a:xfrm>
          <a:prstGeom prst="rect">
            <a:avLst/>
          </a:prstGeom>
        </p:spPr>
        <p:txBody>
          <a:bodyPr wrap="square">
            <a:spAutoFit/>
          </a:bodyPr>
          <a:lstStyle/>
          <a:p>
            <a:pPr>
              <a:lnSpc>
                <a:spcPct val="107000"/>
              </a:lnSpc>
            </a:pPr>
            <a:r>
              <a:rPr lang="en-GB" u="sng" dirty="0">
                <a:latin typeface="Arial" panose="020B0604020202020204" pitchFamily="34" charset="0"/>
                <a:cs typeface="Arial" panose="020B0604020202020204" pitchFamily="34" charset="0"/>
              </a:rPr>
              <a:t>Year 3</a:t>
            </a:r>
            <a:endParaRPr lang="en-GB" sz="2400" dirty="0">
              <a:latin typeface="Arial" panose="020B0604020202020204" pitchFamily="34" charset="0"/>
              <a:cs typeface="Arial" panose="020B0604020202020204" pitchFamily="34" charset="0"/>
            </a:endParaRPr>
          </a:p>
          <a:p>
            <a:pPr>
              <a:lnSpc>
                <a:spcPct val="107000"/>
              </a:lnSpc>
            </a:pPr>
            <a:r>
              <a:rPr lang="en-GB"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pPr>
              <a:lnSpc>
                <a:spcPct val="107000"/>
              </a:lnSpc>
            </a:pPr>
            <a:r>
              <a:rPr lang="en-GB" u="sng" dirty="0">
                <a:latin typeface="Arial" panose="020B0604020202020204" pitchFamily="34" charset="0"/>
                <a:cs typeface="Arial" panose="020B0604020202020204" pitchFamily="34" charset="0"/>
              </a:rPr>
              <a:t>Objectives covered:</a:t>
            </a:r>
            <a:endParaRPr lang="en-GB" sz="2400" dirty="0">
              <a:latin typeface="Arial" panose="020B0604020202020204" pitchFamily="34" charset="0"/>
              <a:cs typeface="Arial" panose="020B0604020202020204" pitchFamily="34" charset="0"/>
            </a:endParaRPr>
          </a:p>
          <a:p>
            <a:pPr>
              <a:lnSpc>
                <a:spcPct val="107000"/>
              </a:lnSpc>
            </a:pPr>
            <a:r>
              <a:rPr lang="en-GB"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pPr>
              <a:lnSpc>
                <a:spcPct val="107000"/>
              </a:lnSpc>
            </a:pPr>
            <a:r>
              <a:rPr lang="en-GB" u="sng" dirty="0">
                <a:latin typeface="Arial" panose="020B0604020202020204" pitchFamily="34" charset="0"/>
                <a:cs typeface="Arial" panose="020B0604020202020204" pitchFamily="34" charset="0"/>
              </a:rPr>
              <a:t>Me, my body and health</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Similarities and differences arise as they grow and make choices, and that by living and working together we create a community. </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Self-confidence arises from being loved by God </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We need to respect and look after our bodies as they are a gift from God, through what they wear, eat and what they physically do.</a:t>
            </a:r>
            <a:endParaRPr lang="en-GB" sz="2400" dirty="0">
              <a:latin typeface="Arial" panose="020B0604020202020204" pitchFamily="34" charset="0"/>
              <a:cs typeface="Arial" panose="020B0604020202020204" pitchFamily="34" charset="0"/>
            </a:endParaRPr>
          </a:p>
          <a:p>
            <a:pPr marL="457200">
              <a:lnSpc>
                <a:spcPct val="107000"/>
              </a:lnSpc>
            </a:pPr>
            <a:r>
              <a:rPr lang="en-GB" sz="160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p>
            <a:pPr>
              <a:lnSpc>
                <a:spcPct val="107000"/>
              </a:lnSpc>
            </a:pPr>
            <a:r>
              <a:rPr lang="en-GB" u="sng" dirty="0">
                <a:latin typeface="Arial" panose="020B0604020202020204" pitchFamily="34" charset="0"/>
                <a:cs typeface="Arial" panose="020B0604020202020204" pitchFamily="34" charset="0"/>
              </a:rPr>
              <a:t>Personal Relationships</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Ways to maintain and develop good, positive trusting relationships; strategies to use when relationships go wrong.</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That there are different types of relationships, including those between acquaintances, friends, relatives and family.</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That good friends is when both persons enjoy each other’s company and also want what is truly best for the other.</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 difference between a group of friends and a ‘clique’</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Develop a greater awareness of bullying (including cyber-bullying), that all bullying is wrong, and how to respond to bullying;</a:t>
            </a:r>
            <a:endParaRPr lang="en-GB" sz="24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Learn about harassment and exploitation in relationships, including physical and emotional abuse and how to respond</a:t>
            </a:r>
            <a:r>
              <a:rPr lang="en-GB" dirty="0"/>
              <a:t>.</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77405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
          <p:cNvSpPr>
            <a:spLocks noChangeArrowheads="1"/>
          </p:cNvSpPr>
          <p:nvPr/>
        </p:nvSpPr>
        <p:spPr bwMode="auto">
          <a:xfrm>
            <a:off x="3079750" y="18065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8"/>
          <p:cNvSpPr/>
          <p:nvPr/>
        </p:nvSpPr>
        <p:spPr>
          <a:xfrm>
            <a:off x="171450" y="142840"/>
            <a:ext cx="11830050" cy="5361211"/>
          </a:xfrm>
          <a:prstGeom prst="rect">
            <a:avLst/>
          </a:prstGeom>
        </p:spPr>
        <p:txBody>
          <a:bodyPr wrap="square">
            <a:spAutoFit/>
          </a:bodyPr>
          <a:lstStyle/>
          <a:p>
            <a:pPr>
              <a:lnSpc>
                <a:spcPct val="107000"/>
              </a:lnSpc>
            </a:pPr>
            <a:r>
              <a:rPr lang="en-GB" sz="2000" u="sng" dirty="0">
                <a:latin typeface="Arial" panose="020B0604020202020204" pitchFamily="34" charset="0"/>
                <a:cs typeface="Arial" panose="020B0604020202020204" pitchFamily="34" charset="0"/>
              </a:rPr>
              <a:t>Year 4</a:t>
            </a:r>
            <a:endParaRPr lang="en-GB" sz="2000" dirty="0">
              <a:latin typeface="Arial" panose="020B0604020202020204" pitchFamily="34" charset="0"/>
              <a:cs typeface="Arial" panose="020B0604020202020204" pitchFamily="34" charset="0"/>
            </a:endParaRPr>
          </a:p>
          <a:p>
            <a:pPr>
              <a:lnSpc>
                <a:spcPct val="107000"/>
              </a:lnSpc>
            </a:pPr>
            <a:r>
              <a:rPr lang="en-GB" sz="2000" dirty="0">
                <a:latin typeface="Arial" panose="020B0604020202020204" pitchFamily="34" charset="0"/>
                <a:cs typeface="Arial" panose="020B0604020202020204" pitchFamily="34" charset="0"/>
              </a:rPr>
              <a:t> </a:t>
            </a:r>
          </a:p>
          <a:p>
            <a:pPr>
              <a:lnSpc>
                <a:spcPct val="107000"/>
              </a:lnSpc>
            </a:pPr>
            <a:r>
              <a:rPr lang="en-GB" sz="2000" u="sng" dirty="0">
                <a:latin typeface="Arial" panose="020B0604020202020204" pitchFamily="34" charset="0"/>
                <a:cs typeface="Arial" panose="020B0604020202020204" pitchFamily="34" charset="0"/>
              </a:rPr>
              <a:t>Objectives:</a:t>
            </a:r>
            <a:br>
              <a:rPr lang="en-GB" sz="2000" u="sng"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a:p>
            <a:pPr>
              <a:lnSpc>
                <a:spcPct val="107000"/>
              </a:lnSpc>
            </a:pPr>
            <a:r>
              <a:rPr lang="en-GB" sz="2000" u="sng" dirty="0">
                <a:latin typeface="Arial" panose="020B0604020202020204" pitchFamily="34" charset="0"/>
                <a:cs typeface="Arial" panose="020B0604020202020204" pitchFamily="34" charset="0"/>
              </a:rPr>
              <a:t>Me, my body and health</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What puberty means?</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When puberty takes place?</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Puberty is part of God’s plan for our bodies.</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Correct naming of genitalia</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Changes that happen to girls during puberty</a:t>
            </a:r>
          </a:p>
          <a:p>
            <a:pPr marL="34290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Changes that happen to boys during puberty </a:t>
            </a:r>
          </a:p>
          <a:p>
            <a:pPr>
              <a:lnSpc>
                <a:spcPct val="107000"/>
              </a:lnSpc>
            </a:pPr>
            <a:r>
              <a:rPr lang="en-GB" sz="2000" u="sng" dirty="0">
                <a:latin typeface="Arial" panose="020B0604020202020204" pitchFamily="34" charset="0"/>
                <a:cs typeface="Arial" panose="020B0604020202020204" pitchFamily="34" charset="0"/>
              </a:rPr>
              <a:t>Lifecycles</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They were handmade by God with the help of their parents.</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How a baby grows and develops in its mother’s womb including scientifically the uniqueness of the moment of conception.</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How conception and life in the womb fits into the cycle of life.</a:t>
            </a:r>
            <a:endParaRPr lang="en-GB" sz="20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dirty="0">
                <a:latin typeface="Arial" panose="020B0604020202020204" pitchFamily="34" charset="0"/>
                <a:cs typeface="Arial" panose="020B0604020202020204" pitchFamily="34" charset="0"/>
              </a:rPr>
              <a:t>That throughout their lives human beings act at three integrated levels, physical, psychological and spiritual. </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59791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0050" y="239757"/>
            <a:ext cx="11791950" cy="5789534"/>
          </a:xfrm>
          <a:prstGeom prst="rect">
            <a:avLst/>
          </a:prstGeom>
        </p:spPr>
        <p:txBody>
          <a:bodyPr wrap="square">
            <a:spAutoFit/>
          </a:bodyPr>
          <a:lstStyle/>
          <a:p>
            <a:pPr>
              <a:lnSpc>
                <a:spcPct val="107000"/>
              </a:lnSpc>
            </a:pPr>
            <a:r>
              <a:rPr lang="en-GB" sz="2000" u="sng" dirty="0">
                <a:latin typeface="Arial" panose="020B0604020202020204" pitchFamily="34" charset="0"/>
                <a:cs typeface="Arial" panose="020B0604020202020204" pitchFamily="34" charset="0"/>
              </a:rPr>
              <a:t>Year 5</a:t>
            </a:r>
            <a:endParaRPr lang="en-GB" sz="2800" dirty="0">
              <a:latin typeface="Arial" panose="020B0604020202020204" pitchFamily="34" charset="0"/>
              <a:cs typeface="Arial" panose="020B0604020202020204" pitchFamily="34" charset="0"/>
            </a:endParaRPr>
          </a:p>
          <a:p>
            <a:pPr>
              <a:lnSpc>
                <a:spcPct val="107000"/>
              </a:lnSpc>
            </a:pPr>
            <a:r>
              <a:rPr lang="en-GB" sz="1600"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pPr>
              <a:lnSpc>
                <a:spcPct val="107000"/>
              </a:lnSpc>
            </a:pPr>
            <a:r>
              <a:rPr lang="en-GB" sz="2000" u="sng" dirty="0">
                <a:latin typeface="Arial" panose="020B0604020202020204" pitchFamily="34" charset="0"/>
                <a:cs typeface="Arial" panose="020B0604020202020204" pitchFamily="34" charset="0"/>
              </a:rPr>
              <a:t>Objectives covered:</a:t>
            </a:r>
            <a:endParaRPr lang="en-GB" sz="2800" dirty="0">
              <a:latin typeface="Arial" panose="020B0604020202020204" pitchFamily="34" charset="0"/>
              <a:cs typeface="Arial" panose="020B0604020202020204" pitchFamily="34" charset="0"/>
            </a:endParaRPr>
          </a:p>
          <a:p>
            <a:pPr>
              <a:lnSpc>
                <a:spcPct val="107000"/>
              </a:lnSpc>
            </a:pPr>
            <a:r>
              <a:rPr lang="en-GB" sz="2000"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pPr>
              <a:lnSpc>
                <a:spcPct val="107000"/>
              </a:lnSpc>
            </a:pPr>
            <a:r>
              <a:rPr lang="en-GB" sz="2000" u="sng" dirty="0">
                <a:latin typeface="Arial" panose="020B0604020202020204" pitchFamily="34" charset="0"/>
                <a:cs typeface="Arial" panose="020B0604020202020204" pitchFamily="34" charset="0"/>
              </a:rPr>
              <a:t>Me, my body and health</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Similarities and differences arise as they grow and mature, and that by living and working together we create a community. </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Self-confidence arises from being loved by God </a:t>
            </a:r>
            <a:endParaRPr lang="en-GB" sz="2800" dirty="0">
              <a:latin typeface="Arial" panose="020B0604020202020204" pitchFamily="34" charset="0"/>
              <a:cs typeface="Arial" panose="020B0604020202020204" pitchFamily="34" charset="0"/>
            </a:endParaRPr>
          </a:p>
          <a:p>
            <a:pPr marL="457200">
              <a:lnSpc>
                <a:spcPct val="107000"/>
              </a:lnSpc>
            </a:pPr>
            <a:r>
              <a:rPr lang="en-GB"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pPr>
              <a:lnSpc>
                <a:spcPct val="107000"/>
              </a:lnSpc>
            </a:pPr>
            <a:r>
              <a:rPr lang="en-GB" sz="2000" u="sng" dirty="0">
                <a:latin typeface="Arial" panose="020B0604020202020204" pitchFamily="34" charset="0"/>
                <a:cs typeface="Arial" panose="020B0604020202020204" pitchFamily="34" charset="0"/>
              </a:rPr>
              <a:t>Personal Relationships</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Pressure comes in different forms, and what those different forms are;</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There are strategies that they can adopt to resist pressure.</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Understand what consent and bodily autonomy means;</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Discuss and reflect on different scenarios in which it is right to say ‘no’.</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Learn about how thoughts and feelings impact on actions, and develop strategies that will positively impact their actions;</a:t>
            </a:r>
            <a:endParaRPr lang="en-GB" sz="28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2000" dirty="0">
                <a:latin typeface="Arial" panose="020B0604020202020204" pitchFamily="34" charset="0"/>
                <a:cs typeface="Arial" panose="020B0604020202020204" pitchFamily="34" charset="0"/>
              </a:rPr>
              <a:t>Apply this approach to personal friendships and relationships.</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79856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3173413" y="17192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3"/>
          <p:cNvSpPr/>
          <p:nvPr/>
        </p:nvSpPr>
        <p:spPr>
          <a:xfrm>
            <a:off x="400050" y="337886"/>
            <a:ext cx="11029950" cy="5427511"/>
          </a:xfrm>
          <a:prstGeom prst="rect">
            <a:avLst/>
          </a:prstGeom>
        </p:spPr>
        <p:txBody>
          <a:bodyPr wrap="square">
            <a:spAutoFit/>
          </a:bodyPr>
          <a:lstStyle/>
          <a:p>
            <a:pPr>
              <a:lnSpc>
                <a:spcPct val="107000"/>
              </a:lnSpc>
            </a:pPr>
            <a:r>
              <a:rPr lang="en-GB" sz="1600" u="sng" dirty="0">
                <a:latin typeface="Arial" panose="020B0604020202020204" pitchFamily="34" charset="0"/>
                <a:cs typeface="Arial" panose="020B0604020202020204" pitchFamily="34" charset="0"/>
              </a:rPr>
              <a:t>Year 6</a:t>
            </a:r>
            <a:endParaRPr lang="en-GB" sz="1600" dirty="0">
              <a:latin typeface="Arial" panose="020B0604020202020204" pitchFamily="34" charset="0"/>
              <a:cs typeface="Arial" panose="020B0604020202020204" pitchFamily="34" charset="0"/>
            </a:endParaRPr>
          </a:p>
          <a:p>
            <a:pPr>
              <a:lnSpc>
                <a:spcPct val="107000"/>
              </a:lnSpc>
            </a:pPr>
            <a:r>
              <a:rPr lang="en-GB" sz="1600" dirty="0">
                <a:latin typeface="Arial" panose="020B0604020202020204" pitchFamily="34" charset="0"/>
                <a:cs typeface="Arial" panose="020B0604020202020204" pitchFamily="34" charset="0"/>
              </a:rPr>
              <a:t> </a:t>
            </a:r>
          </a:p>
          <a:p>
            <a:pPr>
              <a:lnSpc>
                <a:spcPct val="107000"/>
              </a:lnSpc>
            </a:pPr>
            <a:r>
              <a:rPr lang="en-GB" sz="1600" u="sng" dirty="0">
                <a:latin typeface="Arial" panose="020B0604020202020204" pitchFamily="34" charset="0"/>
                <a:cs typeface="Arial" panose="020B0604020202020204" pitchFamily="34" charset="0"/>
              </a:rPr>
              <a:t>Objectives</a:t>
            </a:r>
            <a:endParaRPr lang="en-GB" sz="1600" dirty="0">
              <a:latin typeface="Arial" panose="020B0604020202020204" pitchFamily="34" charset="0"/>
              <a:cs typeface="Arial" panose="020B0604020202020204" pitchFamily="34" charset="0"/>
            </a:endParaRPr>
          </a:p>
          <a:p>
            <a:pPr>
              <a:lnSpc>
                <a:spcPct val="107000"/>
              </a:lnSpc>
            </a:pPr>
            <a:r>
              <a:rPr lang="en-GB" sz="1600" dirty="0">
                <a:latin typeface="Arial" panose="020B0604020202020204" pitchFamily="34" charset="0"/>
                <a:cs typeface="Arial" panose="020B0604020202020204" pitchFamily="34" charset="0"/>
              </a:rPr>
              <a:t> </a:t>
            </a:r>
          </a:p>
          <a:p>
            <a:pPr>
              <a:lnSpc>
                <a:spcPct val="107000"/>
              </a:lnSpc>
            </a:pPr>
            <a:r>
              <a:rPr lang="en-GB" sz="1600" u="sng" dirty="0">
                <a:latin typeface="Arial" panose="020B0604020202020204" pitchFamily="34" charset="0"/>
                <a:cs typeface="Arial" panose="020B0604020202020204" pitchFamily="34" charset="0"/>
              </a:rPr>
              <a:t>Me, my body and health</a:t>
            </a:r>
            <a:endParaRPr lang="en-GB" sz="16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Human beings are different to other animals</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There is a unique growth to our bodies and what changes happen during puberty.</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We need to respect and look after our bodies as they are a gift from God, through what they wear, eat and what they physically do.</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There is a need for modesty and appropriate boundaries.</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They need to make good choices that have an impact on their health; rest and sleep, exercise, personal hygiene and avoiding the overuse of electronic entertainment etc.</a:t>
            </a:r>
          </a:p>
          <a:p>
            <a:pPr>
              <a:lnSpc>
                <a:spcPct val="107000"/>
              </a:lnSpc>
            </a:pPr>
            <a:r>
              <a:rPr lang="en-GB" sz="1600" u="sng" dirty="0">
                <a:latin typeface="Arial" panose="020B0604020202020204" pitchFamily="34" charset="0"/>
                <a:cs typeface="Arial" panose="020B0604020202020204" pitchFamily="34" charset="0"/>
              </a:rPr>
              <a:t>Lifecycles</a:t>
            </a:r>
            <a:endParaRPr lang="en-GB" sz="1600" dirty="0">
              <a:latin typeface="Arial" panose="020B060402020202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Children will know:</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How a baby grows and develops in its mother’s</a:t>
            </a:r>
            <a:r>
              <a:rPr lang="en-GB"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 womb.</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Basic scientific facts about sexual intercourse between a man and woman - taught at school’s discretion</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 physical, emotional, moral and spiritual implications of sexual intercourse   taught at school’s discretion</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 Christian viewpoint that sexual intercourse should be saved for marriage - taught at school’s discretion</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The nature and role of menstruation in the fertility cycle and that fertility is involved in the early start of life. </a:t>
            </a:r>
          </a:p>
          <a:p>
            <a:pPr marL="342900" lvl="0" indent="-342900">
              <a:lnSpc>
                <a:spcPct val="107000"/>
              </a:lnSpc>
              <a:buFont typeface="Symbol" panose="05050102010706020507" pitchFamily="18" charset="2"/>
              <a:buChar char=""/>
            </a:pPr>
            <a:r>
              <a:rPr lang="en-GB" sz="1600" dirty="0">
                <a:latin typeface="Arial" panose="020B0604020202020204" pitchFamily="34" charset="0"/>
                <a:cs typeface="Arial" panose="020B0604020202020204" pitchFamily="34" charset="0"/>
              </a:rPr>
              <a:t>Some practical help to manage the onset of menstruation. </a:t>
            </a:r>
          </a:p>
        </p:txBody>
      </p:sp>
    </p:spTree>
    <p:extLst>
      <p:ext uri="{BB962C8B-B14F-4D97-AF65-F5344CB8AC3E}">
        <p14:creationId xmlns:p14="http://schemas.microsoft.com/office/powerpoint/2010/main" val="40297702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00050" y="457199"/>
            <a:ext cx="10944225" cy="5509200"/>
          </a:xfrm>
          <a:prstGeom prst="rect">
            <a:avLst/>
          </a:prstGeom>
          <a:noFill/>
        </p:spPr>
        <p:txBody>
          <a:bodyPr wrap="square" rtlCol="0">
            <a:spAutoFit/>
          </a:bodyPr>
          <a:lstStyle/>
          <a:p>
            <a:pPr algn="ctr"/>
            <a:r>
              <a:rPr lang="en-GB" sz="2800" u="sng" dirty="0">
                <a:latin typeface="Arial" panose="020B0604020202020204" pitchFamily="34" charset="0"/>
                <a:cs typeface="Arial" panose="020B0604020202020204" pitchFamily="34" charset="0"/>
              </a:rPr>
              <a:t>Key Decisions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Within the RSHE curriculum there are key decisions that schools have to make regarding appropriate age related content.  As a school, we feel that ‘Life to the Full’ pitches these correctly therefore we are proposing to introduce:</a:t>
            </a:r>
          </a:p>
          <a:p>
            <a:endParaRPr lang="en-GB"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Names of genitalia in Year 2</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Changes to the body during puberty in Year 4</a:t>
            </a: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rPr>
              <a:t>Discussing where babies come from in Year 6</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These decisions are not made lightly, and have taken into consideration the ages of the children, the content of the wider curriculum and the needs of our children. </a:t>
            </a:r>
          </a:p>
          <a:p>
            <a:endParaRPr lang="en-GB" dirty="0"/>
          </a:p>
          <a:p>
            <a:endParaRPr lang="en-GB" dirty="0"/>
          </a:p>
        </p:txBody>
      </p:sp>
    </p:spTree>
    <p:extLst>
      <p:ext uri="{BB962C8B-B14F-4D97-AF65-F5344CB8AC3E}">
        <p14:creationId xmlns:p14="http://schemas.microsoft.com/office/powerpoint/2010/main" val="35142773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2587" y="0"/>
            <a:ext cx="9144000" cy="1209675"/>
          </a:xfrm>
        </p:spPr>
        <p:txBody>
          <a:bodyPr>
            <a:normAutofit/>
          </a:bodyPr>
          <a:lstStyle/>
          <a:p>
            <a:r>
              <a:rPr lang="en-GB" sz="2800" u="sng" dirty="0">
                <a:latin typeface="Arial" panose="020B0604020202020204" pitchFamily="34" charset="0"/>
                <a:cs typeface="Arial" panose="020B0604020202020204" pitchFamily="34" charset="0"/>
              </a:rPr>
              <a:t>Parental right to withdraw</a:t>
            </a:r>
          </a:p>
        </p:txBody>
      </p:sp>
      <p:sp>
        <p:nvSpPr>
          <p:cNvPr id="3" name="Subtitle 2"/>
          <p:cNvSpPr>
            <a:spLocks noGrp="1"/>
          </p:cNvSpPr>
          <p:nvPr>
            <p:ph type="subTitle" idx="1"/>
          </p:nvPr>
        </p:nvSpPr>
        <p:spPr>
          <a:xfrm>
            <a:off x="666750" y="1673225"/>
            <a:ext cx="10763250" cy="2713038"/>
          </a:xfrm>
        </p:spPr>
        <p:txBody>
          <a:bodyPr>
            <a:normAutofit fontScale="77500" lnSpcReduction="20000"/>
          </a:bodyPr>
          <a:lstStyle/>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As RSHE is a statutory curriculum subject from this year the parental right to withdraw has changed.</a:t>
            </a:r>
          </a:p>
          <a:p>
            <a:pPr marL="342900" indent="-342900" algn="l">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 As shown on the slides before there are some objectives which are delivered at the school’s discretion, as these go beyond the compulsory curriculum.  It is only during the teaching and delivery of these objectives that you may withdraw your child from their lesson.</a:t>
            </a:r>
          </a:p>
          <a:p>
            <a:pPr marL="342900" indent="-342900" algn="l">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If you wish to request to withdraw your child you must inform Miss Fry in writing before May half term so that she can discuss this further with you. </a:t>
            </a:r>
          </a:p>
        </p:txBody>
      </p:sp>
    </p:spTree>
    <p:extLst>
      <p:ext uri="{BB962C8B-B14F-4D97-AF65-F5344CB8AC3E}">
        <p14:creationId xmlns:p14="http://schemas.microsoft.com/office/powerpoint/2010/main" val="2634908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800" u="sng" dirty="0">
                <a:latin typeface="Arial" panose="020B0604020202020204" pitchFamily="34" charset="0"/>
                <a:cs typeface="Arial" panose="020B0604020202020204" pitchFamily="34" charset="0"/>
              </a:rPr>
              <a:t>What next?</a:t>
            </a:r>
          </a:p>
        </p:txBody>
      </p:sp>
      <p:sp>
        <p:nvSpPr>
          <p:cNvPr id="3" name="Content Placeholder 2"/>
          <p:cNvSpPr>
            <a:spLocks noGrp="1"/>
          </p:cNvSpPr>
          <p:nvPr>
            <p:ph idx="1"/>
          </p:nvPr>
        </p:nvSpPr>
        <p:spPr/>
        <p:txBody>
          <a:bodyPr>
            <a:normAutofit/>
          </a:bodyPr>
          <a:lstStyle/>
          <a:p>
            <a:r>
              <a:rPr lang="en-GB" sz="2000" dirty="0">
                <a:latin typeface="Arial" panose="020B0604020202020204" pitchFamily="34" charset="0"/>
                <a:cs typeface="Arial" panose="020B0604020202020204" pitchFamily="34" charset="0"/>
              </a:rPr>
              <a:t>Please read the RSHE policy attached to the email</a:t>
            </a:r>
          </a:p>
          <a:p>
            <a:r>
              <a:rPr lang="en-GB" sz="2000" dirty="0">
                <a:latin typeface="Arial" panose="020B0604020202020204" pitchFamily="34" charset="0"/>
                <a:cs typeface="Arial" panose="020B0604020202020204" pitchFamily="34" charset="0"/>
              </a:rPr>
              <a:t>Please complete the parent survey, the link can also be found in the email. </a:t>
            </a:r>
          </a:p>
          <a:p>
            <a:endParaRPr lang="en-GB" sz="2000" dirty="0">
              <a:latin typeface="Arial" panose="020B0604020202020204" pitchFamily="34" charset="0"/>
              <a:cs typeface="Arial" panose="020B0604020202020204" pitchFamily="34" charset="0"/>
            </a:endParaRPr>
          </a:p>
          <a:p>
            <a:pPr marL="0" indent="0">
              <a:buNone/>
            </a:pPr>
            <a:r>
              <a:rPr lang="en-GB" sz="2000" dirty="0">
                <a:latin typeface="Arial" panose="020B0604020202020204" pitchFamily="34" charset="0"/>
                <a:cs typeface="Arial" panose="020B0604020202020204" pitchFamily="34" charset="0"/>
              </a:rPr>
              <a:t>Hopefully this has been helpful in explaining Holy’s Rood RSHE curriculum and how we have carefully planned this to ensure that we meet the needs of the national curriculum, our intrinsic catholic values and most importantly our children. </a:t>
            </a:r>
          </a:p>
        </p:txBody>
      </p:sp>
    </p:spTree>
    <p:extLst>
      <p:ext uri="{BB962C8B-B14F-4D97-AF65-F5344CB8AC3E}">
        <p14:creationId xmlns:p14="http://schemas.microsoft.com/office/powerpoint/2010/main" val="21299638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TotalTime>
  <Words>1993</Words>
  <Application>Microsoft Office PowerPoint</Application>
  <PresentationFormat>Widescreen</PresentationFormat>
  <Paragraphs>184</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SassoonPrimaryInfant</vt:lpstr>
      <vt:lpstr>Symbol</vt:lpstr>
      <vt:lpstr>Times New Roman</vt:lpstr>
      <vt:lpstr>Office Theme</vt:lpstr>
      <vt:lpstr>PowerPoint Presentation</vt:lpstr>
      <vt:lpstr>PowerPoint Presentation</vt:lpstr>
      <vt:lpstr>By the end of primary children will learn about:</vt:lpstr>
      <vt:lpstr>By the end of primary children will learn about:</vt:lpstr>
      <vt:lpstr>PowerPoint Presentation</vt:lpstr>
      <vt:lpstr>Where it fits…</vt:lpstr>
      <vt:lpstr>Life to the Full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Parental right to withdraw</vt:lpstr>
      <vt:lpstr>What next?</vt:lpstr>
    </vt:vector>
  </TitlesOfParts>
  <Company>Holy Rood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Gemma Vallis</dc:creator>
  <cp:lastModifiedBy>Gemma Vallis</cp:lastModifiedBy>
  <cp:revision>17</cp:revision>
  <dcterms:created xsi:type="dcterms:W3CDTF">2021-04-21T09:28:16Z</dcterms:created>
  <dcterms:modified xsi:type="dcterms:W3CDTF">2021-04-26T16:25:56Z</dcterms:modified>
</cp:coreProperties>
</file>