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3"/>
  </p:notesMasterIdLst>
  <p:sldIdLst>
    <p:sldId id="307" r:id="rId5"/>
    <p:sldId id="258" r:id="rId6"/>
    <p:sldId id="286" r:id="rId7"/>
    <p:sldId id="308" r:id="rId8"/>
    <p:sldId id="311" r:id="rId9"/>
    <p:sldId id="312" r:id="rId10"/>
    <p:sldId id="310" r:id="rId11"/>
    <p:sldId id="283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 varScale="1">
        <p:scale>
          <a:sx n="94" d="100"/>
          <a:sy n="94" d="100"/>
        </p:scale>
        <p:origin x="274" y="9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295AA5-C7AF-44FD-91C1-709A3B51BF53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3E9610-633B-47BA-A344-B4F8624BF7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9488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honicsplay.co.uk/resources/phase/5/flashcards-time-challenge" TargetMode="External"/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>
                <a:hlinkClick r:id="rId3"/>
              </a:rPr>
              <a:t>https://www.phonicsplay.co.uk/resources/phase/5/flashcards-time-challenge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EEC769-C882-47CA-B502-8D730A460CE2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149051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9255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26348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89271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77819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589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9650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21515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8252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268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00387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540606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Year 1 2A / Year 2 2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828283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885D7D-FF0D-4DCC-9D9B-1AB1C13AD9F9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05268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g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 bwMode="auto">
          <a:xfrm>
            <a:off x="2391619" y="102389"/>
            <a:ext cx="7416800" cy="852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normAutofit fontScale="82500" lnSpcReduction="20000"/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n-GB" sz="72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Phonics</a:t>
            </a:r>
            <a:endParaRPr lang="en-GB" sz="7200" b="1" u="sng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00446" y="990786"/>
            <a:ext cx="12801600" cy="63094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n-GB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Common Exception Words</a:t>
            </a:r>
            <a:endParaRPr lang="en-GB" sz="4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ssoonPrimaryInfant" panose="00000400000000000000" pitchFamily="2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7" name="5-Point Star 6"/>
          <p:cNvSpPr/>
          <p:nvPr/>
        </p:nvSpPr>
        <p:spPr>
          <a:xfrm>
            <a:off x="3370217" y="138298"/>
            <a:ext cx="653143" cy="606285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5-Point Star 7"/>
          <p:cNvSpPr/>
          <p:nvPr/>
        </p:nvSpPr>
        <p:spPr>
          <a:xfrm>
            <a:off x="7982093" y="138298"/>
            <a:ext cx="653143" cy="606285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026" name="Picture 2" descr="Copy this on the top half of NB p ppt video online downloa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6962" y="1843274"/>
            <a:ext cx="6994358" cy="5245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6911351" y="1858451"/>
            <a:ext cx="5004129" cy="4555093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571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3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Our common exception words this week are: </a:t>
            </a:r>
          </a:p>
          <a:p>
            <a:pPr algn="ctr">
              <a:defRPr/>
            </a:pPr>
            <a:r>
              <a:rPr lang="en-GB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please</a:t>
            </a:r>
          </a:p>
          <a:p>
            <a:pPr algn="ctr">
              <a:defRPr/>
            </a:pPr>
            <a:r>
              <a:rPr lang="en-GB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through</a:t>
            </a:r>
          </a:p>
          <a:p>
            <a:pPr algn="ctr">
              <a:defRPr/>
            </a:pPr>
            <a:r>
              <a:rPr lang="en-GB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again</a:t>
            </a:r>
          </a:p>
          <a:p>
            <a:pPr algn="ctr">
              <a:defRPr/>
            </a:pPr>
            <a:r>
              <a:rPr lang="en-GB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any</a:t>
            </a:r>
          </a:p>
          <a:p>
            <a:pPr algn="ctr">
              <a:defRPr/>
            </a:pPr>
            <a:r>
              <a:rPr lang="en-GB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many</a:t>
            </a:r>
            <a:endParaRPr lang="en-GB" sz="24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ssoonPrimaryInfant" panose="00000400000000000000" pitchFamily="2" charset="0"/>
            </a:endParaRPr>
          </a:p>
          <a:p>
            <a:pPr algn="ctr">
              <a:defRPr/>
            </a:pPr>
            <a:endParaRPr lang="en-GB" dirty="0"/>
          </a:p>
        </p:txBody>
      </p:sp>
      <p:sp>
        <p:nvSpPr>
          <p:cNvPr id="11" name="Rectangle 10"/>
          <p:cNvSpPr/>
          <p:nvPr/>
        </p:nvSpPr>
        <p:spPr>
          <a:xfrm>
            <a:off x="89951" y="87212"/>
            <a:ext cx="2601800" cy="147732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CEW Revisit/Teach</a:t>
            </a: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Revisit CEW incorrect/ tricky</a:t>
            </a:r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or commonly used.</a:t>
            </a: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 new CEW when necessary. 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9706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5575" y="186377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pic>
        <p:nvPicPr>
          <p:cNvPr id="1026" name="Picture 2" descr="Jolly Phonics Picture Flash Cards: in Precursive Letters: Amazon.co.uk:  Wernham, Sara, Lloyd, Sue, Stephen, Lib: Book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52608">
            <a:off x="7202284" y="495133"/>
            <a:ext cx="3739655" cy="597388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4" name="AutoShape 4" descr="Free Remember Cliparts, Download Free Clip Art, Free Clip Art on Clipart  Librar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0" name="Picture 6" descr="Thinking Best Child Clipart Transparent Png - Remember Clipart, Png  Download , Transparent Png Image - PNGitem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9375" r="100000"/>
                    </a14:imgEffect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19230" y="2272745"/>
            <a:ext cx="3728231" cy="4660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2" name="Group 21"/>
          <p:cNvGrpSpPr/>
          <p:nvPr/>
        </p:nvGrpSpPr>
        <p:grpSpPr>
          <a:xfrm>
            <a:off x="3087184" y="240578"/>
            <a:ext cx="3597639" cy="2297330"/>
            <a:chOff x="8274909" y="131077"/>
            <a:chExt cx="3597639" cy="2297330"/>
          </a:xfrm>
        </p:grpSpPr>
        <p:sp>
          <p:nvSpPr>
            <p:cNvPr id="19" name="Cloud Callout 18"/>
            <p:cNvSpPr/>
            <p:nvPr/>
          </p:nvSpPr>
          <p:spPr>
            <a:xfrm>
              <a:off x="8274909" y="131077"/>
              <a:ext cx="3597639" cy="2297330"/>
            </a:xfrm>
            <a:prstGeom prst="cloudCallout">
              <a:avLst>
                <a:gd name="adj1" fmla="val -52083"/>
                <a:gd name="adj2" fmla="val 72765"/>
              </a:avLst>
            </a:prstGeom>
            <a:blipFill dpi="0" rotWithShape="1"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ounded Rectangle 19"/>
            <p:cNvSpPr/>
            <p:nvPr/>
          </p:nvSpPr>
          <p:spPr>
            <a:xfrm rot="21276052">
              <a:off x="9648976" y="1900566"/>
              <a:ext cx="849503" cy="332951"/>
            </a:xfrm>
            <a:prstGeom prst="roundRect">
              <a:avLst/>
            </a:prstGeom>
            <a:solidFill>
              <a:schemeClr val="bg1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3" name="TextBox 22"/>
          <p:cNvSpPr txBox="1"/>
          <p:nvPr/>
        </p:nvSpPr>
        <p:spPr>
          <a:xfrm>
            <a:off x="175762" y="1822599"/>
            <a:ext cx="29980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smtClean="0">
                <a:latin typeface="SassoonPrimaryInfant" panose="00000400000000000000" pitchFamily="2" charset="0"/>
              </a:rPr>
              <a:t>Remember…</a:t>
            </a:r>
            <a:endParaRPr lang="en-GB" sz="4000" b="1" dirty="0">
              <a:latin typeface="SassoonPrimaryInfan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7037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699750" y="-1121675"/>
            <a:ext cx="13157739" cy="9001870"/>
            <a:chOff x="699750" y="-1121675"/>
            <a:chExt cx="13157739" cy="9001870"/>
          </a:xfrm>
        </p:grpSpPr>
        <p:pic>
          <p:nvPicPr>
            <p:cNvPr id="8" name="Picture 2" descr="Free Vector | World teachers day greeting flat vector illustration.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0426" b="43393"/>
            <a:stretch/>
          </p:blipFill>
          <p:spPr bwMode="auto">
            <a:xfrm>
              <a:off x="3582956" y="-1121675"/>
              <a:ext cx="10274533" cy="713334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6" name="Rectangle 15"/>
            <p:cNvSpPr/>
            <p:nvPr/>
          </p:nvSpPr>
          <p:spPr>
            <a:xfrm>
              <a:off x="3913145" y="784687"/>
              <a:ext cx="7654739" cy="365664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r>
                <a:rPr lang="en-GB" sz="3600" b="1" dirty="0" smtClean="0">
                  <a:solidFill>
                    <a:srgbClr val="002060"/>
                  </a:solidFill>
                  <a:latin typeface="SassoonPrimaryInfant" panose="00000400000000000000" pitchFamily="2" charset="0"/>
                  <a:ea typeface="Calibri" panose="020F0502020204030204" pitchFamily="34" charset="0"/>
                  <a:cs typeface="Times New Roman" panose="02020603050405020304" pitchFamily="18" charset="0"/>
                </a:rPr>
                <a:t>Today we are going to revise the graphemes:</a:t>
              </a:r>
            </a:p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r>
                <a:rPr lang="en-GB" sz="9600" b="1" dirty="0" err="1" smtClean="0">
                  <a:solidFill>
                    <a:srgbClr val="002060"/>
                  </a:solidFill>
                  <a:latin typeface="SassoonPrimaryInfant" panose="00000400000000000000" pitchFamily="2" charset="0"/>
                  <a:ea typeface="Calibri" panose="020F0502020204030204" pitchFamily="34" charset="0"/>
                  <a:cs typeface="Times New Roman" panose="02020603050405020304" pitchFamily="18" charset="0"/>
                </a:rPr>
                <a:t>ie</a:t>
              </a:r>
              <a:endParaRPr lang="en-GB" sz="3600" b="1" dirty="0" smtClean="0">
                <a:solidFill>
                  <a:srgbClr val="002060"/>
                </a:solidFill>
                <a:latin typeface="SassoonPrimaryInfant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endParaRPr lang="en-GB" sz="3600" b="1" dirty="0">
                <a:solidFill>
                  <a:srgbClr val="002060"/>
                </a:solidFill>
                <a:latin typeface="SassoonPrimaryInfant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pic>
          <p:nvPicPr>
            <p:cNvPr id="9218" name="Picture 2" descr="Free Vector | World teachers day greeting flat vector illustration.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62732"/>
            <a:stretch/>
          </p:blipFill>
          <p:spPr bwMode="auto">
            <a:xfrm>
              <a:off x="699750" y="2444997"/>
              <a:ext cx="2772219" cy="543519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7" name="Rectangle 6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89951" y="87212"/>
            <a:ext cx="3290558" cy="110799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Revisit/Teach/Practise</a:t>
            </a: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Revisit CEW incorrect/ tricky</a:t>
            </a:r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or commonly used.</a:t>
            </a: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 new CEW when necessary. 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9257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694598" y="2249229"/>
            <a:ext cx="7254701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800" dirty="0" smtClean="0">
                <a:latin typeface="SassoonPrimaryInfant" panose="00000400000000000000" pitchFamily="2" charset="0"/>
              </a:rPr>
              <a:t>fried       tie</a:t>
            </a:r>
          </a:p>
          <a:p>
            <a:endParaRPr lang="en-GB" sz="8800" dirty="0">
              <a:latin typeface="SassoonPrimaryInfant" panose="00000400000000000000" pitchFamily="2" charset="0"/>
            </a:endParaRPr>
          </a:p>
          <a:p>
            <a:r>
              <a:rPr lang="en-GB" sz="8000" dirty="0" smtClean="0">
                <a:latin typeface="SassoonPrimaryInfant" panose="00000400000000000000" pitchFamily="2" charset="0"/>
              </a:rPr>
              <a:t>lie         cried</a:t>
            </a:r>
            <a:endParaRPr lang="en-GB" sz="21600" dirty="0"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607233" y="1030599"/>
            <a:ext cx="3000375" cy="2916966"/>
          </a:xfrm>
          <a:prstGeom prst="cloudCallout">
            <a:avLst>
              <a:gd name="adj1" fmla="val -30277"/>
              <a:gd name="adj2" fmla="val 77982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Let’s practise reading these </a:t>
            </a:r>
            <a:r>
              <a:rPr lang="en-GB" sz="2400" b="1" u="sng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ie</a:t>
            </a:r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words together.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128337" y="138046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sp>
        <p:nvSpPr>
          <p:cNvPr id="10" name="Cloud Callout 9"/>
          <p:cNvSpPr/>
          <p:nvPr/>
        </p:nvSpPr>
        <p:spPr>
          <a:xfrm>
            <a:off x="4396580" y="124865"/>
            <a:ext cx="6749387" cy="1695066"/>
          </a:xfrm>
          <a:prstGeom prst="cloudCallout">
            <a:avLst>
              <a:gd name="adj1" fmla="val 58466"/>
              <a:gd name="adj2" fmla="val 30242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ssoon Infant Rg"/>
              </a:rPr>
              <a:t>What do you notice about where this sound comes in the word?</a:t>
            </a:r>
            <a:endParaRPr lang="en-GB" sz="28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ssoon Infant Rg"/>
            </a:endParaRPr>
          </a:p>
        </p:txBody>
      </p:sp>
      <p:sp>
        <p:nvSpPr>
          <p:cNvPr id="25" name="Oval 24"/>
          <p:cNvSpPr/>
          <p:nvPr/>
        </p:nvSpPr>
        <p:spPr>
          <a:xfrm>
            <a:off x="4841772" y="3367294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5209952" y="3374189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6472629" y="3367295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10094242" y="5963450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8928762" y="5963449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/>
          <p:cNvSpPr/>
          <p:nvPr/>
        </p:nvSpPr>
        <p:spPr>
          <a:xfrm>
            <a:off x="4804618" y="5954211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9" name="Straight Connector 28"/>
          <p:cNvCxnSpPr/>
          <p:nvPr/>
        </p:nvCxnSpPr>
        <p:spPr>
          <a:xfrm>
            <a:off x="5525928" y="3455382"/>
            <a:ext cx="790229" cy="106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>
            <a:off x="9665464" y="3495013"/>
            <a:ext cx="790229" cy="106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Oval 30"/>
          <p:cNvSpPr/>
          <p:nvPr/>
        </p:nvSpPr>
        <p:spPr>
          <a:xfrm>
            <a:off x="9349105" y="3401067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/>
          <p:cNvSpPr/>
          <p:nvPr/>
        </p:nvSpPr>
        <p:spPr>
          <a:xfrm>
            <a:off x="8642943" y="5963448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3" name="Straight Connector 32"/>
          <p:cNvCxnSpPr/>
          <p:nvPr/>
        </p:nvCxnSpPr>
        <p:spPr>
          <a:xfrm>
            <a:off x="5059482" y="6040959"/>
            <a:ext cx="790229" cy="106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>
            <a:off x="9163733" y="6027334"/>
            <a:ext cx="790229" cy="106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097110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526819" y="2249229"/>
            <a:ext cx="7254701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800" dirty="0" smtClean="0">
                <a:latin typeface="SassoonPrimaryInfant" panose="00000400000000000000" pitchFamily="2" charset="0"/>
              </a:rPr>
              <a:t>spied      die</a:t>
            </a:r>
            <a:endParaRPr lang="en-GB" sz="8800" dirty="0" smtClean="0">
              <a:latin typeface="SassoonPrimaryInfant" panose="00000400000000000000" pitchFamily="2" charset="0"/>
            </a:endParaRPr>
          </a:p>
          <a:p>
            <a:endParaRPr lang="en-GB" sz="8800" dirty="0">
              <a:latin typeface="SassoonPrimaryInfant" panose="00000400000000000000" pitchFamily="2" charset="0"/>
            </a:endParaRPr>
          </a:p>
          <a:p>
            <a:r>
              <a:rPr lang="en-GB" sz="8000" dirty="0" smtClean="0">
                <a:latin typeface="SassoonPrimaryInfant" panose="00000400000000000000" pitchFamily="2" charset="0"/>
              </a:rPr>
              <a:t>pie         </a:t>
            </a:r>
            <a:r>
              <a:rPr lang="en-GB" sz="8000" dirty="0">
                <a:latin typeface="SassoonPrimaryInfant" panose="00000400000000000000" pitchFamily="2" charset="0"/>
              </a:rPr>
              <a:t>t</a:t>
            </a:r>
            <a:r>
              <a:rPr lang="en-GB" sz="8000" dirty="0" smtClean="0">
                <a:latin typeface="SassoonPrimaryInfant" panose="00000400000000000000" pitchFamily="2" charset="0"/>
              </a:rPr>
              <a:t>ried</a:t>
            </a:r>
            <a:endParaRPr lang="en-GB" sz="21600" dirty="0"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607233" y="1030599"/>
            <a:ext cx="3000375" cy="2916966"/>
          </a:xfrm>
          <a:prstGeom prst="cloudCallout">
            <a:avLst>
              <a:gd name="adj1" fmla="val -30277"/>
              <a:gd name="adj2" fmla="val 77982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Let’s practise reading these </a:t>
            </a:r>
            <a:r>
              <a:rPr lang="en-GB" sz="2400" b="1" u="sng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ie</a:t>
            </a:r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words together.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128337" y="138046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sp>
        <p:nvSpPr>
          <p:cNvPr id="10" name="Cloud Callout 9"/>
          <p:cNvSpPr/>
          <p:nvPr/>
        </p:nvSpPr>
        <p:spPr>
          <a:xfrm>
            <a:off x="4396580" y="124865"/>
            <a:ext cx="6749387" cy="1695066"/>
          </a:xfrm>
          <a:prstGeom prst="cloudCallout">
            <a:avLst>
              <a:gd name="adj1" fmla="val 58466"/>
              <a:gd name="adj2" fmla="val 30242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ssoon Infant Rg"/>
              </a:rPr>
              <a:t>What do you notice about where this sound comes in the word?</a:t>
            </a:r>
            <a:endParaRPr lang="en-GB" sz="28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ssoon Infant Rg"/>
            </a:endParaRPr>
          </a:p>
        </p:txBody>
      </p:sp>
      <p:sp>
        <p:nvSpPr>
          <p:cNvPr id="25" name="Oval 24"/>
          <p:cNvSpPr/>
          <p:nvPr/>
        </p:nvSpPr>
        <p:spPr>
          <a:xfrm>
            <a:off x="4841772" y="3367294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5209952" y="3374189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6472629" y="3367295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10094242" y="5963450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8928762" y="5963449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/>
          <p:cNvSpPr/>
          <p:nvPr/>
        </p:nvSpPr>
        <p:spPr>
          <a:xfrm>
            <a:off x="4804618" y="5954211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9" name="Straight Connector 28"/>
          <p:cNvCxnSpPr/>
          <p:nvPr/>
        </p:nvCxnSpPr>
        <p:spPr>
          <a:xfrm>
            <a:off x="5525928" y="3455382"/>
            <a:ext cx="790229" cy="106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>
            <a:off x="9542892" y="3495012"/>
            <a:ext cx="790229" cy="106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Oval 30"/>
          <p:cNvSpPr/>
          <p:nvPr/>
        </p:nvSpPr>
        <p:spPr>
          <a:xfrm>
            <a:off x="9127074" y="3398018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/>
          <p:cNvSpPr/>
          <p:nvPr/>
        </p:nvSpPr>
        <p:spPr>
          <a:xfrm>
            <a:off x="8642943" y="5963448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3" name="Straight Connector 32"/>
          <p:cNvCxnSpPr/>
          <p:nvPr/>
        </p:nvCxnSpPr>
        <p:spPr>
          <a:xfrm>
            <a:off x="5059482" y="6040959"/>
            <a:ext cx="790229" cy="106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>
            <a:off x="9163733" y="6027334"/>
            <a:ext cx="790229" cy="106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403558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3891266" y="3471183"/>
            <a:ext cx="7254701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800" dirty="0" smtClean="0">
                <a:latin typeface="SassoonPrimaryInfant" panose="00000400000000000000" pitchFamily="2" charset="0"/>
              </a:rPr>
              <a:t>replied   denied</a:t>
            </a:r>
            <a:endParaRPr lang="en-GB" sz="21600" dirty="0"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607233" y="1030599"/>
            <a:ext cx="3000375" cy="2916966"/>
          </a:xfrm>
          <a:prstGeom prst="cloudCallout">
            <a:avLst>
              <a:gd name="adj1" fmla="val -30277"/>
              <a:gd name="adj2" fmla="val 77982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Let’s practise reading these </a:t>
            </a:r>
            <a:r>
              <a:rPr lang="en-GB" sz="2400" b="1" u="sng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ie</a:t>
            </a:r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words together.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128337" y="138046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sp>
        <p:nvSpPr>
          <p:cNvPr id="10" name="Cloud Callout 9"/>
          <p:cNvSpPr/>
          <p:nvPr/>
        </p:nvSpPr>
        <p:spPr>
          <a:xfrm>
            <a:off x="4396580" y="124865"/>
            <a:ext cx="6749387" cy="1695066"/>
          </a:xfrm>
          <a:prstGeom prst="cloudCallout">
            <a:avLst>
              <a:gd name="adj1" fmla="val 58466"/>
              <a:gd name="adj2" fmla="val 30242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ssoon Infant Rg"/>
              </a:rPr>
              <a:t>What do you notice about where this sound comes in the word?</a:t>
            </a:r>
            <a:endParaRPr lang="en-GB" sz="28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ssoon Infant Rg"/>
            </a:endParaRPr>
          </a:p>
        </p:txBody>
      </p:sp>
      <p:sp>
        <p:nvSpPr>
          <p:cNvPr id="25" name="Oval 24"/>
          <p:cNvSpPr/>
          <p:nvPr/>
        </p:nvSpPr>
        <p:spPr>
          <a:xfrm>
            <a:off x="4513800" y="4618512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5037655" y="4611359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5435101" y="4582684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10623555" y="4582684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9233878" y="4641324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/>
          <p:cNvSpPr/>
          <p:nvPr/>
        </p:nvSpPr>
        <p:spPr>
          <a:xfrm>
            <a:off x="6621703" y="4641323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/>
          <p:cNvSpPr/>
          <p:nvPr/>
        </p:nvSpPr>
        <p:spPr>
          <a:xfrm>
            <a:off x="8157868" y="4592304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/>
          <p:cNvSpPr/>
          <p:nvPr/>
        </p:nvSpPr>
        <p:spPr>
          <a:xfrm>
            <a:off x="8681723" y="4611359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3" name="Straight Connector 32"/>
          <p:cNvCxnSpPr/>
          <p:nvPr/>
        </p:nvCxnSpPr>
        <p:spPr>
          <a:xfrm>
            <a:off x="5754848" y="4679678"/>
            <a:ext cx="616924" cy="106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>
            <a:off x="9665463" y="4679679"/>
            <a:ext cx="790229" cy="106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Oval 20"/>
          <p:cNvSpPr/>
          <p:nvPr/>
        </p:nvSpPr>
        <p:spPr>
          <a:xfrm>
            <a:off x="4020604" y="4611359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46837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28337" y="138046"/>
            <a:ext cx="2032218" cy="110799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US" sz="2400" b="1" u="sng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 </a:t>
            </a:r>
          </a:p>
          <a:p>
            <a:pPr fontAlgn="base"/>
            <a:r>
              <a:rPr lang="en-US" sz="1400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reading and/or spelling words with the new letter.</a:t>
            </a:r>
            <a:endParaRPr lang="en-US" sz="1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5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0" y="1246042"/>
            <a:ext cx="2478448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36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Can you spot the ‘</a:t>
            </a:r>
            <a:r>
              <a:rPr lang="en-GB" altLang="en-US" sz="3600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ie</a:t>
            </a:r>
            <a:r>
              <a:rPr lang="en-GB" altLang="en-US" sz="36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’ graphemes?</a:t>
            </a:r>
            <a:endParaRPr lang="en-GB" altLang="en-US" sz="3600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8892" y="66675"/>
            <a:ext cx="9903108" cy="6791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0276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342147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>
                <a:solidFill>
                  <a:srgbClr val="002060"/>
                </a:solidFill>
                <a:latin typeface="SassoonPrimaryInfant" panose="00000400000000000000" pitchFamily="2" charset="0"/>
              </a:rPr>
              <a:t>Apply </a:t>
            </a:r>
            <a:endParaRPr lang="en-GB" sz="2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Read </a:t>
            </a:r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or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write application</a:t>
            </a: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Include CEW</a:t>
            </a:r>
            <a:r>
              <a:rPr lang="en-US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in sentences.</a:t>
            </a:r>
            <a:endParaRPr lang="en-GB" sz="1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6146" name="Picture 2" descr="Free Pencil Clipart Pencil Clip Art Images - Cliparts and Others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690043">
            <a:off x="9573895" y="280080"/>
            <a:ext cx="2381250" cy="1743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91285" y="2181186"/>
            <a:ext cx="1120387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The girl cried again because she lied.</a:t>
            </a:r>
            <a:endParaRPr lang="en-GB" sz="4800" b="1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91928" y="4191936"/>
            <a:ext cx="1044096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She spied the red tie around the tree.</a:t>
            </a:r>
            <a:endParaRPr lang="en-GB" sz="4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56599" y="2060071"/>
            <a:ext cx="10854994" cy="13048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266775" y="4001261"/>
            <a:ext cx="10566117" cy="146769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8513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C4E2D778E92734C937E51F6E0169438" ma:contentTypeVersion="13" ma:contentTypeDescription="Create a new document." ma:contentTypeScope="" ma:versionID="5b9ebdf7086ace881ba117249a94b8c6">
  <xsd:schema xmlns:xsd="http://www.w3.org/2001/XMLSchema" xmlns:xs="http://www.w3.org/2001/XMLSchema" xmlns:p="http://schemas.microsoft.com/office/2006/metadata/properties" xmlns:ns3="12ff2bfd-3816-4c27-8fb4-617a10ce9654" xmlns:ns4="688cfe0b-51d0-4f5c-adf2-00b4769f8493" targetNamespace="http://schemas.microsoft.com/office/2006/metadata/properties" ma:root="true" ma:fieldsID="8e9b5a92307a6ddb7260423a9fd51fda" ns3:_="" ns4:_="">
    <xsd:import namespace="12ff2bfd-3816-4c27-8fb4-617a10ce9654"/>
    <xsd:import namespace="688cfe0b-51d0-4f5c-adf2-00b4769f8493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Location" minOccurs="0"/>
                <xsd:element ref="ns3:MediaServiceOCR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2ff2bfd-3816-4c27-8fb4-617a10ce96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4" nillable="true" ma:displayName="Location" ma:internalName="MediaServiceLocation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8cfe0b-51d0-4f5c-adf2-00b4769f8493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0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0A66220-3273-48B2-BDB1-6ECBCF58EC9E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191BF39-9366-4646-9203-6E5E3C2C611C}">
  <ds:schemaRefs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12ff2bfd-3816-4c27-8fb4-617a10ce9654"/>
    <ds:schemaRef ds:uri="688cfe0b-51d0-4f5c-adf2-00b4769f8493"/>
    <ds:schemaRef ds:uri="http://purl.org/dc/terms/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7506BD98-DCA0-436F-9465-D15704D2C31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2ff2bfd-3816-4c27-8fb4-617a10ce9654"/>
    <ds:schemaRef ds:uri="688cfe0b-51d0-4f5c-adf2-00b4769f849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5666</TotalTime>
  <Words>296</Words>
  <Application>Microsoft Office PowerPoint</Application>
  <PresentationFormat>Widescreen</PresentationFormat>
  <Paragraphs>72</Paragraphs>
  <Slides>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6" baseType="lpstr">
      <vt:lpstr>Arial</vt:lpstr>
      <vt:lpstr>Calibri</vt:lpstr>
      <vt:lpstr>Calibri Light</vt:lpstr>
      <vt:lpstr>Comic Sans MS</vt:lpstr>
      <vt:lpstr>Sassoon Infant Rg</vt:lpstr>
      <vt:lpstr>SassoonPrimaryInfant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Holy Rood Catholic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Asia Amies</cp:lastModifiedBy>
  <cp:revision>113</cp:revision>
  <dcterms:created xsi:type="dcterms:W3CDTF">2020-12-05T23:17:41Z</dcterms:created>
  <dcterms:modified xsi:type="dcterms:W3CDTF">2021-02-28T19:31:34Z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0x0101004C4E2D778E92734C937E51F6E0169438</vt:lpwstr>
  </property>
</Properties>
</file>