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7"/>
  </p:notesMasterIdLst>
  <p:sldIdLst>
    <p:sldId id="257" r:id="rId5"/>
    <p:sldId id="258" r:id="rId6"/>
    <p:sldId id="286" r:id="rId7"/>
    <p:sldId id="278" r:id="rId8"/>
    <p:sldId id="307" r:id="rId9"/>
    <p:sldId id="293" r:id="rId10"/>
    <p:sldId id="294" r:id="rId11"/>
    <p:sldId id="296" r:id="rId12"/>
    <p:sldId id="295" r:id="rId13"/>
    <p:sldId id="304" r:id="rId14"/>
    <p:sldId id="308" r:id="rId15"/>
    <p:sldId id="283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301" autoAdjust="0"/>
    <p:restoredTop sz="94660"/>
  </p:normalViewPr>
  <p:slideViewPr>
    <p:cSldViewPr snapToGrid="0">
      <p:cViewPr varScale="1">
        <p:scale>
          <a:sx n="83" d="100"/>
          <a:sy n="83" d="100"/>
        </p:scale>
        <p:origin x="125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295AA5-C7AF-44FD-91C1-709A3B51BF53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3E9610-633B-47BA-A344-B4F8624BF7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9488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honicsplay.co.uk/resources/phase/5/flashcards-time-challenge" TargetMode="External"/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>
                <a:hlinkClick r:id="rId3"/>
              </a:rPr>
              <a:t>https://www.phonicsplay.co.uk/resources/phase/5/flashcards-time-challenge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EEC769-C882-47CA-B502-8D730A460CE2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149051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9255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26348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89271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77819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589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9650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21515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8252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268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00387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54060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Year 1 2A / Year 2 2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828283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885D7D-FF0D-4DCC-9D9B-1AB1C13AD9F9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05268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g"/><Relationship Id="rId5" Type="http://schemas.microsoft.com/office/2007/relationships/hdphoto" Target="../media/hdphoto2.wdp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8" Type="http://schemas.microsoft.com/office/2007/relationships/hdphoto" Target="../media/hdphoto5.wdp"/><Relationship Id="rId3" Type="http://schemas.openxmlformats.org/officeDocument/2006/relationships/image" Target="../media/image14.png"/><Relationship Id="rId7" Type="http://schemas.openxmlformats.org/officeDocument/2006/relationships/image" Target="../media/image16.pn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1.xml"/><Relationship Id="rId6" Type="http://schemas.microsoft.com/office/2007/relationships/hdphoto" Target="../media/hdphoto4.wdp"/><Relationship Id="rId5" Type="http://schemas.openxmlformats.org/officeDocument/2006/relationships/image" Target="../media/image15.png"/><Relationship Id="rId4" Type="http://schemas.microsoft.com/office/2007/relationships/hdphoto" Target="../media/hdphoto3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 bwMode="auto">
          <a:xfrm>
            <a:off x="2391619" y="102389"/>
            <a:ext cx="7416800" cy="852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normAutofit fontScale="82500" lnSpcReduction="20000"/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n-GB" sz="72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Phonics</a:t>
            </a:r>
            <a:endParaRPr lang="en-GB" sz="7200" b="1" u="sng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00446" y="990786"/>
            <a:ext cx="12801600" cy="63094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n-GB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Common Exception Words</a:t>
            </a:r>
            <a:endParaRPr lang="en-GB" sz="4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ssoonPrimaryInfant" panose="00000400000000000000" pitchFamily="2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7" name="5-Point Star 6"/>
          <p:cNvSpPr/>
          <p:nvPr/>
        </p:nvSpPr>
        <p:spPr>
          <a:xfrm>
            <a:off x="3370217" y="138298"/>
            <a:ext cx="653143" cy="606285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5-Point Star 7"/>
          <p:cNvSpPr/>
          <p:nvPr/>
        </p:nvSpPr>
        <p:spPr>
          <a:xfrm>
            <a:off x="7982093" y="138298"/>
            <a:ext cx="653143" cy="606285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26" name="Picture 2" descr="Copy this on the top half of NB p ppt video online download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7361" b="95139" l="4167" r="9625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6962" y="1843274"/>
            <a:ext cx="6994358" cy="5245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6994358" y="2491705"/>
            <a:ext cx="4931802" cy="2585323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571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3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Our common exception words this week are: </a:t>
            </a:r>
          </a:p>
          <a:p>
            <a:pPr algn="ctr">
              <a:defRPr/>
            </a:pPr>
            <a:r>
              <a:rPr lang="en-GB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because 		looked</a:t>
            </a:r>
          </a:p>
          <a:p>
            <a:pPr algn="ctr">
              <a:defRPr/>
            </a:pPr>
            <a:r>
              <a:rPr lang="en-GB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their</a:t>
            </a:r>
            <a:endParaRPr lang="en-GB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ssoonPrimaryInfant" panose="00000400000000000000" pitchFamily="2" charset="0"/>
            </a:endParaRPr>
          </a:p>
          <a:p>
            <a:pPr algn="ctr">
              <a:defRPr/>
            </a:pPr>
            <a:endParaRPr lang="en-GB" dirty="0"/>
          </a:p>
        </p:txBody>
      </p:sp>
      <p:sp>
        <p:nvSpPr>
          <p:cNvPr id="11" name="Rectangle 10"/>
          <p:cNvSpPr/>
          <p:nvPr/>
        </p:nvSpPr>
        <p:spPr>
          <a:xfrm>
            <a:off x="89951" y="87212"/>
            <a:ext cx="2601800" cy="147732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CEW Revisit/Teach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Revisit CEW incorrect/ tricky</a:t>
            </a:r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or commonly used.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 new CEW when necessary. 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1527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5575" y="186377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pic>
        <p:nvPicPr>
          <p:cNvPr id="1026" name="Picture 2" descr="Jolly Phonics Picture Flash Cards: in Precursive Letters: Amazon.co.uk:  Wernham, Sara, Lloyd, Sue, Stephen, Lib: Book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52608">
            <a:off x="7202284" y="495133"/>
            <a:ext cx="3739655" cy="597388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4" name="AutoShape 4" descr="Free Remember Cliparts, Download Free Clip Art, Free Clip Art on Clipart  Librar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0" name="Picture 6" descr="Thinking Best Child Clipart Transparent Png - Remember Clipart, Png  Download , Transparent Png Image - PNGitem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9375" r="100000"/>
                    </a14:imgEffect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19230" y="2272745"/>
            <a:ext cx="3728231" cy="4660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2" name="Group 21"/>
          <p:cNvGrpSpPr/>
          <p:nvPr/>
        </p:nvGrpSpPr>
        <p:grpSpPr>
          <a:xfrm>
            <a:off x="3087184" y="240578"/>
            <a:ext cx="3597639" cy="2297330"/>
            <a:chOff x="8274909" y="131077"/>
            <a:chExt cx="3597639" cy="2297330"/>
          </a:xfrm>
        </p:grpSpPr>
        <p:sp>
          <p:nvSpPr>
            <p:cNvPr id="19" name="Cloud Callout 18"/>
            <p:cNvSpPr/>
            <p:nvPr/>
          </p:nvSpPr>
          <p:spPr>
            <a:xfrm>
              <a:off x="8274909" y="131077"/>
              <a:ext cx="3597639" cy="2297330"/>
            </a:xfrm>
            <a:prstGeom prst="cloudCallout">
              <a:avLst>
                <a:gd name="adj1" fmla="val -52083"/>
                <a:gd name="adj2" fmla="val 72765"/>
              </a:avLst>
            </a:prstGeom>
            <a:blipFill dpi="0" rotWithShape="1"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ounded Rectangle 19"/>
            <p:cNvSpPr/>
            <p:nvPr/>
          </p:nvSpPr>
          <p:spPr>
            <a:xfrm rot="21276052">
              <a:off x="9648976" y="1900566"/>
              <a:ext cx="849503" cy="332951"/>
            </a:xfrm>
            <a:prstGeom prst="roundRect">
              <a:avLst/>
            </a:prstGeom>
            <a:solidFill>
              <a:schemeClr val="bg1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3" name="TextBox 22"/>
          <p:cNvSpPr txBox="1"/>
          <p:nvPr/>
        </p:nvSpPr>
        <p:spPr>
          <a:xfrm>
            <a:off x="175762" y="1822599"/>
            <a:ext cx="29980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smtClean="0">
                <a:latin typeface="SassoonPrimaryInfant" panose="00000400000000000000" pitchFamily="2" charset="0"/>
              </a:rPr>
              <a:t>Remember…</a:t>
            </a:r>
            <a:endParaRPr lang="en-GB" sz="4000" b="1" dirty="0">
              <a:latin typeface="SassoonPrimaryInfan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7037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8337" y="138046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sp>
        <p:nvSpPr>
          <p:cNvPr id="2" name="Rectangle 1"/>
          <p:cNvSpPr/>
          <p:nvPr/>
        </p:nvSpPr>
        <p:spPr>
          <a:xfrm>
            <a:off x="-1" y="1211489"/>
            <a:ext cx="11822545" cy="11314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  <a:defRPr/>
            </a:pPr>
            <a:r>
              <a:rPr lang="en-GB" sz="3200" b="1" dirty="0" smtClean="0">
                <a:solidFill>
                  <a:srgbClr val="002060"/>
                </a:solidFill>
                <a:latin typeface="SassoonPrimaryInfant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Put the sound buttons under each word to help you read them.  What do you notice?</a:t>
            </a:r>
            <a:endParaRPr lang="en-GB" sz="3200" b="1" dirty="0">
              <a:solidFill>
                <a:srgbClr val="002060"/>
              </a:solidFill>
              <a:latin typeface="SassoonPrimaryInfant" panose="000004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1536" y="2523844"/>
            <a:ext cx="2858549" cy="235830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008542" y="3020099"/>
            <a:ext cx="2334293" cy="18620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1500" dirty="0" smtClean="0">
                <a:solidFill>
                  <a:srgbClr val="002060"/>
                </a:solidFill>
                <a:latin typeface="SassoonPrimaryInfant" panose="00000400000000000000" pitchFamily="2" charset="0"/>
                <a:cs typeface="Times New Roman" panose="02020603050405020304" pitchFamily="18" charset="0"/>
              </a:rPr>
              <a:t>fort</a:t>
            </a:r>
            <a:endParaRPr lang="en-GB" sz="11500" dirty="0"/>
          </a:p>
        </p:txBody>
      </p:sp>
      <p:sp>
        <p:nvSpPr>
          <p:cNvPr id="12" name="Rectangle 11"/>
          <p:cNvSpPr/>
          <p:nvPr/>
        </p:nvSpPr>
        <p:spPr>
          <a:xfrm>
            <a:off x="7968143" y="3019907"/>
            <a:ext cx="2731838" cy="18620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1500" dirty="0" smtClean="0">
                <a:solidFill>
                  <a:srgbClr val="002060"/>
                </a:solidFill>
                <a:latin typeface="SassoonPrimaryInfant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haul</a:t>
            </a:r>
            <a:endParaRPr lang="en-GB" sz="11500" dirty="0"/>
          </a:p>
        </p:txBody>
      </p:sp>
    </p:spTree>
    <p:extLst>
      <p:ext uri="{BB962C8B-B14F-4D97-AF65-F5344CB8AC3E}">
        <p14:creationId xmlns:p14="http://schemas.microsoft.com/office/powerpoint/2010/main" val="3669257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558977"/>
            <a:ext cx="3000375" cy="2083633"/>
          </a:xfrm>
          <a:prstGeom prst="cloudCallout">
            <a:avLst>
              <a:gd name="adj1" fmla="val -45361"/>
              <a:gd name="adj2" fmla="val 75765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Where would the sound buttons go?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302509" y="140626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Pseudo words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9" name="Line Callout 1 8"/>
          <p:cNvSpPr/>
          <p:nvPr/>
        </p:nvSpPr>
        <p:spPr>
          <a:xfrm>
            <a:off x="7958773" y="273940"/>
            <a:ext cx="3739534" cy="1921164"/>
          </a:xfrm>
          <a:prstGeom prst="borderCallout1">
            <a:avLst>
              <a:gd name="adj1" fmla="val 99961"/>
              <a:gd name="adj2" fmla="val 52814"/>
              <a:gd name="adj3" fmla="val 138019"/>
              <a:gd name="adj4" fmla="val 48015"/>
            </a:avLst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 smtClean="0">
                <a:solidFill>
                  <a:schemeClr val="tx2"/>
                </a:solidFill>
                <a:latin typeface="SassoonPrimaryInfant" panose="00000400000000000000" pitchFamily="2" charset="0"/>
              </a:rPr>
              <a:t>What does this mean?</a:t>
            </a:r>
            <a:endParaRPr lang="en-GB" sz="4400" dirty="0">
              <a:solidFill>
                <a:schemeClr val="tx2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72723" y="2938658"/>
            <a:ext cx="5372100" cy="2771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94784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558977"/>
            <a:ext cx="3000375" cy="2083633"/>
          </a:xfrm>
          <a:prstGeom prst="cloudCallout">
            <a:avLst>
              <a:gd name="adj1" fmla="val -45361"/>
              <a:gd name="adj2" fmla="val 75765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Where would the sound buttons go?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302509" y="140626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Pseudo words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9" name="Line Callout 1 8"/>
          <p:cNvSpPr/>
          <p:nvPr/>
        </p:nvSpPr>
        <p:spPr>
          <a:xfrm>
            <a:off x="7958773" y="273940"/>
            <a:ext cx="3739534" cy="1921164"/>
          </a:xfrm>
          <a:prstGeom prst="borderCallout1">
            <a:avLst>
              <a:gd name="adj1" fmla="val 99961"/>
              <a:gd name="adj2" fmla="val 52814"/>
              <a:gd name="adj3" fmla="val 138019"/>
              <a:gd name="adj4" fmla="val 48015"/>
            </a:avLst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 smtClean="0">
                <a:solidFill>
                  <a:schemeClr val="tx2"/>
                </a:solidFill>
                <a:latin typeface="SassoonPrimaryInfant" panose="00000400000000000000" pitchFamily="2" charset="0"/>
              </a:rPr>
              <a:t>What does this mean?</a:t>
            </a:r>
            <a:endParaRPr lang="en-GB" sz="4400" dirty="0">
              <a:solidFill>
                <a:schemeClr val="tx2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45441" y="2824016"/>
            <a:ext cx="5372100" cy="2771775"/>
          </a:xfrm>
          <a:prstGeom prst="rect">
            <a:avLst/>
          </a:prstGeom>
        </p:spPr>
      </p:pic>
      <p:cxnSp>
        <p:nvCxnSpPr>
          <p:cNvPr id="6" name="Straight Connector 5"/>
          <p:cNvCxnSpPr/>
          <p:nvPr/>
        </p:nvCxnSpPr>
        <p:spPr>
          <a:xfrm>
            <a:off x="6017493" y="4828270"/>
            <a:ext cx="807513" cy="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Oval 10"/>
          <p:cNvSpPr/>
          <p:nvPr/>
        </p:nvSpPr>
        <p:spPr>
          <a:xfrm>
            <a:off x="5441816" y="4705012"/>
            <a:ext cx="233120" cy="24651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6927726" y="4720490"/>
            <a:ext cx="209353" cy="20275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 flipH="1" flipV="1">
            <a:off x="7239799" y="4705011"/>
            <a:ext cx="198360" cy="21823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65076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558977"/>
            <a:ext cx="3000375" cy="2083633"/>
          </a:xfrm>
          <a:prstGeom prst="cloudCallout">
            <a:avLst>
              <a:gd name="adj1" fmla="val -45361"/>
              <a:gd name="adj2" fmla="val 75765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Where would the sound buttons go?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302509" y="140626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Pseudo words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62515" y="2313298"/>
            <a:ext cx="4667250" cy="247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3018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558977"/>
            <a:ext cx="3000375" cy="2083633"/>
          </a:xfrm>
          <a:prstGeom prst="cloudCallout">
            <a:avLst>
              <a:gd name="adj1" fmla="val -45361"/>
              <a:gd name="adj2" fmla="val 75765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Where would the sound buttons go?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302509" y="140626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Pseudo words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24235" y="1166110"/>
            <a:ext cx="4667250" cy="2476500"/>
          </a:xfrm>
          <a:prstGeom prst="rect">
            <a:avLst/>
          </a:prstGeom>
        </p:spPr>
      </p:pic>
      <p:sp>
        <p:nvSpPr>
          <p:cNvPr id="17" name="Oval 16"/>
          <p:cNvSpPr/>
          <p:nvPr/>
        </p:nvSpPr>
        <p:spPr>
          <a:xfrm>
            <a:off x="6800429" y="2949564"/>
            <a:ext cx="260247" cy="29464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8108561" y="3047487"/>
            <a:ext cx="260247" cy="29464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8" name="Straight Connector 17"/>
          <p:cNvCxnSpPr/>
          <p:nvPr/>
        </p:nvCxnSpPr>
        <p:spPr>
          <a:xfrm>
            <a:off x="7272259" y="3194810"/>
            <a:ext cx="646256" cy="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63484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558977"/>
            <a:ext cx="3000375" cy="2083633"/>
          </a:xfrm>
          <a:prstGeom prst="cloudCallout">
            <a:avLst>
              <a:gd name="adj1" fmla="val -45361"/>
              <a:gd name="adj2" fmla="val 75765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Where would the sound buttons go?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302509" y="140626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Pseudo words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24500" y="2142044"/>
            <a:ext cx="4924425" cy="2781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5605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88656" y="2994368"/>
            <a:ext cx="4924425" cy="27813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558977"/>
            <a:ext cx="3000375" cy="2083633"/>
          </a:xfrm>
          <a:prstGeom prst="cloudCallout">
            <a:avLst>
              <a:gd name="adj1" fmla="val -45361"/>
              <a:gd name="adj2" fmla="val 75765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Where would the sound buttons go?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302509" y="140626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Pseudo words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cxnSp>
        <p:nvCxnSpPr>
          <p:cNvPr id="10" name="Straight Connector 9"/>
          <p:cNvCxnSpPr/>
          <p:nvPr/>
        </p:nvCxnSpPr>
        <p:spPr>
          <a:xfrm flipV="1">
            <a:off x="3775755" y="4756287"/>
            <a:ext cx="691622" cy="14069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Oval 10"/>
          <p:cNvSpPr/>
          <p:nvPr/>
        </p:nvSpPr>
        <p:spPr>
          <a:xfrm>
            <a:off x="6792436" y="4958237"/>
            <a:ext cx="277667" cy="24870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6352021" y="4912293"/>
            <a:ext cx="234800" cy="29464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7171217" y="4912292"/>
            <a:ext cx="260247" cy="29464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7600892" y="4912292"/>
            <a:ext cx="260247" cy="29464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/>
          <p:cNvSpPr/>
          <p:nvPr/>
        </p:nvSpPr>
        <p:spPr>
          <a:xfrm>
            <a:off x="8084350" y="4912292"/>
            <a:ext cx="260247" cy="29464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7675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28337" y="138046"/>
            <a:ext cx="3721768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US" sz="2400" b="1" u="sng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 </a:t>
            </a:r>
          </a:p>
          <a:p>
            <a:pPr fontAlgn="base"/>
            <a:r>
              <a:rPr lang="en-US" sz="1400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reading and/or spelling words with the new letter.</a:t>
            </a:r>
            <a:endParaRPr lang="en-US" sz="1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5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1580009" y="5221087"/>
            <a:ext cx="9351859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36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Read the questions. Are there any pseudo words in the sentence. </a:t>
            </a:r>
            <a:r>
              <a:rPr lang="en-GB" altLang="en-US" sz="3600" dirty="0">
                <a:solidFill>
                  <a:srgbClr val="002060"/>
                </a:solidFill>
                <a:latin typeface="SassoonPrimaryInfant" panose="00000400000000000000" pitchFamily="2" charset="0"/>
              </a:rPr>
              <a:t>A</a:t>
            </a:r>
            <a:r>
              <a:rPr lang="en-GB" altLang="en-US" sz="36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nswer yes or no with your thumbs.</a:t>
            </a:r>
            <a:endParaRPr lang="en-GB" altLang="en-US" sz="3600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20" name="Picture 19" descr="Don’t Forget the Debrief! | Spark Consulti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706"/>
          <a:stretch/>
        </p:blipFill>
        <p:spPr>
          <a:xfrm>
            <a:off x="886690" y="3861393"/>
            <a:ext cx="1386639" cy="1458191"/>
          </a:xfrm>
          <a:prstGeom prst="rect">
            <a:avLst/>
          </a:prstGeom>
        </p:spPr>
      </p:pic>
      <p:pic>
        <p:nvPicPr>
          <p:cNvPr id="21" name="Picture 20" descr="Don’t Forget the Debrief! | Spark Consulti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749"/>
          <a:stretch/>
        </p:blipFill>
        <p:spPr>
          <a:xfrm>
            <a:off x="9929096" y="3861394"/>
            <a:ext cx="1385450" cy="1458191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568547" y="2167549"/>
            <a:ext cx="8316700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en-GB" altLang="en-US" sz="5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Do you like               eggs?</a:t>
            </a:r>
            <a:endParaRPr lang="en-GB" altLang="en-US" sz="5400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86387" y="2068826"/>
            <a:ext cx="2028825" cy="1323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4371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28337" y="138046"/>
            <a:ext cx="3721768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US" sz="2400" b="1" u="sng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 </a:t>
            </a:r>
          </a:p>
          <a:p>
            <a:pPr fontAlgn="base"/>
            <a:r>
              <a:rPr lang="en-US" sz="1400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reading and/or spelling words with the new letter.</a:t>
            </a:r>
            <a:endParaRPr lang="en-US" sz="1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5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1580009" y="5221087"/>
            <a:ext cx="9351859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36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Read the questions. Are there any pseudo words in the sentence. </a:t>
            </a:r>
            <a:r>
              <a:rPr lang="en-GB" altLang="en-US" sz="3600" dirty="0">
                <a:solidFill>
                  <a:srgbClr val="002060"/>
                </a:solidFill>
                <a:latin typeface="SassoonPrimaryInfant" panose="00000400000000000000" pitchFamily="2" charset="0"/>
              </a:rPr>
              <a:t>A</a:t>
            </a:r>
            <a:r>
              <a:rPr lang="en-GB" altLang="en-US" sz="36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nswer yes or no with your thumbs.</a:t>
            </a:r>
            <a:endParaRPr lang="en-GB" altLang="en-US" sz="3600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20" name="Picture 19" descr="Don’t Forget the Debrief! | Spark Consulti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706"/>
          <a:stretch/>
        </p:blipFill>
        <p:spPr>
          <a:xfrm>
            <a:off x="886690" y="3861393"/>
            <a:ext cx="1386639" cy="1458191"/>
          </a:xfrm>
          <a:prstGeom prst="rect">
            <a:avLst/>
          </a:prstGeom>
        </p:spPr>
      </p:pic>
      <p:pic>
        <p:nvPicPr>
          <p:cNvPr id="21" name="Picture 20" descr="Don’t Forget the Debrief! | Spark Consulti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749"/>
          <a:stretch/>
        </p:blipFill>
        <p:spPr>
          <a:xfrm>
            <a:off x="9929096" y="3861394"/>
            <a:ext cx="1385450" cy="1458191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936403" y="2719881"/>
            <a:ext cx="10487807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en-GB" altLang="en-US" sz="5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The bird had a red            .           </a:t>
            </a:r>
            <a:endParaRPr lang="en-GB" altLang="en-US" sz="5400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16271" y="2613618"/>
            <a:ext cx="1847850" cy="1247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6954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342147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>
                <a:solidFill>
                  <a:srgbClr val="002060"/>
                </a:solidFill>
                <a:latin typeface="SassoonPrimaryInfant" panose="00000400000000000000" pitchFamily="2" charset="0"/>
              </a:rPr>
              <a:t>Apply </a:t>
            </a:r>
            <a:endParaRPr lang="en-GB" sz="2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Read </a:t>
            </a:r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or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write application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Include CEW</a:t>
            </a:r>
            <a:r>
              <a:rPr lang="en-US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in sentences.</a:t>
            </a:r>
            <a:endParaRPr lang="en-GB" sz="1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6146" name="Picture 2" descr="Free Pencil Clipart Pencil Clip Art Images - Cliparts and Others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690043">
            <a:off x="9573895" y="280080"/>
            <a:ext cx="2381250" cy="1743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878456" y="3523561"/>
            <a:ext cx="1693284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000" b="1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vear</a:t>
            </a:r>
            <a:endParaRPr lang="en-GB" sz="60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8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460846" y="1195308"/>
            <a:ext cx="9351859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sz="4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Use your phonics knowledge to write these pseudo words.</a:t>
            </a:r>
            <a:endParaRPr lang="en-GB" altLang="en-US" sz="4400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8239839" y="3521609"/>
            <a:ext cx="1957587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000" b="1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preal</a:t>
            </a:r>
            <a:endParaRPr lang="en-GB" sz="60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8182887" y="3720547"/>
            <a:ext cx="2668726" cy="8167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150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361733" y="3659710"/>
            <a:ext cx="801416" cy="86552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98319" l="10714" r="97449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664809" y="3521609"/>
            <a:ext cx="666156" cy="808904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4420602" y="3523561"/>
            <a:ext cx="1694182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000" b="1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jawl</a:t>
            </a:r>
            <a:endParaRPr lang="en-GB" sz="60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395920" y="3664341"/>
            <a:ext cx="2618231" cy="73019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3" name="Rectangle 12"/>
          <p:cNvSpPr/>
          <p:nvPr/>
        </p:nvSpPr>
        <p:spPr>
          <a:xfrm>
            <a:off x="846443" y="3664342"/>
            <a:ext cx="2618231" cy="73019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-64928" y="3792228"/>
            <a:ext cx="877642" cy="6004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8513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4" grpId="0" animBg="1"/>
      <p:bldP spid="13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C4E2D778E92734C937E51F6E0169438" ma:contentTypeVersion="13" ma:contentTypeDescription="Create a new document." ma:contentTypeScope="" ma:versionID="5b9ebdf7086ace881ba117249a94b8c6">
  <xsd:schema xmlns:xsd="http://www.w3.org/2001/XMLSchema" xmlns:xs="http://www.w3.org/2001/XMLSchema" xmlns:p="http://schemas.microsoft.com/office/2006/metadata/properties" xmlns:ns3="12ff2bfd-3816-4c27-8fb4-617a10ce9654" xmlns:ns4="688cfe0b-51d0-4f5c-adf2-00b4769f8493" targetNamespace="http://schemas.microsoft.com/office/2006/metadata/properties" ma:root="true" ma:fieldsID="8e9b5a92307a6ddb7260423a9fd51fda" ns3:_="" ns4:_="">
    <xsd:import namespace="12ff2bfd-3816-4c27-8fb4-617a10ce9654"/>
    <xsd:import namespace="688cfe0b-51d0-4f5c-adf2-00b4769f8493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Location" minOccurs="0"/>
                <xsd:element ref="ns3:MediaServiceOCR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2ff2bfd-3816-4c27-8fb4-617a10ce96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8cfe0b-51d0-4f5c-adf2-00b4769f8493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0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44EBB1E0-EBB0-420D-B46B-2D826F6EE09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2ff2bfd-3816-4c27-8fb4-617a10ce9654"/>
    <ds:schemaRef ds:uri="688cfe0b-51d0-4f5c-adf2-00b4769f849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27AEF0D2-50D1-40E8-B5C9-1CD1C84C7C8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FBABF2D-665C-4427-95FA-6286ED2F5EDD}">
  <ds:schemaRefs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12ff2bfd-3816-4c27-8fb4-617a10ce9654"/>
    <ds:schemaRef ds:uri="688cfe0b-51d0-4f5c-adf2-00b4769f8493"/>
    <ds:schemaRef ds:uri="http://purl.org/dc/terms/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6748</TotalTime>
  <Words>334</Words>
  <Application>Microsoft Office PowerPoint</Application>
  <PresentationFormat>Widescreen</PresentationFormat>
  <Paragraphs>78</Paragraphs>
  <Slides>12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0" baseType="lpstr">
      <vt:lpstr>Arial</vt:lpstr>
      <vt:lpstr>Calibri</vt:lpstr>
      <vt:lpstr>Calibri Light</vt:lpstr>
      <vt:lpstr>Comic Sans MS</vt:lpstr>
      <vt:lpstr>Sassoon Infant Rg</vt:lpstr>
      <vt:lpstr>SassoonPrimaryInfant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Holy Rood Catholic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Liz Kitchen</cp:lastModifiedBy>
  <cp:revision>70</cp:revision>
  <dcterms:created xsi:type="dcterms:W3CDTF">2020-12-05T23:17:41Z</dcterms:created>
  <dcterms:modified xsi:type="dcterms:W3CDTF">2021-01-23T17:36:47Z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0x0101004C4E2D778E92734C937E51F6E0169438</vt:lpwstr>
  </property>
</Properties>
</file>