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7" r:id="rId5"/>
    <p:sldId id="258" r:id="rId6"/>
    <p:sldId id="286" r:id="rId7"/>
    <p:sldId id="262" r:id="rId8"/>
    <p:sldId id="279" r:id="rId9"/>
    <p:sldId id="278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301" r:id="rId18"/>
    <p:sldId id="302" r:id="rId19"/>
    <p:sldId id="28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who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 </a:t>
            </a:r>
            <a:endParaRPr lang="en-GB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work </a:t>
            </a:r>
            <a:endParaRPr lang="en-GB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gain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oh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67928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look at an alternative spelling for the grapheme: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16600" b="1" u="sng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</a:t>
              </a:r>
              <a:r>
                <a:rPr lang="en-GB" sz="16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r</a:t>
              </a:r>
              <a:endParaRPr lang="en-GB" sz="16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SassoonPrimaryInfant" panose="00000400000000000000" pitchFamily="2" charset="0"/>
              </a:rPr>
              <a:t>worn </a:t>
            </a:r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000" dirty="0" smtClean="0">
                <a:latin typeface="SassoonPrimaryInfant" panose="00000400000000000000" pitchFamily="2" charset="0"/>
              </a:rPr>
              <a:t>cornet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fork</a:t>
            </a:r>
            <a:r>
              <a:rPr lang="en-GB" sz="8000" dirty="0" smtClean="0">
                <a:latin typeface="SassoonPrimaryInfant" panose="00000400000000000000" pitchFamily="2" charset="0"/>
              </a:rPr>
              <a:t>			</a:t>
            </a:r>
            <a:r>
              <a:rPr lang="en-GB" sz="8000" dirty="0" smtClean="0">
                <a:latin typeface="SassoonPrimaryInfant" panose="00000400000000000000" pitchFamily="2" charset="0"/>
              </a:rPr>
              <a:t>storm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er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598024" y="245663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621316" y="2553630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8662315" y="25731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002044" y="257318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8568335" y="48537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807990" y="525376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447327" y="493223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9013618" y="2663531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344239" y="5103125"/>
            <a:ext cx="603979" cy="2309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330744" y="5010751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013618" y="487218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192354" y="249589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709535" y="6098094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6284171" y="495070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447327" y="255363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5124" y="2559890"/>
            <a:ext cx="18899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sound?</a:t>
            </a:r>
          </a:p>
          <a:p>
            <a:r>
              <a:rPr lang="en-GB" sz="4400" dirty="0" smtClean="0">
                <a:latin typeface="SassoonPrimaryInfant" panose="00000400000000000000" pitchFamily="2" charset="0"/>
              </a:rPr>
              <a:t>		</a:t>
            </a:r>
            <a:r>
              <a:rPr lang="en-GB" sz="16600" dirty="0" smtClean="0">
                <a:latin typeface="SassoonPrimaryInfant" panose="00000400000000000000" pitchFamily="2" charset="0"/>
              </a:rPr>
              <a:t>au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6770256" y="3694720"/>
            <a:ext cx="4682836" cy="2923135"/>
          </a:xfrm>
          <a:prstGeom prst="cloudCallout">
            <a:avLst>
              <a:gd name="adj1" fmla="val 61227"/>
              <a:gd name="adj2" fmla="val 536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As we look through these words, think about where this sound comes in the word.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haul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haul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733347" y="8014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5809171" y="3187672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622473" y="3376358"/>
            <a:ext cx="161636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8522055" y="328766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File:Talbert Lowboy Trailer (2).jp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727" y="3665041"/>
            <a:ext cx="4286528" cy="285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launch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launch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8673956" y="3495305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7669263" y="3211423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/>
          <p:cNvCxnSpPr/>
          <p:nvPr/>
        </p:nvCxnSpPr>
        <p:spPr>
          <a:xfrm>
            <a:off x="5650951" y="3371274"/>
            <a:ext cx="1562649" cy="1847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5095370" y="3274279"/>
            <a:ext cx="343896" cy="3145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Delta IV Heavy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295" y="3807891"/>
            <a:ext cx="2416404" cy="302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70465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haunted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685137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haunted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5819919" y="3247615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316194" y="305892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Free illustration: Haunted Castle, Ghost Castle - Fre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224" y="4137729"/>
            <a:ext cx="3098045" cy="2055682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8882550" y="3063873"/>
            <a:ext cx="425781" cy="438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9753609" y="3028527"/>
            <a:ext cx="364836" cy="438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162082" y="3058929"/>
            <a:ext cx="388029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609264" y="310756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665941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>
                <a:latin typeface="SassoonPrimaryInfant" panose="00000400000000000000" pitchFamily="2" charset="0"/>
              </a:rPr>
              <a:t>A</a:t>
            </a:r>
            <a:r>
              <a:rPr lang="en-GB" sz="15000" dirty="0" smtClean="0">
                <a:latin typeface="SassoonPrimaryInfant" panose="00000400000000000000" pitchFamily="2" charset="0"/>
              </a:rPr>
              <a:t>ugust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52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799" y="1188138"/>
            <a:ext cx="70188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August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7523059" y="3807891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271207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5094866" y="3199165"/>
            <a:ext cx="1984664" cy="754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8386220" y="329535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298767" y="328144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Christian Images In My Treasure Box: August Stuf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9650" y="3947565"/>
            <a:ext cx="2828827" cy="282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63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100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If </a:t>
            </a:r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you </a:t>
            </a:r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 book, you are called an ________.</a:t>
            </a:r>
            <a:endParaRPr lang="en-GB" sz="44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month after July is called _________</a:t>
            </a:r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.</a:t>
            </a:r>
            <a:endParaRPr lang="en-GB" sz="44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36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When you push a boat into the water, it is called a ____________. </a:t>
            </a:r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199973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7484" y="1347673"/>
            <a:ext cx="1085804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If you write a book, you are called an ________.</a:t>
            </a:r>
          </a:p>
          <a:p>
            <a:endParaRPr lang="en-US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The month after July is called _________.</a:t>
            </a:r>
          </a:p>
          <a:p>
            <a:endParaRPr lang="en-US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When you push a boat into the water, it is called a ____________. </a:t>
            </a:r>
          </a:p>
        </p:txBody>
      </p:sp>
      <p:sp>
        <p:nvSpPr>
          <p:cNvPr id="2" name="Rectangle 1"/>
          <p:cNvSpPr/>
          <p:nvPr/>
        </p:nvSpPr>
        <p:spPr>
          <a:xfrm>
            <a:off x="8665354" y="3078079"/>
            <a:ext cx="25763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66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August</a:t>
            </a:r>
            <a:endParaRPr lang="en-GB" altLang="en-US" sz="66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1244" y="1808080"/>
            <a:ext cx="24352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66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author</a:t>
            </a:r>
            <a:endParaRPr lang="en-GB" altLang="en-US" sz="66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20880" y="5071769"/>
            <a:ext cx="240963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66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launch</a:t>
            </a:r>
            <a:endParaRPr lang="en-GB" altLang="en-US" sz="66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0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Do you go to work in August?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16137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Who can I say will be an author when</a:t>
            </a: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they grow up? 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2074491"/>
            <a:ext cx="9125244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40677" y="4718094"/>
            <a:ext cx="10523843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688cfe0b-51d0-4f5c-adf2-00b4769f849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12ff2bfd-3816-4c27-8fb4-617a10ce96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5269</TotalTime>
  <Words>501</Words>
  <Application>Microsoft Office PowerPoint</Application>
  <PresentationFormat>Widescreen</PresentationFormat>
  <Paragraphs>124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55</cp:revision>
  <dcterms:created xsi:type="dcterms:W3CDTF">2020-12-05T23:17:41Z</dcterms:created>
  <dcterms:modified xsi:type="dcterms:W3CDTF">2021-01-12T16:53:45Z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